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68" r:id="rId5"/>
    <p:sldId id="279" r:id="rId6"/>
    <p:sldId id="280" r:id="rId7"/>
    <p:sldId id="281" r:id="rId8"/>
    <p:sldId id="278" r:id="rId9"/>
    <p:sldId id="282" r:id="rId10"/>
    <p:sldId id="284" r:id="rId11"/>
    <p:sldId id="285" r:id="rId12"/>
    <p:sldId id="286" r:id="rId13"/>
    <p:sldId id="287" r:id="rId14"/>
    <p:sldId id="288" r:id="rId15"/>
    <p:sldId id="289" r:id="rId16"/>
    <p:sldId id="283" r:id="rId17"/>
    <p:sldId id="265" r:id="rId18"/>
    <p:sldId id="257" r:id="rId19"/>
    <p:sldId id="258" r:id="rId20"/>
    <p:sldId id="259" r:id="rId21"/>
    <p:sldId id="260" r:id="rId22"/>
    <p:sldId id="261" r:id="rId23"/>
    <p:sldId id="262" r:id="rId24"/>
    <p:sldId id="263" r:id="rId25"/>
    <p:sldId id="264" r:id="rId26"/>
    <p:sldId id="274" r:id="rId27"/>
    <p:sldId id="290" r:id="rId28"/>
    <p:sldId id="269" r:id="rId29"/>
    <p:sldId id="273" r:id="rId30"/>
    <p:sldId id="275" r:id="rId31"/>
    <p:sldId id="270" r:id="rId32"/>
    <p:sldId id="271" r:id="rId33"/>
    <p:sldId id="276" r:id="rId34"/>
    <p:sldId id="272" r:id="rId35"/>
    <p:sldId id="27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08" autoAdjust="0"/>
    <p:restoredTop sz="94624" autoAdjust="0"/>
  </p:normalViewPr>
  <p:slideViewPr>
    <p:cSldViewPr>
      <p:cViewPr varScale="1">
        <p:scale>
          <a:sx n="65" d="100"/>
          <a:sy n="65" d="100"/>
        </p:scale>
        <p:origin x="-55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7909D37-3B6D-4BBF-B337-36A6A912BE95}" type="datetimeFigureOut">
              <a:rPr lang="en-US" smtClean="0"/>
              <a:pPr/>
              <a:t>2/17/2016</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0CFEACBE-B035-45DE-A6B0-5878DA73EB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909D37-3B6D-4BBF-B337-36A6A912BE95}" type="datetimeFigureOut">
              <a:rPr lang="en-US" smtClean="0"/>
              <a:pPr/>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ACBE-B035-45DE-A6B0-5878DA73EB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909D37-3B6D-4BBF-B337-36A6A912BE95}" type="datetimeFigureOut">
              <a:rPr lang="en-US" smtClean="0"/>
              <a:pPr/>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ACBE-B035-45DE-A6B0-5878DA73EB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7909D37-3B6D-4BBF-B337-36A6A912BE95}" type="datetimeFigureOut">
              <a:rPr lang="en-US" smtClean="0"/>
              <a:pPr/>
              <a:t>2/17/2016</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0CFEACBE-B035-45DE-A6B0-5878DA73EB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97909D37-3B6D-4BBF-B337-36A6A912BE95}" type="datetimeFigureOut">
              <a:rPr lang="en-US" smtClean="0"/>
              <a:pPr/>
              <a:t>2/17/2016</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0CFEACBE-B035-45DE-A6B0-5878DA73EB8A}"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97909D37-3B6D-4BBF-B337-36A6A912BE95}" type="datetimeFigureOut">
              <a:rPr lang="en-US" smtClean="0"/>
              <a:pPr/>
              <a:t>2/17/2016</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0CFEACBE-B035-45DE-A6B0-5878DA73EB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7909D37-3B6D-4BBF-B337-36A6A912BE95}" type="datetimeFigureOut">
              <a:rPr lang="en-US" smtClean="0"/>
              <a:pPr/>
              <a:t>2/17/2016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0CFEACBE-B035-45DE-A6B0-5878DA73EB8A}"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7909D37-3B6D-4BBF-B337-36A6A912BE95}" type="datetimeFigureOut">
              <a:rPr lang="en-US" smtClean="0"/>
              <a:pPr/>
              <a:t>2/17/2016</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ACBE-B035-45DE-A6B0-5878DA73EB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7909D37-3B6D-4BBF-B337-36A6A912BE95}" type="datetimeFigureOut">
              <a:rPr lang="en-US" smtClean="0"/>
              <a:pPr/>
              <a:t>2/17/2016</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EACBE-B035-45DE-A6B0-5878DA73EB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7909D37-3B6D-4BBF-B337-36A6A912BE95}" type="datetimeFigureOut">
              <a:rPr lang="en-US" smtClean="0"/>
              <a:pPr/>
              <a:t>2/17/2016</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EACBE-B035-45DE-A6B0-5878DA73EB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97909D37-3B6D-4BBF-B337-36A6A912BE95}" type="datetimeFigureOut">
              <a:rPr lang="en-US" smtClean="0"/>
              <a:pPr/>
              <a:t>2/17/2016</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0CFEACBE-B035-45DE-A6B0-5878DA73EB8A}"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7909D37-3B6D-4BBF-B337-36A6A912BE95}" type="datetimeFigureOut">
              <a:rPr lang="en-US" smtClean="0"/>
              <a:pPr/>
              <a:t>2/17/2016</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CFEACBE-B035-45DE-A6B0-5878DA73EB8A}"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smtClean="0">
                <a:latin typeface="Bradley Hand ITC" pitchFamily="66" charset="0"/>
              </a:rPr>
              <a:t>Law of Mass Action</a:t>
            </a:r>
            <a:endParaRPr lang="en-US" sz="60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457200" y="1905000"/>
            <a:ext cx="8229600" cy="4278094"/>
          </a:xfrm>
          <a:prstGeom prst="rect">
            <a:avLst/>
          </a:prstGeom>
          <a:noFill/>
        </p:spPr>
        <p:txBody>
          <a:bodyPr wrap="square" rtlCol="0">
            <a:spAutoFit/>
          </a:bodyPr>
          <a:lstStyle/>
          <a:p>
            <a:r>
              <a:rPr lang="en-US" sz="3400" dirty="0" smtClean="0">
                <a:latin typeface="Berlin Sans FB" pitchFamily="34" charset="0"/>
              </a:rPr>
              <a:t>When a reversible reaction is at equilibrium and at a fixed temperature, the product of the concentrations of the products divided by the product of the concentrations of the reactants equals a constant value.</a:t>
            </a:r>
          </a:p>
          <a:p>
            <a:endParaRPr lang="en-US" sz="3400" dirty="0" smtClean="0">
              <a:latin typeface="Berlin Sans FB" pitchFamily="34" charset="0"/>
            </a:endParaRPr>
          </a:p>
          <a:p>
            <a:r>
              <a:rPr lang="en-US" sz="3400" dirty="0" smtClean="0">
                <a:latin typeface="Berlin Sans FB" pitchFamily="34" charset="0"/>
              </a:rPr>
              <a:t>This constant value is called the equilibrium constant or </a:t>
            </a:r>
            <a:r>
              <a:rPr lang="en-US" sz="3400" dirty="0" err="1" smtClean="0">
                <a:latin typeface="Berlin Sans FB" pitchFamily="34" charset="0"/>
              </a:rPr>
              <a:t>K</a:t>
            </a:r>
            <a:r>
              <a:rPr lang="en-US" sz="3400" baseline="-25000" dirty="0" err="1" smtClean="0">
                <a:latin typeface="Berlin Sans FB" pitchFamily="34" charset="0"/>
              </a:rPr>
              <a:t>eq</a:t>
            </a:r>
            <a:r>
              <a:rPr lang="en-US" sz="3400" dirty="0" smtClean="0">
                <a:latin typeface="Berlin Sans FB" pitchFamily="34" charset="0"/>
              </a:rPr>
              <a:t> .</a:t>
            </a:r>
            <a:endParaRPr lang="en-US" sz="3400" baseline="-25000" dirty="0">
              <a:latin typeface="Berlin Sans FB"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8458200" cy="685800"/>
          </a:xfrm>
        </p:spPr>
        <p:txBody>
          <a:bodyPr>
            <a:noAutofit/>
          </a:bodyPr>
          <a:lstStyle/>
          <a:p>
            <a:r>
              <a:rPr lang="en-US" sz="6000" b="1" cap="none" dirty="0" smtClean="0">
                <a:latin typeface="Bradley Hand ITC" pitchFamily="66" charset="0"/>
              </a:rPr>
              <a:t>Law of Mass Action – </a:t>
            </a:r>
            <a:endParaRPr lang="en-US" sz="34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7" name="TextBox 6"/>
          <p:cNvSpPr txBox="1"/>
          <p:nvPr/>
        </p:nvSpPr>
        <p:spPr>
          <a:xfrm>
            <a:off x="609600" y="1371600"/>
            <a:ext cx="8055218" cy="707886"/>
          </a:xfrm>
          <a:prstGeom prst="rect">
            <a:avLst/>
          </a:prstGeom>
          <a:noFill/>
        </p:spPr>
        <p:txBody>
          <a:bodyPr wrap="none" rtlCol="0">
            <a:spAutoFit/>
          </a:bodyPr>
          <a:lstStyle/>
          <a:p>
            <a:r>
              <a:rPr lang="en-US" sz="4000" b="1" dirty="0" smtClean="0">
                <a:solidFill>
                  <a:schemeClr val="bg2">
                    <a:lumMod val="10000"/>
                  </a:schemeClr>
                </a:solidFill>
              </a:rPr>
              <a:t>Calculating an equilibrium position…</a:t>
            </a:r>
            <a:endParaRPr lang="en-US" sz="4000" b="1" dirty="0">
              <a:solidFill>
                <a:schemeClr val="bg2">
                  <a:lumMod val="10000"/>
                </a:schemeClr>
              </a:solidFill>
            </a:endParaRPr>
          </a:p>
        </p:txBody>
      </p:sp>
      <p:sp>
        <p:nvSpPr>
          <p:cNvPr id="5" name="TextBox 4"/>
          <p:cNvSpPr txBox="1"/>
          <p:nvPr/>
        </p:nvSpPr>
        <p:spPr>
          <a:xfrm>
            <a:off x="609600" y="2133600"/>
            <a:ext cx="7772400" cy="4308872"/>
          </a:xfrm>
          <a:prstGeom prst="rect">
            <a:avLst/>
          </a:prstGeom>
          <a:noFill/>
        </p:spPr>
        <p:txBody>
          <a:bodyPr wrap="square" rtlCol="0">
            <a:spAutoFit/>
          </a:bodyPr>
          <a:lstStyle/>
          <a:p>
            <a:r>
              <a:rPr lang="en-US" sz="2800" dirty="0" smtClean="0">
                <a:solidFill>
                  <a:schemeClr val="bg2">
                    <a:lumMod val="10000"/>
                  </a:schemeClr>
                </a:solidFill>
              </a:rPr>
              <a:t>A commonly used and very helpful structure for solving for an equilibrium position is called an </a:t>
            </a:r>
            <a:r>
              <a:rPr lang="en-US" sz="2800" b="1" i="1" dirty="0" smtClean="0">
                <a:solidFill>
                  <a:schemeClr val="bg2">
                    <a:lumMod val="10000"/>
                  </a:schemeClr>
                </a:solidFill>
              </a:rPr>
              <a:t>I.C.E. </a:t>
            </a:r>
            <a:r>
              <a:rPr lang="en-US" sz="2800" dirty="0" smtClean="0">
                <a:solidFill>
                  <a:schemeClr val="bg2">
                    <a:lumMod val="10000"/>
                  </a:schemeClr>
                </a:solidFill>
              </a:rPr>
              <a:t>table…</a:t>
            </a:r>
          </a:p>
          <a:p>
            <a:endParaRPr lang="en-US" sz="1100" dirty="0" smtClean="0">
              <a:solidFill>
                <a:schemeClr val="bg2">
                  <a:lumMod val="10000"/>
                </a:schemeClr>
              </a:solidFill>
            </a:endParaRPr>
          </a:p>
          <a:p>
            <a:r>
              <a:rPr lang="en-US" sz="3600" b="1" i="1" dirty="0" smtClean="0">
                <a:solidFill>
                  <a:schemeClr val="bg2">
                    <a:lumMod val="10000"/>
                  </a:schemeClr>
                </a:solidFill>
              </a:rPr>
              <a:t> I</a:t>
            </a:r>
            <a:r>
              <a:rPr lang="en-US" sz="2800" dirty="0" smtClean="0">
                <a:solidFill>
                  <a:schemeClr val="bg2">
                    <a:lumMod val="10000"/>
                  </a:schemeClr>
                </a:solidFill>
              </a:rPr>
              <a:t>nitial concentrations</a:t>
            </a:r>
          </a:p>
          <a:p>
            <a:r>
              <a:rPr lang="en-US" sz="3600" b="1" i="1" dirty="0" smtClean="0">
                <a:solidFill>
                  <a:schemeClr val="bg2">
                    <a:lumMod val="10000"/>
                  </a:schemeClr>
                </a:solidFill>
              </a:rPr>
              <a:t>C</a:t>
            </a:r>
            <a:r>
              <a:rPr lang="en-US" sz="2800" dirty="0" smtClean="0">
                <a:solidFill>
                  <a:schemeClr val="bg2">
                    <a:lumMod val="10000"/>
                  </a:schemeClr>
                </a:solidFill>
              </a:rPr>
              <a:t>hange in concentration</a:t>
            </a:r>
          </a:p>
          <a:p>
            <a:r>
              <a:rPr lang="en-US" sz="3600" b="1" i="1" dirty="0" smtClean="0">
                <a:solidFill>
                  <a:schemeClr val="bg2">
                    <a:lumMod val="10000"/>
                  </a:schemeClr>
                </a:solidFill>
              </a:rPr>
              <a:t>E</a:t>
            </a:r>
            <a:r>
              <a:rPr lang="en-US" sz="2800" dirty="0" smtClean="0">
                <a:solidFill>
                  <a:schemeClr val="bg2">
                    <a:lumMod val="10000"/>
                  </a:schemeClr>
                </a:solidFill>
              </a:rPr>
              <a:t>quilibrium concentration</a:t>
            </a:r>
            <a:endParaRPr lang="en-US" sz="1100" dirty="0" smtClean="0">
              <a:solidFill>
                <a:schemeClr val="bg2">
                  <a:lumMod val="10000"/>
                </a:schemeClr>
              </a:solidFill>
            </a:endParaRPr>
          </a:p>
          <a:p>
            <a:endParaRPr lang="en-US" sz="1100" dirty="0" smtClean="0">
              <a:solidFill>
                <a:schemeClr val="bg2">
                  <a:lumMod val="10000"/>
                </a:schemeClr>
              </a:solidFill>
            </a:endParaRPr>
          </a:p>
          <a:p>
            <a:r>
              <a:rPr lang="en-US" sz="2000" dirty="0" smtClean="0">
                <a:solidFill>
                  <a:schemeClr val="bg2">
                    <a:lumMod val="10000"/>
                  </a:schemeClr>
                </a:solidFill>
              </a:rPr>
              <a:t>Any of the above can be assigned a specific number or a variable. If you can narrow it down to one variable, then you can insert the equilibrium concentrations into the equilibrium expression and solve.</a:t>
            </a:r>
            <a:endParaRPr lang="en-US" sz="2000"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20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20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2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8458200" cy="685800"/>
          </a:xfrm>
        </p:spPr>
        <p:txBody>
          <a:bodyPr>
            <a:noAutofit/>
          </a:bodyPr>
          <a:lstStyle/>
          <a:p>
            <a:r>
              <a:rPr lang="en-US" sz="6000" b="1" cap="none" dirty="0" smtClean="0">
                <a:latin typeface="Bradley Hand ITC" pitchFamily="66" charset="0"/>
              </a:rPr>
              <a:t>Law of Mass Action – </a:t>
            </a:r>
            <a:endParaRPr lang="en-US" sz="34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7" name="TextBox 6"/>
          <p:cNvSpPr txBox="1"/>
          <p:nvPr/>
        </p:nvSpPr>
        <p:spPr>
          <a:xfrm>
            <a:off x="609600" y="1371600"/>
            <a:ext cx="8055218" cy="707886"/>
          </a:xfrm>
          <a:prstGeom prst="rect">
            <a:avLst/>
          </a:prstGeom>
          <a:noFill/>
        </p:spPr>
        <p:txBody>
          <a:bodyPr wrap="none" rtlCol="0">
            <a:spAutoFit/>
          </a:bodyPr>
          <a:lstStyle/>
          <a:p>
            <a:r>
              <a:rPr lang="en-US" sz="4000" b="1" dirty="0" smtClean="0">
                <a:solidFill>
                  <a:schemeClr val="bg2">
                    <a:lumMod val="10000"/>
                  </a:schemeClr>
                </a:solidFill>
              </a:rPr>
              <a:t>Calculating an equilibrium position…</a:t>
            </a:r>
            <a:endParaRPr lang="en-US" sz="4000" b="1" dirty="0">
              <a:solidFill>
                <a:schemeClr val="bg2">
                  <a:lumMod val="10000"/>
                </a:schemeClr>
              </a:solidFill>
            </a:endParaRPr>
          </a:p>
        </p:txBody>
      </p:sp>
      <p:sp>
        <p:nvSpPr>
          <p:cNvPr id="5" name="TextBox 4"/>
          <p:cNvSpPr txBox="1"/>
          <p:nvPr/>
        </p:nvSpPr>
        <p:spPr>
          <a:xfrm>
            <a:off x="609600" y="2133600"/>
            <a:ext cx="7772400" cy="400110"/>
          </a:xfrm>
          <a:prstGeom prst="rect">
            <a:avLst/>
          </a:prstGeom>
          <a:noFill/>
        </p:spPr>
        <p:txBody>
          <a:bodyPr wrap="square" rtlCol="0">
            <a:spAutoFit/>
          </a:bodyPr>
          <a:lstStyle/>
          <a:p>
            <a:r>
              <a:rPr lang="en-US" sz="2000" dirty="0" smtClean="0">
                <a:solidFill>
                  <a:schemeClr val="bg2">
                    <a:lumMod val="10000"/>
                  </a:schemeClr>
                </a:solidFill>
              </a:rPr>
              <a:t>.</a:t>
            </a:r>
            <a:endParaRPr lang="en-US" sz="2000" dirty="0">
              <a:solidFill>
                <a:schemeClr val="bg2">
                  <a:lumMod val="10000"/>
                </a:schemeClr>
              </a:solidFill>
            </a:endParaRPr>
          </a:p>
        </p:txBody>
      </p:sp>
      <p:sp>
        <p:nvSpPr>
          <p:cNvPr id="6" name="TextBox 5"/>
          <p:cNvSpPr txBox="1"/>
          <p:nvPr/>
        </p:nvSpPr>
        <p:spPr>
          <a:xfrm>
            <a:off x="457200" y="2057400"/>
            <a:ext cx="8382000" cy="2431435"/>
          </a:xfrm>
          <a:prstGeom prst="rect">
            <a:avLst/>
          </a:prstGeom>
          <a:noFill/>
        </p:spPr>
        <p:txBody>
          <a:bodyPr wrap="square" rtlCol="0">
            <a:spAutoFit/>
          </a:bodyPr>
          <a:lstStyle/>
          <a:p>
            <a:r>
              <a:rPr lang="en-US" sz="2400" dirty="0" smtClean="0"/>
              <a:t>At a particular temperature, the reaction below was conducted using 0.50 </a:t>
            </a:r>
            <a:r>
              <a:rPr lang="en-US" sz="2400" dirty="0" err="1" smtClean="0"/>
              <a:t>atm</a:t>
            </a:r>
            <a:r>
              <a:rPr lang="en-US" sz="2400" dirty="0" smtClean="0"/>
              <a:t> of each reactant gas. Once the reaction was allowed to reach equilibrium, the pressure of the product, C, was found to be 0.10 atm. What are the pressures of all 3 gases at equilibrium? (Also, calculate </a:t>
            </a:r>
            <a:r>
              <a:rPr lang="en-US" sz="2400" dirty="0" err="1" smtClean="0"/>
              <a:t>K</a:t>
            </a:r>
            <a:r>
              <a:rPr lang="en-US" sz="2400" baseline="-25000" dirty="0" err="1" smtClean="0"/>
              <a:t>p</a:t>
            </a:r>
            <a:r>
              <a:rPr lang="en-US" sz="2400" dirty="0" smtClean="0"/>
              <a:t>.)</a:t>
            </a:r>
          </a:p>
          <a:p>
            <a:endParaRPr lang="en-US" sz="800" dirty="0" smtClean="0"/>
          </a:p>
          <a:p>
            <a:pPr algn="ctr"/>
            <a:r>
              <a:rPr lang="en-US" sz="2400" dirty="0" smtClean="0"/>
              <a:t>A  +  3 B  </a:t>
            </a:r>
            <a:r>
              <a:rPr lang="en-US" sz="2400" dirty="0" smtClean="0">
                <a:sym typeface="Wingdings" pitchFamily="2" charset="2"/>
              </a:rPr>
              <a:t>  2 C</a:t>
            </a:r>
            <a:endParaRPr lang="en-US" sz="2400" dirty="0"/>
          </a:p>
        </p:txBody>
      </p:sp>
      <p:graphicFrame>
        <p:nvGraphicFramePr>
          <p:cNvPr id="8" name="Table 7"/>
          <p:cNvGraphicFramePr>
            <a:graphicFrameLocks noGrp="1"/>
          </p:cNvGraphicFramePr>
          <p:nvPr/>
        </p:nvGraphicFramePr>
        <p:xfrm>
          <a:off x="1219200" y="4495800"/>
          <a:ext cx="6934200" cy="2209800"/>
        </p:xfrm>
        <a:graphic>
          <a:graphicData uri="http://schemas.openxmlformats.org/drawingml/2006/table">
            <a:tbl>
              <a:tblPr firstRow="1" bandRow="1">
                <a:tableStyleId>{5C22544A-7EE6-4342-B048-85BDC9FD1C3A}</a:tableStyleId>
              </a:tblPr>
              <a:tblGrid>
                <a:gridCol w="1733550"/>
                <a:gridCol w="1733550"/>
                <a:gridCol w="1733550"/>
                <a:gridCol w="1733550"/>
              </a:tblGrid>
              <a:tr h="552450">
                <a:tc>
                  <a:txBody>
                    <a:bodyPr/>
                    <a:lstStyle/>
                    <a:p>
                      <a:pPr algn="ctr"/>
                      <a:endParaRPr lang="en-US" sz="2000" dirty="0"/>
                    </a:p>
                  </a:txBody>
                  <a:tcPr/>
                </a:tc>
                <a:tc>
                  <a:txBody>
                    <a:bodyPr/>
                    <a:lstStyle/>
                    <a:p>
                      <a:pPr algn="ctr"/>
                      <a:r>
                        <a:rPr lang="en-US" sz="2000" dirty="0" smtClean="0"/>
                        <a:t>A</a:t>
                      </a:r>
                      <a:endParaRPr lang="en-US" sz="2000" dirty="0"/>
                    </a:p>
                  </a:txBody>
                  <a:tcPr/>
                </a:tc>
                <a:tc>
                  <a:txBody>
                    <a:bodyPr/>
                    <a:lstStyle/>
                    <a:p>
                      <a:pPr algn="ctr"/>
                      <a:r>
                        <a:rPr lang="en-US" sz="2000" dirty="0" smtClean="0"/>
                        <a:t>B</a:t>
                      </a:r>
                      <a:endParaRPr lang="en-US" sz="2000" dirty="0"/>
                    </a:p>
                  </a:txBody>
                  <a:tcPr/>
                </a:tc>
                <a:tc>
                  <a:txBody>
                    <a:bodyPr/>
                    <a:lstStyle/>
                    <a:p>
                      <a:pPr algn="ctr"/>
                      <a:r>
                        <a:rPr lang="en-US" sz="2000" dirty="0" smtClean="0"/>
                        <a:t>C</a:t>
                      </a:r>
                      <a:endParaRPr lang="en-US" sz="2000" dirty="0"/>
                    </a:p>
                  </a:txBody>
                  <a:tcPr/>
                </a:tc>
              </a:tr>
              <a:tr h="552450">
                <a:tc>
                  <a:txBody>
                    <a:bodyPr/>
                    <a:lstStyle/>
                    <a:p>
                      <a:pPr algn="ctr"/>
                      <a:r>
                        <a:rPr lang="en-US" sz="2000" dirty="0" smtClean="0"/>
                        <a:t>Initial P</a:t>
                      </a:r>
                      <a:endParaRPr lang="en-US" sz="2000" dirty="0"/>
                    </a:p>
                  </a:txBody>
                  <a:tcPr/>
                </a:tc>
                <a:tc>
                  <a:txBody>
                    <a:bodyPr/>
                    <a:lstStyle/>
                    <a:p>
                      <a:pPr algn="ctr"/>
                      <a:r>
                        <a:rPr lang="en-US" sz="2000" dirty="0" smtClean="0"/>
                        <a:t>0.50</a:t>
                      </a:r>
                      <a:endParaRPr lang="en-US" sz="2000" dirty="0"/>
                    </a:p>
                  </a:txBody>
                  <a:tcPr/>
                </a:tc>
                <a:tc>
                  <a:txBody>
                    <a:bodyPr/>
                    <a:lstStyle/>
                    <a:p>
                      <a:pPr algn="ctr"/>
                      <a:r>
                        <a:rPr lang="en-US" sz="2000" dirty="0" smtClean="0"/>
                        <a:t>0.50</a:t>
                      </a:r>
                      <a:endParaRPr lang="en-US" sz="2000" dirty="0"/>
                    </a:p>
                  </a:txBody>
                  <a:tcPr/>
                </a:tc>
                <a:tc>
                  <a:txBody>
                    <a:bodyPr/>
                    <a:lstStyle/>
                    <a:p>
                      <a:pPr algn="ctr"/>
                      <a:r>
                        <a:rPr lang="en-US" sz="2000" dirty="0" smtClean="0"/>
                        <a:t>0</a:t>
                      </a:r>
                      <a:endParaRPr lang="en-US" sz="2000" dirty="0"/>
                    </a:p>
                  </a:txBody>
                  <a:tcPr/>
                </a:tc>
              </a:tr>
              <a:tr h="552450">
                <a:tc>
                  <a:txBody>
                    <a:bodyPr/>
                    <a:lstStyle/>
                    <a:p>
                      <a:pPr algn="ctr"/>
                      <a:r>
                        <a:rPr lang="en-US" sz="2000" dirty="0" smtClean="0"/>
                        <a:t>Change in P</a:t>
                      </a:r>
                      <a:endParaRPr lang="en-US" sz="2000" dirty="0"/>
                    </a:p>
                  </a:txBody>
                  <a:tcPr/>
                </a:tc>
                <a:tc>
                  <a:txBody>
                    <a:bodyPr/>
                    <a:lstStyle/>
                    <a:p>
                      <a:pPr algn="ctr"/>
                      <a:endParaRPr lang="en-US" sz="2000"/>
                    </a:p>
                  </a:txBody>
                  <a:tcPr/>
                </a:tc>
                <a:tc>
                  <a:txBody>
                    <a:bodyPr/>
                    <a:lstStyle/>
                    <a:p>
                      <a:pPr algn="ctr"/>
                      <a:endParaRPr lang="en-US" sz="2000" dirty="0"/>
                    </a:p>
                  </a:txBody>
                  <a:tcPr/>
                </a:tc>
                <a:tc>
                  <a:txBody>
                    <a:bodyPr/>
                    <a:lstStyle/>
                    <a:p>
                      <a:pPr algn="ctr"/>
                      <a:endParaRPr lang="en-US" sz="2000" dirty="0"/>
                    </a:p>
                  </a:txBody>
                  <a:tcPr/>
                </a:tc>
              </a:tr>
              <a:tr h="552450">
                <a:tc>
                  <a:txBody>
                    <a:bodyPr/>
                    <a:lstStyle/>
                    <a:p>
                      <a:pPr algn="ctr"/>
                      <a:r>
                        <a:rPr lang="en-US" sz="2000" dirty="0" smtClean="0"/>
                        <a:t>Equilibrium P</a:t>
                      </a:r>
                      <a:endParaRPr lang="en-US" sz="2000" dirty="0"/>
                    </a:p>
                  </a:txBody>
                  <a:tcPr/>
                </a:tc>
                <a:tc>
                  <a:txBody>
                    <a:bodyPr/>
                    <a:lstStyle/>
                    <a:p>
                      <a:pPr algn="ctr"/>
                      <a:endParaRPr lang="en-US" sz="2000" dirty="0"/>
                    </a:p>
                  </a:txBody>
                  <a:tcPr/>
                </a:tc>
                <a:tc>
                  <a:txBody>
                    <a:bodyPr/>
                    <a:lstStyle/>
                    <a:p>
                      <a:pPr algn="ctr"/>
                      <a:endParaRPr lang="en-US" sz="2000"/>
                    </a:p>
                  </a:txBody>
                  <a:tcPr/>
                </a:tc>
                <a:tc>
                  <a:txBody>
                    <a:bodyPr/>
                    <a:lstStyle/>
                    <a:p>
                      <a:pPr algn="ctr"/>
                      <a:r>
                        <a:rPr lang="en-US" sz="2000" dirty="0" smtClean="0"/>
                        <a:t>0.10</a:t>
                      </a:r>
                      <a:endParaRPr lang="en-US" sz="20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8458200" cy="685800"/>
          </a:xfrm>
        </p:spPr>
        <p:txBody>
          <a:bodyPr>
            <a:noAutofit/>
          </a:bodyPr>
          <a:lstStyle/>
          <a:p>
            <a:r>
              <a:rPr lang="en-US" sz="6000" b="1" cap="none" dirty="0" smtClean="0">
                <a:latin typeface="Bradley Hand ITC" pitchFamily="66" charset="0"/>
              </a:rPr>
              <a:t>Law of Mass Action – </a:t>
            </a:r>
            <a:endParaRPr lang="en-US" sz="34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7" name="TextBox 6"/>
          <p:cNvSpPr txBox="1"/>
          <p:nvPr/>
        </p:nvSpPr>
        <p:spPr>
          <a:xfrm>
            <a:off x="609600" y="1371600"/>
            <a:ext cx="8055218" cy="707886"/>
          </a:xfrm>
          <a:prstGeom prst="rect">
            <a:avLst/>
          </a:prstGeom>
          <a:noFill/>
        </p:spPr>
        <p:txBody>
          <a:bodyPr wrap="none" rtlCol="0">
            <a:spAutoFit/>
          </a:bodyPr>
          <a:lstStyle/>
          <a:p>
            <a:r>
              <a:rPr lang="en-US" sz="4000" b="1" dirty="0" smtClean="0">
                <a:solidFill>
                  <a:schemeClr val="bg2">
                    <a:lumMod val="10000"/>
                  </a:schemeClr>
                </a:solidFill>
              </a:rPr>
              <a:t>Calculating an equilibrium position…</a:t>
            </a:r>
            <a:endParaRPr lang="en-US" sz="4000" b="1" dirty="0">
              <a:solidFill>
                <a:schemeClr val="bg2">
                  <a:lumMod val="10000"/>
                </a:schemeClr>
              </a:solidFill>
            </a:endParaRPr>
          </a:p>
        </p:txBody>
      </p:sp>
      <p:sp>
        <p:nvSpPr>
          <p:cNvPr id="5" name="TextBox 4"/>
          <p:cNvSpPr txBox="1"/>
          <p:nvPr/>
        </p:nvSpPr>
        <p:spPr>
          <a:xfrm>
            <a:off x="609600" y="2133600"/>
            <a:ext cx="7772400" cy="400110"/>
          </a:xfrm>
          <a:prstGeom prst="rect">
            <a:avLst/>
          </a:prstGeom>
          <a:noFill/>
        </p:spPr>
        <p:txBody>
          <a:bodyPr wrap="square" rtlCol="0">
            <a:spAutoFit/>
          </a:bodyPr>
          <a:lstStyle/>
          <a:p>
            <a:r>
              <a:rPr lang="en-US" sz="2000" dirty="0" smtClean="0">
                <a:solidFill>
                  <a:schemeClr val="bg2">
                    <a:lumMod val="10000"/>
                  </a:schemeClr>
                </a:solidFill>
              </a:rPr>
              <a:t>.</a:t>
            </a:r>
            <a:endParaRPr lang="en-US" sz="2000" dirty="0">
              <a:solidFill>
                <a:schemeClr val="bg2">
                  <a:lumMod val="10000"/>
                </a:schemeClr>
              </a:solidFill>
            </a:endParaRPr>
          </a:p>
        </p:txBody>
      </p:sp>
      <p:sp>
        <p:nvSpPr>
          <p:cNvPr id="6" name="TextBox 5"/>
          <p:cNvSpPr txBox="1"/>
          <p:nvPr/>
        </p:nvSpPr>
        <p:spPr>
          <a:xfrm>
            <a:off x="457200" y="2057400"/>
            <a:ext cx="8382000" cy="1692771"/>
          </a:xfrm>
          <a:prstGeom prst="rect">
            <a:avLst/>
          </a:prstGeom>
          <a:noFill/>
        </p:spPr>
        <p:txBody>
          <a:bodyPr wrap="square" rtlCol="0">
            <a:spAutoFit/>
          </a:bodyPr>
          <a:lstStyle/>
          <a:p>
            <a:r>
              <a:rPr lang="en-US" sz="2400" dirty="0" smtClean="0"/>
              <a:t>Step 1 – Enter the values that are given in the problem. Although we are not told that the initial pressure of C is zero, we can infer it from the wording of the problem.</a:t>
            </a:r>
          </a:p>
          <a:p>
            <a:endParaRPr lang="en-US" sz="800" dirty="0" smtClean="0"/>
          </a:p>
          <a:p>
            <a:pPr algn="ctr"/>
            <a:r>
              <a:rPr lang="en-US" sz="2400" dirty="0" smtClean="0"/>
              <a:t>A  +  3 B  </a:t>
            </a:r>
            <a:r>
              <a:rPr lang="en-US" sz="2400" dirty="0" smtClean="0">
                <a:sym typeface="Wingdings" pitchFamily="2" charset="2"/>
              </a:rPr>
              <a:t>  2 C</a:t>
            </a:r>
            <a:endParaRPr lang="en-US" sz="2400" dirty="0"/>
          </a:p>
        </p:txBody>
      </p:sp>
      <p:graphicFrame>
        <p:nvGraphicFramePr>
          <p:cNvPr id="8" name="Table 7"/>
          <p:cNvGraphicFramePr>
            <a:graphicFrameLocks noGrp="1"/>
          </p:cNvGraphicFramePr>
          <p:nvPr/>
        </p:nvGraphicFramePr>
        <p:xfrm>
          <a:off x="1219200" y="4114800"/>
          <a:ext cx="6934200" cy="2209800"/>
        </p:xfrm>
        <a:graphic>
          <a:graphicData uri="http://schemas.openxmlformats.org/drawingml/2006/table">
            <a:tbl>
              <a:tblPr firstRow="1" bandRow="1">
                <a:tableStyleId>{5C22544A-7EE6-4342-B048-85BDC9FD1C3A}</a:tableStyleId>
              </a:tblPr>
              <a:tblGrid>
                <a:gridCol w="1733550"/>
                <a:gridCol w="1733550"/>
                <a:gridCol w="1733550"/>
                <a:gridCol w="1733550"/>
              </a:tblGrid>
              <a:tr h="552450">
                <a:tc>
                  <a:txBody>
                    <a:bodyPr/>
                    <a:lstStyle/>
                    <a:p>
                      <a:pPr algn="ctr"/>
                      <a:endParaRPr lang="en-US" sz="2000" dirty="0"/>
                    </a:p>
                  </a:txBody>
                  <a:tcPr/>
                </a:tc>
                <a:tc>
                  <a:txBody>
                    <a:bodyPr/>
                    <a:lstStyle/>
                    <a:p>
                      <a:pPr algn="ctr"/>
                      <a:r>
                        <a:rPr lang="en-US" sz="2000" dirty="0" smtClean="0"/>
                        <a:t>A</a:t>
                      </a:r>
                      <a:endParaRPr lang="en-US" sz="2000" dirty="0"/>
                    </a:p>
                  </a:txBody>
                  <a:tcPr/>
                </a:tc>
                <a:tc>
                  <a:txBody>
                    <a:bodyPr/>
                    <a:lstStyle/>
                    <a:p>
                      <a:pPr algn="ctr"/>
                      <a:r>
                        <a:rPr lang="en-US" sz="2000" dirty="0" smtClean="0"/>
                        <a:t>B</a:t>
                      </a:r>
                      <a:endParaRPr lang="en-US" sz="2000" dirty="0"/>
                    </a:p>
                  </a:txBody>
                  <a:tcPr/>
                </a:tc>
                <a:tc>
                  <a:txBody>
                    <a:bodyPr/>
                    <a:lstStyle/>
                    <a:p>
                      <a:pPr algn="ctr"/>
                      <a:r>
                        <a:rPr lang="en-US" sz="2000" dirty="0" smtClean="0"/>
                        <a:t>C</a:t>
                      </a:r>
                      <a:endParaRPr lang="en-US" sz="2000" dirty="0"/>
                    </a:p>
                  </a:txBody>
                  <a:tcPr/>
                </a:tc>
              </a:tr>
              <a:tr h="552450">
                <a:tc>
                  <a:txBody>
                    <a:bodyPr/>
                    <a:lstStyle/>
                    <a:p>
                      <a:pPr algn="ctr"/>
                      <a:r>
                        <a:rPr lang="en-US" sz="2000" dirty="0" smtClean="0"/>
                        <a:t>Initial P</a:t>
                      </a:r>
                      <a:endParaRPr lang="en-US" sz="2000" dirty="0"/>
                    </a:p>
                  </a:txBody>
                  <a:tcPr/>
                </a:tc>
                <a:tc>
                  <a:txBody>
                    <a:bodyPr/>
                    <a:lstStyle/>
                    <a:p>
                      <a:pPr algn="ctr"/>
                      <a:r>
                        <a:rPr lang="en-US" sz="2000" dirty="0" smtClean="0"/>
                        <a:t>0.50</a:t>
                      </a:r>
                      <a:endParaRPr lang="en-US" sz="2000" dirty="0"/>
                    </a:p>
                  </a:txBody>
                  <a:tcPr/>
                </a:tc>
                <a:tc>
                  <a:txBody>
                    <a:bodyPr/>
                    <a:lstStyle/>
                    <a:p>
                      <a:pPr algn="ctr"/>
                      <a:r>
                        <a:rPr lang="en-US" sz="2000" dirty="0" smtClean="0"/>
                        <a:t>0.50</a:t>
                      </a:r>
                      <a:endParaRPr lang="en-US" sz="2000" dirty="0"/>
                    </a:p>
                  </a:txBody>
                  <a:tcPr/>
                </a:tc>
                <a:tc>
                  <a:txBody>
                    <a:bodyPr/>
                    <a:lstStyle/>
                    <a:p>
                      <a:pPr algn="ctr"/>
                      <a:r>
                        <a:rPr lang="en-US" sz="2000" dirty="0" smtClean="0"/>
                        <a:t>0</a:t>
                      </a:r>
                      <a:endParaRPr lang="en-US" sz="2000" dirty="0"/>
                    </a:p>
                  </a:txBody>
                  <a:tcPr/>
                </a:tc>
              </a:tr>
              <a:tr h="552450">
                <a:tc>
                  <a:txBody>
                    <a:bodyPr/>
                    <a:lstStyle/>
                    <a:p>
                      <a:pPr algn="ctr"/>
                      <a:r>
                        <a:rPr lang="en-US" sz="2000" dirty="0" smtClean="0"/>
                        <a:t>Change in P</a:t>
                      </a:r>
                      <a:endParaRPr lang="en-US" sz="2000" dirty="0"/>
                    </a:p>
                  </a:txBody>
                  <a:tcPr/>
                </a:tc>
                <a:tc>
                  <a:txBody>
                    <a:bodyPr/>
                    <a:lstStyle/>
                    <a:p>
                      <a:pPr algn="ctr"/>
                      <a:endParaRPr lang="en-US" sz="2000"/>
                    </a:p>
                  </a:txBody>
                  <a:tcPr/>
                </a:tc>
                <a:tc>
                  <a:txBody>
                    <a:bodyPr/>
                    <a:lstStyle/>
                    <a:p>
                      <a:pPr algn="ctr"/>
                      <a:endParaRPr lang="en-US" sz="2000" dirty="0"/>
                    </a:p>
                  </a:txBody>
                  <a:tcPr/>
                </a:tc>
                <a:tc>
                  <a:txBody>
                    <a:bodyPr/>
                    <a:lstStyle/>
                    <a:p>
                      <a:pPr algn="ctr"/>
                      <a:endParaRPr lang="en-US" sz="2000" dirty="0"/>
                    </a:p>
                  </a:txBody>
                  <a:tcPr/>
                </a:tc>
              </a:tr>
              <a:tr h="552450">
                <a:tc>
                  <a:txBody>
                    <a:bodyPr/>
                    <a:lstStyle/>
                    <a:p>
                      <a:pPr algn="ctr"/>
                      <a:r>
                        <a:rPr lang="en-US" sz="2000" dirty="0" smtClean="0"/>
                        <a:t>Equilibrium P</a:t>
                      </a:r>
                      <a:endParaRPr lang="en-US" sz="2000" dirty="0"/>
                    </a:p>
                  </a:txBody>
                  <a:tcPr/>
                </a:tc>
                <a:tc>
                  <a:txBody>
                    <a:bodyPr/>
                    <a:lstStyle/>
                    <a:p>
                      <a:pPr algn="ctr"/>
                      <a:endParaRPr lang="en-US" sz="2000"/>
                    </a:p>
                  </a:txBody>
                  <a:tcPr/>
                </a:tc>
                <a:tc>
                  <a:txBody>
                    <a:bodyPr/>
                    <a:lstStyle/>
                    <a:p>
                      <a:pPr algn="ctr"/>
                      <a:endParaRPr lang="en-US" sz="2000"/>
                    </a:p>
                  </a:txBody>
                  <a:tcPr/>
                </a:tc>
                <a:tc>
                  <a:txBody>
                    <a:bodyPr/>
                    <a:lstStyle/>
                    <a:p>
                      <a:pPr algn="ctr"/>
                      <a:r>
                        <a:rPr lang="en-US" sz="2000" dirty="0" smtClean="0"/>
                        <a:t>0.10</a:t>
                      </a:r>
                      <a:endParaRPr lang="en-US" sz="20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8458200" cy="685800"/>
          </a:xfrm>
        </p:spPr>
        <p:txBody>
          <a:bodyPr>
            <a:noAutofit/>
          </a:bodyPr>
          <a:lstStyle/>
          <a:p>
            <a:r>
              <a:rPr lang="en-US" sz="6000" b="1" cap="none" dirty="0" smtClean="0">
                <a:latin typeface="Bradley Hand ITC" pitchFamily="66" charset="0"/>
              </a:rPr>
              <a:t>Law of Mass Action – </a:t>
            </a:r>
            <a:endParaRPr lang="en-US" sz="34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7" name="TextBox 6"/>
          <p:cNvSpPr txBox="1"/>
          <p:nvPr/>
        </p:nvSpPr>
        <p:spPr>
          <a:xfrm>
            <a:off x="609600" y="1371600"/>
            <a:ext cx="8055218" cy="707886"/>
          </a:xfrm>
          <a:prstGeom prst="rect">
            <a:avLst/>
          </a:prstGeom>
          <a:noFill/>
        </p:spPr>
        <p:txBody>
          <a:bodyPr wrap="none" rtlCol="0">
            <a:spAutoFit/>
          </a:bodyPr>
          <a:lstStyle/>
          <a:p>
            <a:r>
              <a:rPr lang="en-US" sz="4000" b="1" dirty="0" smtClean="0">
                <a:solidFill>
                  <a:schemeClr val="bg2">
                    <a:lumMod val="10000"/>
                  </a:schemeClr>
                </a:solidFill>
              </a:rPr>
              <a:t>Calculating an equilibrium position…</a:t>
            </a:r>
            <a:endParaRPr lang="en-US" sz="4000" b="1" dirty="0">
              <a:solidFill>
                <a:schemeClr val="bg2">
                  <a:lumMod val="10000"/>
                </a:schemeClr>
              </a:solidFill>
            </a:endParaRPr>
          </a:p>
        </p:txBody>
      </p:sp>
      <p:sp>
        <p:nvSpPr>
          <p:cNvPr id="5" name="TextBox 4"/>
          <p:cNvSpPr txBox="1"/>
          <p:nvPr/>
        </p:nvSpPr>
        <p:spPr>
          <a:xfrm>
            <a:off x="609600" y="2133600"/>
            <a:ext cx="7772400" cy="400110"/>
          </a:xfrm>
          <a:prstGeom prst="rect">
            <a:avLst/>
          </a:prstGeom>
          <a:noFill/>
        </p:spPr>
        <p:txBody>
          <a:bodyPr wrap="square" rtlCol="0">
            <a:spAutoFit/>
          </a:bodyPr>
          <a:lstStyle/>
          <a:p>
            <a:r>
              <a:rPr lang="en-US" sz="2000" dirty="0" smtClean="0">
                <a:solidFill>
                  <a:schemeClr val="bg2">
                    <a:lumMod val="10000"/>
                  </a:schemeClr>
                </a:solidFill>
              </a:rPr>
              <a:t>.</a:t>
            </a:r>
            <a:endParaRPr lang="en-US" sz="2000" dirty="0">
              <a:solidFill>
                <a:schemeClr val="bg2">
                  <a:lumMod val="10000"/>
                </a:schemeClr>
              </a:solidFill>
            </a:endParaRPr>
          </a:p>
        </p:txBody>
      </p:sp>
      <p:sp>
        <p:nvSpPr>
          <p:cNvPr id="6" name="TextBox 5"/>
          <p:cNvSpPr txBox="1"/>
          <p:nvPr/>
        </p:nvSpPr>
        <p:spPr>
          <a:xfrm>
            <a:off x="457200" y="2057400"/>
            <a:ext cx="8382000" cy="1815882"/>
          </a:xfrm>
          <a:prstGeom prst="rect">
            <a:avLst/>
          </a:prstGeom>
          <a:noFill/>
        </p:spPr>
        <p:txBody>
          <a:bodyPr wrap="square" rtlCol="0">
            <a:spAutoFit/>
          </a:bodyPr>
          <a:lstStyle/>
          <a:p>
            <a:r>
              <a:rPr lang="en-US" sz="2000" dirty="0" smtClean="0"/>
              <a:t>Step 2 – Assess the change(s) which must occur to reach equilibrium. Sometimes the change must be defined as a variable. In this case, we know that C increased by 0.10. Based on the coefficients in the balanced equation, we can infer that A </a:t>
            </a:r>
            <a:r>
              <a:rPr lang="en-US" sz="2000" dirty="0" smtClean="0"/>
              <a:t>decreased by </a:t>
            </a:r>
            <a:r>
              <a:rPr lang="en-US" sz="2000" dirty="0" smtClean="0"/>
              <a:t>0.05 and B decreased by 0.15.</a:t>
            </a:r>
          </a:p>
          <a:p>
            <a:endParaRPr lang="en-US" sz="800" dirty="0" smtClean="0"/>
          </a:p>
          <a:p>
            <a:pPr algn="ctr"/>
            <a:r>
              <a:rPr lang="en-US" sz="2400" dirty="0" smtClean="0"/>
              <a:t>A  +  3 B  </a:t>
            </a:r>
            <a:r>
              <a:rPr lang="en-US" sz="2400" dirty="0" smtClean="0">
                <a:sym typeface="Wingdings" pitchFamily="2" charset="2"/>
              </a:rPr>
              <a:t>  2 C</a:t>
            </a:r>
            <a:endParaRPr lang="en-US" sz="2400" dirty="0"/>
          </a:p>
        </p:txBody>
      </p:sp>
      <p:graphicFrame>
        <p:nvGraphicFramePr>
          <p:cNvPr id="8" name="Table 7"/>
          <p:cNvGraphicFramePr>
            <a:graphicFrameLocks noGrp="1"/>
          </p:cNvGraphicFramePr>
          <p:nvPr/>
        </p:nvGraphicFramePr>
        <p:xfrm>
          <a:off x="1219200" y="4114800"/>
          <a:ext cx="6934200" cy="2209800"/>
        </p:xfrm>
        <a:graphic>
          <a:graphicData uri="http://schemas.openxmlformats.org/drawingml/2006/table">
            <a:tbl>
              <a:tblPr firstRow="1" bandRow="1">
                <a:tableStyleId>{5C22544A-7EE6-4342-B048-85BDC9FD1C3A}</a:tableStyleId>
              </a:tblPr>
              <a:tblGrid>
                <a:gridCol w="1733550"/>
                <a:gridCol w="1733550"/>
                <a:gridCol w="1733550"/>
                <a:gridCol w="1733550"/>
              </a:tblGrid>
              <a:tr h="552450">
                <a:tc>
                  <a:txBody>
                    <a:bodyPr/>
                    <a:lstStyle/>
                    <a:p>
                      <a:pPr algn="ctr"/>
                      <a:endParaRPr lang="en-US" sz="2000" dirty="0"/>
                    </a:p>
                  </a:txBody>
                  <a:tcPr/>
                </a:tc>
                <a:tc>
                  <a:txBody>
                    <a:bodyPr/>
                    <a:lstStyle/>
                    <a:p>
                      <a:pPr algn="ctr"/>
                      <a:r>
                        <a:rPr lang="en-US" sz="2000" dirty="0" smtClean="0"/>
                        <a:t>A</a:t>
                      </a:r>
                      <a:endParaRPr lang="en-US" sz="2000" dirty="0"/>
                    </a:p>
                  </a:txBody>
                  <a:tcPr/>
                </a:tc>
                <a:tc>
                  <a:txBody>
                    <a:bodyPr/>
                    <a:lstStyle/>
                    <a:p>
                      <a:pPr algn="ctr"/>
                      <a:r>
                        <a:rPr lang="en-US" sz="2000" dirty="0" smtClean="0"/>
                        <a:t>B</a:t>
                      </a:r>
                      <a:endParaRPr lang="en-US" sz="2000" dirty="0"/>
                    </a:p>
                  </a:txBody>
                  <a:tcPr/>
                </a:tc>
                <a:tc>
                  <a:txBody>
                    <a:bodyPr/>
                    <a:lstStyle/>
                    <a:p>
                      <a:pPr algn="ctr"/>
                      <a:r>
                        <a:rPr lang="en-US" sz="2000" dirty="0" smtClean="0"/>
                        <a:t>C</a:t>
                      </a:r>
                      <a:endParaRPr lang="en-US" sz="2000" dirty="0"/>
                    </a:p>
                  </a:txBody>
                  <a:tcPr/>
                </a:tc>
              </a:tr>
              <a:tr h="552450">
                <a:tc>
                  <a:txBody>
                    <a:bodyPr/>
                    <a:lstStyle/>
                    <a:p>
                      <a:pPr algn="ctr"/>
                      <a:r>
                        <a:rPr lang="en-US" sz="2000" dirty="0" smtClean="0"/>
                        <a:t>Initial P</a:t>
                      </a:r>
                      <a:endParaRPr lang="en-US" sz="2000" dirty="0"/>
                    </a:p>
                  </a:txBody>
                  <a:tcPr/>
                </a:tc>
                <a:tc>
                  <a:txBody>
                    <a:bodyPr/>
                    <a:lstStyle/>
                    <a:p>
                      <a:pPr algn="ctr"/>
                      <a:r>
                        <a:rPr lang="en-US" sz="2000" dirty="0" smtClean="0"/>
                        <a:t>0.50</a:t>
                      </a:r>
                      <a:endParaRPr lang="en-US" sz="2000" dirty="0"/>
                    </a:p>
                  </a:txBody>
                  <a:tcPr/>
                </a:tc>
                <a:tc>
                  <a:txBody>
                    <a:bodyPr/>
                    <a:lstStyle/>
                    <a:p>
                      <a:pPr algn="ctr"/>
                      <a:r>
                        <a:rPr lang="en-US" sz="2000" dirty="0" smtClean="0"/>
                        <a:t>0.50</a:t>
                      </a:r>
                      <a:endParaRPr lang="en-US" sz="2000" dirty="0"/>
                    </a:p>
                  </a:txBody>
                  <a:tcPr/>
                </a:tc>
                <a:tc>
                  <a:txBody>
                    <a:bodyPr/>
                    <a:lstStyle/>
                    <a:p>
                      <a:pPr algn="ctr"/>
                      <a:r>
                        <a:rPr lang="en-US" sz="2000" dirty="0" smtClean="0"/>
                        <a:t>0</a:t>
                      </a:r>
                      <a:endParaRPr lang="en-US" sz="2000" dirty="0"/>
                    </a:p>
                  </a:txBody>
                  <a:tcPr/>
                </a:tc>
              </a:tr>
              <a:tr h="552450">
                <a:tc>
                  <a:txBody>
                    <a:bodyPr/>
                    <a:lstStyle/>
                    <a:p>
                      <a:pPr algn="ctr"/>
                      <a:r>
                        <a:rPr lang="en-US" sz="2000" dirty="0" smtClean="0"/>
                        <a:t>Change in P</a:t>
                      </a:r>
                      <a:endParaRPr lang="en-US" sz="2000" dirty="0"/>
                    </a:p>
                  </a:txBody>
                  <a:tcPr/>
                </a:tc>
                <a:tc>
                  <a:txBody>
                    <a:bodyPr/>
                    <a:lstStyle/>
                    <a:p>
                      <a:pPr algn="ctr"/>
                      <a:r>
                        <a:rPr lang="en-US" sz="2000" dirty="0" smtClean="0"/>
                        <a:t>-0.050</a:t>
                      </a:r>
                      <a:endParaRPr lang="en-US" sz="2000" dirty="0"/>
                    </a:p>
                  </a:txBody>
                  <a:tcPr/>
                </a:tc>
                <a:tc>
                  <a:txBody>
                    <a:bodyPr/>
                    <a:lstStyle/>
                    <a:p>
                      <a:pPr algn="ctr"/>
                      <a:r>
                        <a:rPr lang="en-US" sz="2000" dirty="0" smtClean="0"/>
                        <a:t>-0.15</a:t>
                      </a:r>
                      <a:endParaRPr lang="en-US" sz="2000" dirty="0"/>
                    </a:p>
                  </a:txBody>
                  <a:tcPr/>
                </a:tc>
                <a:tc>
                  <a:txBody>
                    <a:bodyPr/>
                    <a:lstStyle/>
                    <a:p>
                      <a:pPr algn="ctr"/>
                      <a:r>
                        <a:rPr lang="en-US" sz="2000" dirty="0" smtClean="0"/>
                        <a:t>+0.10</a:t>
                      </a:r>
                      <a:endParaRPr lang="en-US" sz="2000" dirty="0"/>
                    </a:p>
                  </a:txBody>
                  <a:tcPr/>
                </a:tc>
              </a:tr>
              <a:tr h="552450">
                <a:tc>
                  <a:txBody>
                    <a:bodyPr/>
                    <a:lstStyle/>
                    <a:p>
                      <a:pPr algn="ctr"/>
                      <a:r>
                        <a:rPr lang="en-US" sz="2000" dirty="0" smtClean="0"/>
                        <a:t>Equilibrium P</a:t>
                      </a:r>
                      <a:endParaRPr lang="en-US" sz="2000" dirty="0"/>
                    </a:p>
                  </a:txBody>
                  <a:tcPr/>
                </a:tc>
                <a:tc>
                  <a:txBody>
                    <a:bodyPr/>
                    <a:lstStyle/>
                    <a:p>
                      <a:pPr algn="ctr"/>
                      <a:endParaRPr lang="en-US" sz="2000" dirty="0"/>
                    </a:p>
                  </a:txBody>
                  <a:tcPr/>
                </a:tc>
                <a:tc>
                  <a:txBody>
                    <a:bodyPr/>
                    <a:lstStyle/>
                    <a:p>
                      <a:pPr algn="ctr"/>
                      <a:endParaRPr lang="en-US" sz="2000" dirty="0"/>
                    </a:p>
                  </a:txBody>
                  <a:tcPr/>
                </a:tc>
                <a:tc>
                  <a:txBody>
                    <a:bodyPr/>
                    <a:lstStyle/>
                    <a:p>
                      <a:pPr algn="ctr"/>
                      <a:r>
                        <a:rPr lang="en-US" sz="2000" dirty="0" smtClean="0"/>
                        <a:t>0.10</a:t>
                      </a:r>
                      <a:endParaRPr lang="en-US" sz="20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8458200" cy="685800"/>
          </a:xfrm>
        </p:spPr>
        <p:txBody>
          <a:bodyPr>
            <a:noAutofit/>
          </a:bodyPr>
          <a:lstStyle/>
          <a:p>
            <a:r>
              <a:rPr lang="en-US" sz="6000" b="1" cap="none" dirty="0" smtClean="0">
                <a:latin typeface="Bradley Hand ITC" pitchFamily="66" charset="0"/>
              </a:rPr>
              <a:t>Law of Mass Action – </a:t>
            </a:r>
            <a:endParaRPr lang="en-US" sz="34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7" name="TextBox 6"/>
          <p:cNvSpPr txBox="1"/>
          <p:nvPr/>
        </p:nvSpPr>
        <p:spPr>
          <a:xfrm>
            <a:off x="609600" y="1371600"/>
            <a:ext cx="8055218" cy="707886"/>
          </a:xfrm>
          <a:prstGeom prst="rect">
            <a:avLst/>
          </a:prstGeom>
          <a:noFill/>
        </p:spPr>
        <p:txBody>
          <a:bodyPr wrap="none" rtlCol="0">
            <a:spAutoFit/>
          </a:bodyPr>
          <a:lstStyle/>
          <a:p>
            <a:r>
              <a:rPr lang="en-US" sz="4000" b="1" dirty="0" smtClean="0">
                <a:solidFill>
                  <a:schemeClr val="bg2">
                    <a:lumMod val="10000"/>
                  </a:schemeClr>
                </a:solidFill>
              </a:rPr>
              <a:t>Calculating an equilibrium position…</a:t>
            </a:r>
            <a:endParaRPr lang="en-US" sz="4000" b="1" dirty="0">
              <a:solidFill>
                <a:schemeClr val="bg2">
                  <a:lumMod val="10000"/>
                </a:schemeClr>
              </a:solidFill>
            </a:endParaRPr>
          </a:p>
        </p:txBody>
      </p:sp>
      <p:sp>
        <p:nvSpPr>
          <p:cNvPr id="5" name="TextBox 4"/>
          <p:cNvSpPr txBox="1"/>
          <p:nvPr/>
        </p:nvSpPr>
        <p:spPr>
          <a:xfrm>
            <a:off x="609600" y="2133600"/>
            <a:ext cx="7772400" cy="400110"/>
          </a:xfrm>
          <a:prstGeom prst="rect">
            <a:avLst/>
          </a:prstGeom>
          <a:noFill/>
        </p:spPr>
        <p:txBody>
          <a:bodyPr wrap="square" rtlCol="0">
            <a:spAutoFit/>
          </a:bodyPr>
          <a:lstStyle/>
          <a:p>
            <a:r>
              <a:rPr lang="en-US" sz="2000" dirty="0" smtClean="0">
                <a:solidFill>
                  <a:schemeClr val="bg2">
                    <a:lumMod val="10000"/>
                  </a:schemeClr>
                </a:solidFill>
              </a:rPr>
              <a:t>.</a:t>
            </a:r>
            <a:endParaRPr lang="en-US" sz="2000" dirty="0">
              <a:solidFill>
                <a:schemeClr val="bg2">
                  <a:lumMod val="10000"/>
                </a:schemeClr>
              </a:solidFill>
            </a:endParaRPr>
          </a:p>
        </p:txBody>
      </p:sp>
      <p:sp>
        <p:nvSpPr>
          <p:cNvPr id="6" name="TextBox 5"/>
          <p:cNvSpPr txBox="1"/>
          <p:nvPr/>
        </p:nvSpPr>
        <p:spPr>
          <a:xfrm>
            <a:off x="457200" y="2057400"/>
            <a:ext cx="8382000" cy="1692771"/>
          </a:xfrm>
          <a:prstGeom prst="rect">
            <a:avLst/>
          </a:prstGeom>
          <a:noFill/>
        </p:spPr>
        <p:txBody>
          <a:bodyPr wrap="square" rtlCol="0">
            <a:spAutoFit/>
          </a:bodyPr>
          <a:lstStyle/>
          <a:p>
            <a:r>
              <a:rPr lang="en-US" sz="2400" dirty="0" smtClean="0"/>
              <a:t>Step 3 – fill in the equilibrium values… (This gives us the answer to the first part of our question, the equilibrium pressures.)</a:t>
            </a:r>
          </a:p>
          <a:p>
            <a:endParaRPr lang="en-US" sz="800" dirty="0" smtClean="0"/>
          </a:p>
          <a:p>
            <a:pPr algn="ctr"/>
            <a:r>
              <a:rPr lang="en-US" sz="2400" dirty="0" smtClean="0"/>
              <a:t>A  +  3 B  </a:t>
            </a:r>
            <a:r>
              <a:rPr lang="en-US" sz="2400" dirty="0" smtClean="0">
                <a:sym typeface="Wingdings" pitchFamily="2" charset="2"/>
              </a:rPr>
              <a:t>  2 C</a:t>
            </a:r>
            <a:endParaRPr lang="en-US" sz="2400" dirty="0"/>
          </a:p>
        </p:txBody>
      </p:sp>
      <p:graphicFrame>
        <p:nvGraphicFramePr>
          <p:cNvPr id="8" name="Table 7"/>
          <p:cNvGraphicFramePr>
            <a:graphicFrameLocks noGrp="1"/>
          </p:cNvGraphicFramePr>
          <p:nvPr/>
        </p:nvGraphicFramePr>
        <p:xfrm>
          <a:off x="1143000" y="4191000"/>
          <a:ext cx="6934200" cy="2209800"/>
        </p:xfrm>
        <a:graphic>
          <a:graphicData uri="http://schemas.openxmlformats.org/drawingml/2006/table">
            <a:tbl>
              <a:tblPr firstRow="1" bandRow="1">
                <a:tableStyleId>{5C22544A-7EE6-4342-B048-85BDC9FD1C3A}</a:tableStyleId>
              </a:tblPr>
              <a:tblGrid>
                <a:gridCol w="1733550"/>
                <a:gridCol w="1733550"/>
                <a:gridCol w="1733550"/>
                <a:gridCol w="1733550"/>
              </a:tblGrid>
              <a:tr h="552450">
                <a:tc>
                  <a:txBody>
                    <a:bodyPr/>
                    <a:lstStyle/>
                    <a:p>
                      <a:pPr algn="ctr"/>
                      <a:endParaRPr lang="en-US" sz="2000" dirty="0"/>
                    </a:p>
                  </a:txBody>
                  <a:tcPr/>
                </a:tc>
                <a:tc>
                  <a:txBody>
                    <a:bodyPr/>
                    <a:lstStyle/>
                    <a:p>
                      <a:pPr algn="ctr"/>
                      <a:r>
                        <a:rPr lang="en-US" sz="2000" dirty="0" smtClean="0"/>
                        <a:t>A</a:t>
                      </a:r>
                      <a:endParaRPr lang="en-US" sz="2000" dirty="0"/>
                    </a:p>
                  </a:txBody>
                  <a:tcPr/>
                </a:tc>
                <a:tc>
                  <a:txBody>
                    <a:bodyPr/>
                    <a:lstStyle/>
                    <a:p>
                      <a:pPr algn="ctr"/>
                      <a:r>
                        <a:rPr lang="en-US" sz="2000" dirty="0" smtClean="0"/>
                        <a:t>B</a:t>
                      </a:r>
                      <a:endParaRPr lang="en-US" sz="2000" dirty="0"/>
                    </a:p>
                  </a:txBody>
                  <a:tcPr/>
                </a:tc>
                <a:tc>
                  <a:txBody>
                    <a:bodyPr/>
                    <a:lstStyle/>
                    <a:p>
                      <a:pPr algn="ctr"/>
                      <a:r>
                        <a:rPr lang="en-US" sz="2000" dirty="0" smtClean="0"/>
                        <a:t>C</a:t>
                      </a:r>
                      <a:endParaRPr lang="en-US" sz="2000" dirty="0"/>
                    </a:p>
                  </a:txBody>
                  <a:tcPr/>
                </a:tc>
              </a:tr>
              <a:tr h="552450">
                <a:tc>
                  <a:txBody>
                    <a:bodyPr/>
                    <a:lstStyle/>
                    <a:p>
                      <a:pPr algn="ctr"/>
                      <a:r>
                        <a:rPr lang="en-US" sz="2000" dirty="0" smtClean="0"/>
                        <a:t>Initial P</a:t>
                      </a:r>
                      <a:endParaRPr lang="en-US" sz="2000" dirty="0"/>
                    </a:p>
                  </a:txBody>
                  <a:tcPr/>
                </a:tc>
                <a:tc>
                  <a:txBody>
                    <a:bodyPr/>
                    <a:lstStyle/>
                    <a:p>
                      <a:pPr algn="ctr"/>
                      <a:r>
                        <a:rPr lang="en-US" sz="2000" dirty="0" smtClean="0"/>
                        <a:t>0.50</a:t>
                      </a:r>
                      <a:endParaRPr lang="en-US" sz="2000" dirty="0"/>
                    </a:p>
                  </a:txBody>
                  <a:tcPr/>
                </a:tc>
                <a:tc>
                  <a:txBody>
                    <a:bodyPr/>
                    <a:lstStyle/>
                    <a:p>
                      <a:pPr algn="ctr"/>
                      <a:r>
                        <a:rPr lang="en-US" sz="2000" dirty="0" smtClean="0"/>
                        <a:t>0.50</a:t>
                      </a:r>
                      <a:endParaRPr lang="en-US" sz="2000" dirty="0"/>
                    </a:p>
                  </a:txBody>
                  <a:tcPr/>
                </a:tc>
                <a:tc>
                  <a:txBody>
                    <a:bodyPr/>
                    <a:lstStyle/>
                    <a:p>
                      <a:pPr algn="ctr"/>
                      <a:r>
                        <a:rPr lang="en-US" sz="2000" dirty="0" smtClean="0"/>
                        <a:t>0</a:t>
                      </a:r>
                      <a:endParaRPr lang="en-US" sz="2000" dirty="0"/>
                    </a:p>
                  </a:txBody>
                  <a:tcPr/>
                </a:tc>
              </a:tr>
              <a:tr h="552450">
                <a:tc>
                  <a:txBody>
                    <a:bodyPr/>
                    <a:lstStyle/>
                    <a:p>
                      <a:pPr algn="ctr"/>
                      <a:r>
                        <a:rPr lang="en-US" sz="2000" dirty="0" smtClean="0"/>
                        <a:t>Change in P</a:t>
                      </a:r>
                      <a:endParaRPr lang="en-US" sz="2000" dirty="0"/>
                    </a:p>
                  </a:txBody>
                  <a:tcPr/>
                </a:tc>
                <a:tc>
                  <a:txBody>
                    <a:bodyPr/>
                    <a:lstStyle/>
                    <a:p>
                      <a:pPr algn="ctr"/>
                      <a:r>
                        <a:rPr lang="en-US" sz="2000" dirty="0" smtClean="0"/>
                        <a:t>-0.050</a:t>
                      </a:r>
                      <a:endParaRPr lang="en-US" sz="2000" dirty="0"/>
                    </a:p>
                  </a:txBody>
                  <a:tcPr/>
                </a:tc>
                <a:tc>
                  <a:txBody>
                    <a:bodyPr/>
                    <a:lstStyle/>
                    <a:p>
                      <a:pPr algn="ctr"/>
                      <a:r>
                        <a:rPr lang="en-US" sz="2000" dirty="0" smtClean="0"/>
                        <a:t>-0.15</a:t>
                      </a:r>
                      <a:endParaRPr lang="en-US" sz="2000" dirty="0"/>
                    </a:p>
                  </a:txBody>
                  <a:tcPr/>
                </a:tc>
                <a:tc>
                  <a:txBody>
                    <a:bodyPr/>
                    <a:lstStyle/>
                    <a:p>
                      <a:pPr algn="ctr"/>
                      <a:r>
                        <a:rPr lang="en-US" sz="2000" dirty="0" smtClean="0"/>
                        <a:t>+0.10</a:t>
                      </a:r>
                      <a:endParaRPr lang="en-US" sz="2000" dirty="0"/>
                    </a:p>
                  </a:txBody>
                  <a:tcPr/>
                </a:tc>
              </a:tr>
              <a:tr h="552450">
                <a:tc>
                  <a:txBody>
                    <a:bodyPr/>
                    <a:lstStyle/>
                    <a:p>
                      <a:pPr algn="ctr"/>
                      <a:r>
                        <a:rPr lang="en-US" sz="2000" dirty="0" smtClean="0"/>
                        <a:t>Equilibrium P</a:t>
                      </a:r>
                      <a:endParaRPr lang="en-US" sz="2000" dirty="0"/>
                    </a:p>
                  </a:txBody>
                  <a:tcPr/>
                </a:tc>
                <a:tc>
                  <a:txBody>
                    <a:bodyPr/>
                    <a:lstStyle/>
                    <a:p>
                      <a:pPr algn="ctr"/>
                      <a:r>
                        <a:rPr lang="en-US" sz="2000" dirty="0" smtClean="0"/>
                        <a:t>0.45</a:t>
                      </a:r>
                      <a:endParaRPr lang="en-US" sz="2000" dirty="0"/>
                    </a:p>
                  </a:txBody>
                  <a:tcPr/>
                </a:tc>
                <a:tc>
                  <a:txBody>
                    <a:bodyPr/>
                    <a:lstStyle/>
                    <a:p>
                      <a:pPr algn="ctr"/>
                      <a:r>
                        <a:rPr lang="en-US" sz="2000" dirty="0" smtClean="0"/>
                        <a:t>0.35</a:t>
                      </a:r>
                      <a:endParaRPr lang="en-US" sz="2000" dirty="0"/>
                    </a:p>
                  </a:txBody>
                  <a:tcPr/>
                </a:tc>
                <a:tc>
                  <a:txBody>
                    <a:bodyPr/>
                    <a:lstStyle/>
                    <a:p>
                      <a:pPr algn="ctr"/>
                      <a:r>
                        <a:rPr lang="en-US" sz="2000" dirty="0" smtClean="0"/>
                        <a:t>0.10</a:t>
                      </a:r>
                      <a:endParaRPr lang="en-US" sz="20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8458200" cy="685800"/>
          </a:xfrm>
        </p:spPr>
        <p:txBody>
          <a:bodyPr>
            <a:noAutofit/>
          </a:bodyPr>
          <a:lstStyle/>
          <a:p>
            <a:r>
              <a:rPr lang="en-US" sz="6000" b="1" cap="none" dirty="0" smtClean="0">
                <a:latin typeface="Bradley Hand ITC" pitchFamily="66" charset="0"/>
              </a:rPr>
              <a:t>Law of Mass Action – </a:t>
            </a:r>
            <a:endParaRPr lang="en-US" sz="34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7" name="TextBox 6"/>
          <p:cNvSpPr txBox="1"/>
          <p:nvPr/>
        </p:nvSpPr>
        <p:spPr>
          <a:xfrm>
            <a:off x="609600" y="1371600"/>
            <a:ext cx="8055218" cy="707886"/>
          </a:xfrm>
          <a:prstGeom prst="rect">
            <a:avLst/>
          </a:prstGeom>
          <a:noFill/>
        </p:spPr>
        <p:txBody>
          <a:bodyPr wrap="none" rtlCol="0">
            <a:spAutoFit/>
          </a:bodyPr>
          <a:lstStyle/>
          <a:p>
            <a:r>
              <a:rPr lang="en-US" sz="4000" b="1" dirty="0" smtClean="0">
                <a:solidFill>
                  <a:schemeClr val="bg2">
                    <a:lumMod val="10000"/>
                  </a:schemeClr>
                </a:solidFill>
              </a:rPr>
              <a:t>Calculating an equilibrium position…</a:t>
            </a:r>
            <a:endParaRPr lang="en-US" sz="4000" b="1" dirty="0">
              <a:solidFill>
                <a:schemeClr val="bg2">
                  <a:lumMod val="10000"/>
                </a:schemeClr>
              </a:solidFill>
            </a:endParaRPr>
          </a:p>
        </p:txBody>
      </p:sp>
      <p:sp>
        <p:nvSpPr>
          <p:cNvPr id="5" name="TextBox 4"/>
          <p:cNvSpPr txBox="1"/>
          <p:nvPr/>
        </p:nvSpPr>
        <p:spPr>
          <a:xfrm>
            <a:off x="609600" y="2133600"/>
            <a:ext cx="7772400" cy="400110"/>
          </a:xfrm>
          <a:prstGeom prst="rect">
            <a:avLst/>
          </a:prstGeom>
          <a:noFill/>
        </p:spPr>
        <p:txBody>
          <a:bodyPr wrap="square" rtlCol="0">
            <a:spAutoFit/>
          </a:bodyPr>
          <a:lstStyle/>
          <a:p>
            <a:r>
              <a:rPr lang="en-US" sz="2000" dirty="0" smtClean="0">
                <a:solidFill>
                  <a:schemeClr val="bg2">
                    <a:lumMod val="10000"/>
                  </a:schemeClr>
                </a:solidFill>
              </a:rPr>
              <a:t>.</a:t>
            </a:r>
            <a:endParaRPr lang="en-US" sz="2000" dirty="0">
              <a:solidFill>
                <a:schemeClr val="bg2">
                  <a:lumMod val="10000"/>
                </a:schemeClr>
              </a:solidFill>
            </a:endParaRPr>
          </a:p>
        </p:txBody>
      </p:sp>
      <p:sp>
        <p:nvSpPr>
          <p:cNvPr id="6" name="TextBox 5"/>
          <p:cNvSpPr txBox="1"/>
          <p:nvPr/>
        </p:nvSpPr>
        <p:spPr>
          <a:xfrm>
            <a:off x="457200" y="2057400"/>
            <a:ext cx="8382000" cy="954107"/>
          </a:xfrm>
          <a:prstGeom prst="rect">
            <a:avLst/>
          </a:prstGeom>
          <a:noFill/>
        </p:spPr>
        <p:txBody>
          <a:bodyPr wrap="square" rtlCol="0">
            <a:spAutoFit/>
          </a:bodyPr>
          <a:lstStyle/>
          <a:p>
            <a:r>
              <a:rPr lang="en-US" sz="2400" dirty="0" smtClean="0"/>
              <a:t>Step 4 – Calculate </a:t>
            </a:r>
            <a:r>
              <a:rPr lang="en-US" sz="2400" dirty="0" err="1" smtClean="0"/>
              <a:t>K</a:t>
            </a:r>
            <a:r>
              <a:rPr lang="en-US" sz="2400" baseline="-25000" dirty="0" err="1" smtClean="0"/>
              <a:t>p</a:t>
            </a:r>
            <a:r>
              <a:rPr lang="en-US" sz="2400" dirty="0" smtClean="0"/>
              <a:t>…</a:t>
            </a:r>
          </a:p>
          <a:p>
            <a:endParaRPr lang="en-US" sz="800" dirty="0" smtClean="0"/>
          </a:p>
          <a:p>
            <a:pPr algn="ctr"/>
            <a:r>
              <a:rPr lang="en-US" sz="2400" dirty="0" smtClean="0"/>
              <a:t>A  +  3 B  </a:t>
            </a:r>
            <a:r>
              <a:rPr lang="en-US" sz="2400" dirty="0" smtClean="0">
                <a:sym typeface="Wingdings" pitchFamily="2" charset="2"/>
              </a:rPr>
              <a:t>  2 C</a:t>
            </a:r>
            <a:endParaRPr lang="en-US" sz="2400" dirty="0"/>
          </a:p>
        </p:txBody>
      </p:sp>
      <p:graphicFrame>
        <p:nvGraphicFramePr>
          <p:cNvPr id="8" name="Table 7"/>
          <p:cNvGraphicFramePr>
            <a:graphicFrameLocks noGrp="1"/>
          </p:cNvGraphicFramePr>
          <p:nvPr/>
        </p:nvGraphicFramePr>
        <p:xfrm>
          <a:off x="304800" y="3276600"/>
          <a:ext cx="4724400" cy="2209800"/>
        </p:xfrm>
        <a:graphic>
          <a:graphicData uri="http://schemas.openxmlformats.org/drawingml/2006/table">
            <a:tbl>
              <a:tblPr firstRow="1" bandRow="1">
                <a:tableStyleId>{5C22544A-7EE6-4342-B048-85BDC9FD1C3A}</a:tableStyleId>
              </a:tblPr>
              <a:tblGrid>
                <a:gridCol w="1733550"/>
                <a:gridCol w="781050"/>
                <a:gridCol w="1143000"/>
                <a:gridCol w="1066800"/>
              </a:tblGrid>
              <a:tr h="552450">
                <a:tc>
                  <a:txBody>
                    <a:bodyPr/>
                    <a:lstStyle/>
                    <a:p>
                      <a:pPr algn="ctr"/>
                      <a:endParaRPr lang="en-US" sz="2000" dirty="0"/>
                    </a:p>
                  </a:txBody>
                  <a:tcPr/>
                </a:tc>
                <a:tc>
                  <a:txBody>
                    <a:bodyPr/>
                    <a:lstStyle/>
                    <a:p>
                      <a:pPr algn="ctr"/>
                      <a:r>
                        <a:rPr lang="en-US" sz="2000" dirty="0" smtClean="0"/>
                        <a:t>A</a:t>
                      </a:r>
                      <a:endParaRPr lang="en-US" sz="2000" dirty="0"/>
                    </a:p>
                  </a:txBody>
                  <a:tcPr/>
                </a:tc>
                <a:tc>
                  <a:txBody>
                    <a:bodyPr/>
                    <a:lstStyle/>
                    <a:p>
                      <a:pPr algn="ctr"/>
                      <a:r>
                        <a:rPr lang="en-US" sz="2000" dirty="0" smtClean="0"/>
                        <a:t>B</a:t>
                      </a:r>
                      <a:endParaRPr lang="en-US" sz="2000" dirty="0"/>
                    </a:p>
                  </a:txBody>
                  <a:tcPr/>
                </a:tc>
                <a:tc>
                  <a:txBody>
                    <a:bodyPr/>
                    <a:lstStyle/>
                    <a:p>
                      <a:pPr algn="ctr"/>
                      <a:r>
                        <a:rPr lang="en-US" sz="2000" dirty="0" smtClean="0"/>
                        <a:t>C</a:t>
                      </a:r>
                      <a:endParaRPr lang="en-US" sz="2000" dirty="0"/>
                    </a:p>
                  </a:txBody>
                  <a:tcPr/>
                </a:tc>
              </a:tr>
              <a:tr h="552450">
                <a:tc>
                  <a:txBody>
                    <a:bodyPr/>
                    <a:lstStyle/>
                    <a:p>
                      <a:pPr algn="ctr"/>
                      <a:r>
                        <a:rPr lang="en-US" sz="2000" dirty="0" smtClean="0"/>
                        <a:t>Initial P</a:t>
                      </a:r>
                      <a:endParaRPr lang="en-US" sz="2000" dirty="0"/>
                    </a:p>
                  </a:txBody>
                  <a:tcPr/>
                </a:tc>
                <a:tc>
                  <a:txBody>
                    <a:bodyPr/>
                    <a:lstStyle/>
                    <a:p>
                      <a:pPr algn="ctr"/>
                      <a:r>
                        <a:rPr lang="en-US" sz="2000" dirty="0" smtClean="0"/>
                        <a:t>0.50</a:t>
                      </a:r>
                      <a:endParaRPr lang="en-US" sz="2000" dirty="0"/>
                    </a:p>
                  </a:txBody>
                  <a:tcPr/>
                </a:tc>
                <a:tc>
                  <a:txBody>
                    <a:bodyPr/>
                    <a:lstStyle/>
                    <a:p>
                      <a:pPr algn="ctr"/>
                      <a:r>
                        <a:rPr lang="en-US" sz="2000" dirty="0" smtClean="0"/>
                        <a:t>0.50</a:t>
                      </a:r>
                      <a:endParaRPr lang="en-US" sz="2000" dirty="0"/>
                    </a:p>
                  </a:txBody>
                  <a:tcPr/>
                </a:tc>
                <a:tc>
                  <a:txBody>
                    <a:bodyPr/>
                    <a:lstStyle/>
                    <a:p>
                      <a:pPr algn="ctr"/>
                      <a:r>
                        <a:rPr lang="en-US" sz="2000" dirty="0" smtClean="0"/>
                        <a:t>0</a:t>
                      </a:r>
                      <a:endParaRPr lang="en-US" sz="2000" dirty="0"/>
                    </a:p>
                  </a:txBody>
                  <a:tcPr/>
                </a:tc>
              </a:tr>
              <a:tr h="552450">
                <a:tc>
                  <a:txBody>
                    <a:bodyPr/>
                    <a:lstStyle/>
                    <a:p>
                      <a:pPr algn="ctr"/>
                      <a:r>
                        <a:rPr lang="en-US" sz="2000" dirty="0" smtClean="0"/>
                        <a:t>Change in P</a:t>
                      </a:r>
                      <a:endParaRPr lang="en-US" sz="2000" dirty="0"/>
                    </a:p>
                  </a:txBody>
                  <a:tcPr/>
                </a:tc>
                <a:tc>
                  <a:txBody>
                    <a:bodyPr/>
                    <a:lstStyle/>
                    <a:p>
                      <a:pPr algn="ctr"/>
                      <a:r>
                        <a:rPr lang="en-US" sz="2000" dirty="0" smtClean="0"/>
                        <a:t>-0.05</a:t>
                      </a:r>
                      <a:endParaRPr lang="en-US" sz="2000" dirty="0"/>
                    </a:p>
                  </a:txBody>
                  <a:tcPr/>
                </a:tc>
                <a:tc>
                  <a:txBody>
                    <a:bodyPr/>
                    <a:lstStyle/>
                    <a:p>
                      <a:pPr algn="ctr"/>
                      <a:r>
                        <a:rPr lang="en-US" sz="2000" dirty="0" smtClean="0"/>
                        <a:t>-0.15</a:t>
                      </a:r>
                      <a:endParaRPr lang="en-US" sz="2000" dirty="0"/>
                    </a:p>
                  </a:txBody>
                  <a:tcPr/>
                </a:tc>
                <a:tc>
                  <a:txBody>
                    <a:bodyPr/>
                    <a:lstStyle/>
                    <a:p>
                      <a:pPr algn="ctr"/>
                      <a:r>
                        <a:rPr lang="en-US" sz="2000" dirty="0" smtClean="0"/>
                        <a:t>+0.10</a:t>
                      </a:r>
                      <a:endParaRPr lang="en-US" sz="2000" dirty="0"/>
                    </a:p>
                  </a:txBody>
                  <a:tcPr/>
                </a:tc>
              </a:tr>
              <a:tr h="552450">
                <a:tc>
                  <a:txBody>
                    <a:bodyPr/>
                    <a:lstStyle/>
                    <a:p>
                      <a:pPr algn="ctr"/>
                      <a:r>
                        <a:rPr lang="en-US" sz="2000" dirty="0" smtClean="0"/>
                        <a:t>Equilibrium P</a:t>
                      </a:r>
                      <a:endParaRPr lang="en-US" sz="2000" dirty="0"/>
                    </a:p>
                  </a:txBody>
                  <a:tcPr/>
                </a:tc>
                <a:tc>
                  <a:txBody>
                    <a:bodyPr/>
                    <a:lstStyle/>
                    <a:p>
                      <a:pPr algn="ctr"/>
                      <a:r>
                        <a:rPr lang="en-US" sz="2000" dirty="0" smtClean="0"/>
                        <a:t>0.45</a:t>
                      </a:r>
                      <a:endParaRPr lang="en-US" sz="2000" dirty="0"/>
                    </a:p>
                  </a:txBody>
                  <a:tcPr/>
                </a:tc>
                <a:tc>
                  <a:txBody>
                    <a:bodyPr/>
                    <a:lstStyle/>
                    <a:p>
                      <a:pPr algn="ctr"/>
                      <a:r>
                        <a:rPr lang="en-US" sz="2000" dirty="0" smtClean="0"/>
                        <a:t>0.35</a:t>
                      </a:r>
                      <a:endParaRPr lang="en-US" sz="2000" dirty="0"/>
                    </a:p>
                  </a:txBody>
                  <a:tcPr/>
                </a:tc>
                <a:tc>
                  <a:txBody>
                    <a:bodyPr/>
                    <a:lstStyle/>
                    <a:p>
                      <a:pPr algn="ctr"/>
                      <a:r>
                        <a:rPr lang="en-US" sz="2000" dirty="0" smtClean="0"/>
                        <a:t>0.10</a:t>
                      </a:r>
                      <a:endParaRPr lang="en-US" sz="2000" dirty="0"/>
                    </a:p>
                  </a:txBody>
                  <a:tcPr/>
                </a:tc>
              </a:tr>
            </a:tbl>
          </a:graphicData>
        </a:graphic>
      </p:graphicFrame>
      <p:sp>
        <p:nvSpPr>
          <p:cNvPr id="9" name="TextBox 8"/>
          <p:cNvSpPr txBox="1"/>
          <p:nvPr/>
        </p:nvSpPr>
        <p:spPr>
          <a:xfrm>
            <a:off x="5410200" y="3667780"/>
            <a:ext cx="992579" cy="523220"/>
          </a:xfrm>
          <a:prstGeom prst="rect">
            <a:avLst/>
          </a:prstGeom>
          <a:noFill/>
        </p:spPr>
        <p:txBody>
          <a:bodyPr wrap="none" rtlCol="0">
            <a:spAutoFit/>
          </a:bodyPr>
          <a:lstStyle/>
          <a:p>
            <a:r>
              <a:rPr lang="en-US" sz="2800" dirty="0" err="1" smtClean="0"/>
              <a:t>Kp</a:t>
            </a:r>
            <a:r>
              <a:rPr lang="en-US" sz="2800" dirty="0" smtClean="0"/>
              <a:t> = </a:t>
            </a:r>
            <a:endParaRPr lang="en-US" sz="2800" dirty="0"/>
          </a:p>
        </p:txBody>
      </p:sp>
      <p:graphicFrame>
        <p:nvGraphicFramePr>
          <p:cNvPr id="10" name="Object 9"/>
          <p:cNvGraphicFramePr>
            <a:graphicFrameLocks noChangeAspect="1"/>
          </p:cNvGraphicFramePr>
          <p:nvPr/>
        </p:nvGraphicFramePr>
        <p:xfrm>
          <a:off x="3251200" y="1795463"/>
          <a:ext cx="939800" cy="444500"/>
        </p:xfrm>
        <a:graphic>
          <a:graphicData uri="http://schemas.openxmlformats.org/presentationml/2006/ole">
            <p:oleObj spid="_x0000_s17410" name="Equation" r:id="rId3" imgW="939600" imgH="444240" progId="Equation.DSMT4">
              <p:embed/>
            </p:oleObj>
          </a:graphicData>
        </a:graphic>
      </p:graphicFrame>
      <p:graphicFrame>
        <p:nvGraphicFramePr>
          <p:cNvPr id="17411" name="Object 3"/>
          <p:cNvGraphicFramePr>
            <a:graphicFrameLocks noChangeAspect="1"/>
          </p:cNvGraphicFramePr>
          <p:nvPr/>
        </p:nvGraphicFramePr>
        <p:xfrm>
          <a:off x="6248400" y="3352800"/>
          <a:ext cx="2255520" cy="1066800"/>
        </p:xfrm>
        <a:graphic>
          <a:graphicData uri="http://schemas.openxmlformats.org/presentationml/2006/ole">
            <p:oleObj spid="_x0000_s17411" name="Equation" r:id="rId4" imgW="939600" imgH="444240" progId="Equation.DSMT4">
              <p:embed/>
            </p:oleObj>
          </a:graphicData>
        </a:graphic>
      </p:graphicFrame>
      <p:sp>
        <p:nvSpPr>
          <p:cNvPr id="11" name="TextBox 10"/>
          <p:cNvSpPr txBox="1"/>
          <p:nvPr/>
        </p:nvSpPr>
        <p:spPr>
          <a:xfrm>
            <a:off x="5410200" y="4810780"/>
            <a:ext cx="1802096" cy="523220"/>
          </a:xfrm>
          <a:prstGeom prst="rect">
            <a:avLst/>
          </a:prstGeom>
          <a:noFill/>
        </p:spPr>
        <p:txBody>
          <a:bodyPr wrap="none" rtlCol="0">
            <a:spAutoFit/>
          </a:bodyPr>
          <a:lstStyle/>
          <a:p>
            <a:r>
              <a:rPr lang="en-US" sz="2800" dirty="0" err="1" smtClean="0"/>
              <a:t>Kp</a:t>
            </a:r>
            <a:r>
              <a:rPr lang="en-US" sz="2800" dirty="0" smtClean="0"/>
              <a:t> = 0.52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smtClean="0">
                <a:latin typeface="Bradley Hand ITC" pitchFamily="66" charset="0"/>
              </a:rPr>
              <a:t>Law of Mass Action – </a:t>
            </a:r>
            <a:endParaRPr lang="en-US" sz="34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5" name="TextBox 4"/>
          <p:cNvSpPr txBox="1"/>
          <p:nvPr/>
        </p:nvSpPr>
        <p:spPr>
          <a:xfrm>
            <a:off x="838200" y="2209800"/>
            <a:ext cx="7603941" cy="1323439"/>
          </a:xfrm>
          <a:prstGeom prst="rect">
            <a:avLst/>
          </a:prstGeom>
          <a:noFill/>
        </p:spPr>
        <p:txBody>
          <a:bodyPr wrap="none" rtlCol="0">
            <a:spAutoFit/>
          </a:bodyPr>
          <a:lstStyle/>
          <a:p>
            <a:r>
              <a:rPr lang="en-US" sz="4000" b="1" dirty="0" smtClean="0">
                <a:solidFill>
                  <a:srgbClr val="C00000"/>
                </a:solidFill>
              </a:rPr>
              <a:t>Chang, p. </a:t>
            </a:r>
            <a:r>
              <a:rPr lang="en-US" sz="4000" b="1" dirty="0" smtClean="0">
                <a:solidFill>
                  <a:srgbClr val="C00000"/>
                </a:solidFill>
              </a:rPr>
              <a:t>659-660, </a:t>
            </a:r>
            <a:r>
              <a:rPr lang="en-US" sz="4000" b="1" dirty="0" smtClean="0">
                <a:solidFill>
                  <a:srgbClr val="C00000"/>
                </a:solidFill>
              </a:rPr>
              <a:t>#</a:t>
            </a:r>
            <a:r>
              <a:rPr lang="en-US" sz="4000" b="1" dirty="0" smtClean="0">
                <a:solidFill>
                  <a:srgbClr val="C00000"/>
                </a:solidFill>
              </a:rPr>
              <a:t>14.39-14.48</a:t>
            </a:r>
          </a:p>
          <a:p>
            <a:r>
              <a:rPr lang="en-US" sz="4000" b="1" dirty="0" err="1" smtClean="0">
                <a:solidFill>
                  <a:srgbClr val="0070C0"/>
                </a:solidFill>
              </a:rPr>
              <a:t>Zumdahl</a:t>
            </a:r>
            <a:r>
              <a:rPr lang="en-US" sz="4000" b="1" dirty="0" smtClean="0">
                <a:solidFill>
                  <a:srgbClr val="0070C0"/>
                </a:solidFill>
              </a:rPr>
              <a:t>, p. 646-648, #35-56</a:t>
            </a:r>
            <a:endParaRPr lang="en-US" sz="4000" b="1" dirty="0">
              <a:solidFill>
                <a:srgbClr val="0070C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err="1" smtClean="0">
                <a:latin typeface="Bradley Hand ITC" pitchFamily="66" charset="0"/>
              </a:rPr>
              <a:t>LeChatelier’s</a:t>
            </a:r>
            <a:r>
              <a:rPr lang="en-US" sz="6000" b="1" cap="none" dirty="0" smtClean="0">
                <a:latin typeface="Bradley Hand ITC" pitchFamily="66" charset="0"/>
              </a:rPr>
              <a:t> Principle</a:t>
            </a:r>
            <a:endParaRPr lang="en-US" sz="60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990600" y="2286000"/>
            <a:ext cx="7391400" cy="2554545"/>
          </a:xfrm>
          <a:prstGeom prst="rect">
            <a:avLst/>
          </a:prstGeom>
          <a:noFill/>
        </p:spPr>
        <p:txBody>
          <a:bodyPr wrap="square" rtlCol="0">
            <a:spAutoFit/>
          </a:bodyPr>
          <a:lstStyle/>
          <a:p>
            <a:r>
              <a:rPr lang="en-US" sz="4000" dirty="0" smtClean="0">
                <a:latin typeface="Berlin Sans FB" pitchFamily="34" charset="0"/>
              </a:rPr>
              <a:t>When a stress is imposed on a system at equilibrium, the system will adjust itself to offset the stress and establish a new equilibrium.</a:t>
            </a:r>
            <a:endParaRPr lang="en-US" sz="4000" dirty="0">
              <a:latin typeface="Berlin Sans FB"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err="1" smtClean="0">
                <a:latin typeface="Bradley Hand ITC" pitchFamily="66" charset="0"/>
              </a:rPr>
              <a:t>LeChatelier’s</a:t>
            </a:r>
            <a:r>
              <a:rPr lang="en-US" sz="6000" b="1" cap="none" dirty="0" smtClean="0">
                <a:latin typeface="Bradley Hand ITC" pitchFamily="66" charset="0"/>
              </a:rPr>
              <a:t> Principle</a:t>
            </a:r>
            <a:endParaRPr lang="en-US" sz="60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838200" y="2133600"/>
            <a:ext cx="7467600" cy="2523768"/>
          </a:xfrm>
          <a:prstGeom prst="rect">
            <a:avLst/>
          </a:prstGeom>
          <a:noFill/>
        </p:spPr>
        <p:txBody>
          <a:bodyPr wrap="square" rtlCol="0">
            <a:spAutoFit/>
          </a:bodyPr>
          <a:lstStyle/>
          <a:p>
            <a:pPr>
              <a:spcAft>
                <a:spcPts val="1200"/>
              </a:spcAft>
            </a:pPr>
            <a:r>
              <a:rPr lang="en-US" sz="3200" u="sng" dirty="0" smtClean="0">
                <a:latin typeface="Berlin Sans FB" pitchFamily="34" charset="0"/>
              </a:rPr>
              <a:t>Changes which can “stress” an equilibrium…</a:t>
            </a:r>
          </a:p>
          <a:p>
            <a:pPr marL="514350" indent="-514350">
              <a:spcAft>
                <a:spcPts val="1200"/>
              </a:spcAft>
              <a:buFont typeface="+mj-lt"/>
              <a:buAutoNum type="arabicPeriod"/>
            </a:pPr>
            <a:r>
              <a:rPr lang="en-US" sz="3200" dirty="0" smtClean="0">
                <a:latin typeface="Berlin Sans FB" pitchFamily="34" charset="0"/>
              </a:rPr>
              <a:t>Change in concentration.</a:t>
            </a:r>
          </a:p>
          <a:p>
            <a:pPr marL="514350" indent="-514350">
              <a:spcAft>
                <a:spcPts val="1200"/>
              </a:spcAft>
              <a:buFont typeface="+mj-lt"/>
              <a:buAutoNum type="arabicPeriod"/>
            </a:pPr>
            <a:r>
              <a:rPr lang="en-US" sz="3200" dirty="0" smtClean="0">
                <a:latin typeface="Berlin Sans FB" pitchFamily="34" charset="0"/>
              </a:rPr>
              <a:t>Change in pressure.</a:t>
            </a:r>
          </a:p>
          <a:p>
            <a:pPr marL="514350" indent="-514350">
              <a:spcAft>
                <a:spcPts val="1200"/>
              </a:spcAft>
              <a:buFont typeface="+mj-lt"/>
              <a:buAutoNum type="arabicPeriod"/>
            </a:pPr>
            <a:r>
              <a:rPr lang="en-US" sz="3200" dirty="0" smtClean="0">
                <a:latin typeface="Berlin Sans FB" pitchFamily="34" charset="0"/>
              </a:rPr>
              <a:t>Change in temperature.</a:t>
            </a:r>
            <a:endParaRPr lang="en-US" sz="3200" dirty="0">
              <a:latin typeface="Berlin Sans FB"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err="1" smtClean="0">
                <a:latin typeface="Bradley Hand ITC" pitchFamily="66" charset="0"/>
              </a:rPr>
              <a:t>LeChatelier’s</a:t>
            </a:r>
            <a:r>
              <a:rPr lang="en-US" sz="6000" b="1" cap="none" dirty="0" smtClean="0">
                <a:latin typeface="Bradley Hand ITC" pitchFamily="66" charset="0"/>
              </a:rPr>
              <a:t> Principle</a:t>
            </a:r>
            <a:endParaRPr lang="en-US" sz="60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838200" y="2133600"/>
            <a:ext cx="7467600" cy="4585871"/>
          </a:xfrm>
          <a:prstGeom prst="rect">
            <a:avLst/>
          </a:prstGeom>
          <a:noFill/>
        </p:spPr>
        <p:txBody>
          <a:bodyPr wrap="square" rtlCol="0">
            <a:spAutoFit/>
          </a:bodyPr>
          <a:lstStyle/>
          <a:p>
            <a:pPr>
              <a:spcAft>
                <a:spcPts val="1200"/>
              </a:spcAft>
            </a:pPr>
            <a:r>
              <a:rPr lang="en-US" sz="3200" u="sng" dirty="0" smtClean="0">
                <a:latin typeface="Berlin Sans FB" pitchFamily="34" charset="0"/>
              </a:rPr>
              <a:t>Change in concentration</a:t>
            </a:r>
          </a:p>
          <a:p>
            <a:pPr marL="514350" indent="-514350">
              <a:spcAft>
                <a:spcPts val="1200"/>
              </a:spcAft>
            </a:pPr>
            <a:r>
              <a:rPr lang="en-US" sz="2800" dirty="0" smtClean="0">
                <a:latin typeface="Berlin Sans FB" pitchFamily="34" charset="0"/>
              </a:rPr>
              <a:t>If a reactant or product is added, the system will shift to  use some of the added substance.</a:t>
            </a:r>
          </a:p>
          <a:p>
            <a:pPr marL="514350" indent="-514350">
              <a:spcAft>
                <a:spcPts val="1200"/>
              </a:spcAft>
            </a:pPr>
            <a:r>
              <a:rPr lang="en-US" sz="2800" dirty="0" smtClean="0">
                <a:latin typeface="Berlin Sans FB" pitchFamily="34" charset="0"/>
              </a:rPr>
              <a:t>If a reactant or product is removed, the system will shift to replace some of the missing substance. </a:t>
            </a:r>
          </a:p>
          <a:p>
            <a:pPr marL="514350" indent="-514350">
              <a:spcAft>
                <a:spcPts val="1200"/>
              </a:spcAft>
            </a:pPr>
            <a:endParaRPr lang="en-US" sz="800" dirty="0">
              <a:latin typeface="Berlin Sans FB" pitchFamily="34" charset="0"/>
            </a:endParaRPr>
          </a:p>
          <a:p>
            <a:pPr marL="514350" indent="-514350">
              <a:spcAft>
                <a:spcPts val="1200"/>
              </a:spcAft>
            </a:pPr>
            <a:r>
              <a:rPr lang="en-US" sz="2400" dirty="0" smtClean="0">
                <a:latin typeface="Berlin Sans FB" pitchFamily="34" charset="0"/>
              </a:rPr>
              <a:t>If the substance which is added or removed is a solid or liquid, there is no shift because solids and liquids have no impact on the equilibrium position.</a:t>
            </a:r>
            <a:endParaRPr lang="en-US" sz="2400" dirty="0">
              <a:latin typeface="Berlin Sans FB"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down)">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smtClean="0">
                <a:latin typeface="Bradley Hand ITC" pitchFamily="66" charset="0"/>
              </a:rPr>
              <a:t>Law of Mass Action</a:t>
            </a:r>
            <a:endParaRPr lang="en-US" sz="60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457200" y="1905000"/>
            <a:ext cx="8229600" cy="4196020"/>
          </a:xfrm>
          <a:prstGeom prst="rect">
            <a:avLst/>
          </a:prstGeom>
          <a:noFill/>
        </p:spPr>
        <p:txBody>
          <a:bodyPr wrap="square" rtlCol="0">
            <a:spAutoFit/>
          </a:bodyPr>
          <a:lstStyle/>
          <a:p>
            <a:r>
              <a:rPr lang="en-US" sz="3400" dirty="0" smtClean="0">
                <a:latin typeface="Berlin Sans FB" pitchFamily="34" charset="0"/>
              </a:rPr>
              <a:t>Ex. 4 NH</a:t>
            </a:r>
            <a:r>
              <a:rPr lang="en-US" sz="3400" baseline="-25000" dirty="0" smtClean="0">
                <a:latin typeface="Berlin Sans FB" pitchFamily="34" charset="0"/>
              </a:rPr>
              <a:t>3(g)  </a:t>
            </a:r>
            <a:r>
              <a:rPr lang="en-US" sz="3400" dirty="0" smtClean="0">
                <a:latin typeface="Berlin Sans FB" pitchFamily="34" charset="0"/>
              </a:rPr>
              <a:t>+  5 O</a:t>
            </a:r>
            <a:r>
              <a:rPr lang="en-US" sz="3400" baseline="-25000" dirty="0" smtClean="0">
                <a:latin typeface="Berlin Sans FB" pitchFamily="34" charset="0"/>
              </a:rPr>
              <a:t>2(g)  </a:t>
            </a:r>
            <a:r>
              <a:rPr lang="en-US" sz="3400" dirty="0" smtClean="0">
                <a:latin typeface="Berlin Sans FB" pitchFamily="34" charset="0"/>
                <a:sym typeface="Wingdings" pitchFamily="2" charset="2"/>
              </a:rPr>
              <a:t>  4 NO</a:t>
            </a:r>
            <a:r>
              <a:rPr lang="en-US" sz="3400" baseline="-25000" dirty="0" smtClean="0">
                <a:latin typeface="Berlin Sans FB" pitchFamily="34" charset="0"/>
                <a:sym typeface="Wingdings" pitchFamily="2" charset="2"/>
              </a:rPr>
              <a:t>(g)  </a:t>
            </a:r>
            <a:r>
              <a:rPr lang="en-US" sz="3400" dirty="0" smtClean="0">
                <a:latin typeface="Berlin Sans FB" pitchFamily="34" charset="0"/>
                <a:sym typeface="Wingdings" pitchFamily="2" charset="2"/>
              </a:rPr>
              <a:t>+  6 H</a:t>
            </a:r>
            <a:r>
              <a:rPr lang="en-US" sz="3400" baseline="-25000" dirty="0" smtClean="0">
                <a:latin typeface="Berlin Sans FB" pitchFamily="34" charset="0"/>
                <a:sym typeface="Wingdings" pitchFamily="2" charset="2"/>
              </a:rPr>
              <a:t>2</a:t>
            </a:r>
            <a:r>
              <a:rPr lang="en-US" sz="3400" dirty="0" smtClean="0">
                <a:latin typeface="Berlin Sans FB" pitchFamily="34" charset="0"/>
                <a:sym typeface="Wingdings" pitchFamily="2" charset="2"/>
              </a:rPr>
              <a:t>O</a:t>
            </a:r>
            <a:r>
              <a:rPr lang="en-US" sz="3400" baseline="-25000" dirty="0" smtClean="0">
                <a:latin typeface="Berlin Sans FB" pitchFamily="34" charset="0"/>
                <a:sym typeface="Wingdings" pitchFamily="2" charset="2"/>
              </a:rPr>
              <a:t>(g)</a:t>
            </a:r>
            <a:endParaRPr lang="en-US" sz="3400" baseline="-25000" dirty="0" smtClean="0">
              <a:latin typeface="Berlin Sans FB" pitchFamily="34" charset="0"/>
            </a:endParaRPr>
          </a:p>
          <a:p>
            <a:endParaRPr lang="en-US" sz="3400" dirty="0" smtClean="0">
              <a:latin typeface="Berlin Sans FB" pitchFamily="34" charset="0"/>
            </a:endParaRPr>
          </a:p>
          <a:p>
            <a:endParaRPr lang="en-US" sz="3400" dirty="0" smtClean="0">
              <a:latin typeface="Berlin Sans FB" pitchFamily="34" charset="0"/>
            </a:endParaRPr>
          </a:p>
          <a:p>
            <a:r>
              <a:rPr lang="en-US" sz="3400" dirty="0" smtClean="0">
                <a:latin typeface="Berlin Sans FB" pitchFamily="34" charset="0"/>
              </a:rPr>
              <a:t>		</a:t>
            </a:r>
            <a:r>
              <a:rPr lang="en-US" sz="3400" dirty="0" err="1" smtClean="0">
                <a:latin typeface="Berlin Sans FB" pitchFamily="34" charset="0"/>
              </a:rPr>
              <a:t>K</a:t>
            </a:r>
            <a:r>
              <a:rPr lang="en-US" sz="3400" baseline="-25000" dirty="0" err="1" smtClean="0">
                <a:latin typeface="Berlin Sans FB" pitchFamily="34" charset="0"/>
              </a:rPr>
              <a:t>eq</a:t>
            </a:r>
            <a:r>
              <a:rPr lang="en-US" sz="3400" dirty="0" smtClean="0">
                <a:latin typeface="Berlin Sans FB" pitchFamily="34" charset="0"/>
              </a:rPr>
              <a:t> =</a:t>
            </a:r>
          </a:p>
          <a:p>
            <a:endParaRPr lang="en-US" sz="3400" baseline="-25000" dirty="0" smtClean="0">
              <a:latin typeface="Berlin Sans FB" pitchFamily="34" charset="0"/>
            </a:endParaRPr>
          </a:p>
          <a:p>
            <a:endParaRPr lang="en-US" sz="3400" baseline="-25000" dirty="0" smtClean="0">
              <a:latin typeface="Berlin Sans FB" pitchFamily="34" charset="0"/>
            </a:endParaRPr>
          </a:p>
          <a:p>
            <a:endParaRPr lang="en-US" sz="3400" baseline="-25000" dirty="0" smtClean="0">
              <a:latin typeface="Berlin Sans FB" pitchFamily="34" charset="0"/>
            </a:endParaRPr>
          </a:p>
          <a:p>
            <a:endParaRPr lang="en-US" sz="3400" baseline="-25000" dirty="0" smtClean="0">
              <a:latin typeface="Berlin Sans FB" pitchFamily="34" charset="0"/>
            </a:endParaRPr>
          </a:p>
          <a:p>
            <a:pPr algn="ctr"/>
            <a:r>
              <a:rPr lang="en-US" sz="2000" dirty="0" smtClean="0">
                <a:latin typeface="Berlin Sans FB" pitchFamily="34" charset="0"/>
              </a:rPr>
              <a:t>NOTE THAT THE SAME EXPRESSION WITH NON-EQUILIBRIUM CONCENTRATIONS IS CALLED THE REACTION QUOTIENT (Q).</a:t>
            </a:r>
            <a:endParaRPr lang="en-US" sz="2000" baseline="-25000" dirty="0">
              <a:latin typeface="Berlin Sans FB" pitchFamily="34" charset="0"/>
            </a:endParaRPr>
          </a:p>
        </p:txBody>
      </p:sp>
      <p:graphicFrame>
        <p:nvGraphicFramePr>
          <p:cNvPr id="5" name="Object 4"/>
          <p:cNvGraphicFramePr>
            <a:graphicFrameLocks noChangeAspect="1"/>
          </p:cNvGraphicFramePr>
          <p:nvPr/>
        </p:nvGraphicFramePr>
        <p:xfrm>
          <a:off x="3352799" y="3017520"/>
          <a:ext cx="2822609" cy="1554480"/>
        </p:xfrm>
        <a:graphic>
          <a:graphicData uri="http://schemas.openxmlformats.org/presentationml/2006/ole">
            <p:oleObj spid="_x0000_s1026" name="Equation" r:id="rId3" imgW="876240" imgH="482400" progId="Equation.DSMT4">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err="1" smtClean="0">
                <a:latin typeface="Bradley Hand ITC" pitchFamily="66" charset="0"/>
              </a:rPr>
              <a:t>LeChatelier’s</a:t>
            </a:r>
            <a:r>
              <a:rPr lang="en-US" sz="6000" b="1" cap="none" dirty="0" smtClean="0">
                <a:latin typeface="Bradley Hand ITC" pitchFamily="66" charset="0"/>
              </a:rPr>
              <a:t> Principle</a:t>
            </a:r>
            <a:endParaRPr lang="en-US" sz="60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762000" y="1752600"/>
            <a:ext cx="7467600" cy="4924425"/>
          </a:xfrm>
          <a:prstGeom prst="rect">
            <a:avLst/>
          </a:prstGeom>
          <a:noFill/>
        </p:spPr>
        <p:txBody>
          <a:bodyPr wrap="square" rtlCol="0">
            <a:spAutoFit/>
          </a:bodyPr>
          <a:lstStyle/>
          <a:p>
            <a:pPr>
              <a:spcAft>
                <a:spcPts val="1200"/>
              </a:spcAft>
            </a:pPr>
            <a:r>
              <a:rPr lang="en-US" sz="3200" u="sng" dirty="0" smtClean="0">
                <a:latin typeface="Berlin Sans FB" pitchFamily="34" charset="0"/>
              </a:rPr>
              <a:t>Change in pressure…</a:t>
            </a:r>
          </a:p>
          <a:p>
            <a:pPr marL="514350" indent="-514350">
              <a:spcAft>
                <a:spcPts val="1200"/>
              </a:spcAft>
              <a:buFont typeface="+mj-lt"/>
              <a:buAutoNum type="arabicPeriod"/>
            </a:pPr>
            <a:r>
              <a:rPr lang="en-US" sz="2800" dirty="0" smtClean="0">
                <a:latin typeface="Berlin Sans FB" pitchFamily="34" charset="0"/>
              </a:rPr>
              <a:t>…by adding or removing a gaseous reactant or product. (See change in concentration.)</a:t>
            </a:r>
          </a:p>
          <a:p>
            <a:pPr marL="514350" indent="-514350">
              <a:spcAft>
                <a:spcPts val="1200"/>
              </a:spcAft>
              <a:buFont typeface="+mj-lt"/>
              <a:buAutoNum type="arabicPeriod"/>
            </a:pPr>
            <a:r>
              <a:rPr lang="en-US" sz="2800" dirty="0" smtClean="0">
                <a:latin typeface="Berlin Sans FB" pitchFamily="34" charset="0"/>
              </a:rPr>
              <a:t>…by changing the volume of the container – a decrease in volume will cause a shift that results in fewer gas molecules and an increase in volume will cause the system to make more molecules.</a:t>
            </a:r>
          </a:p>
          <a:p>
            <a:pPr marL="514350" indent="-514350">
              <a:spcAft>
                <a:spcPts val="1200"/>
              </a:spcAft>
              <a:buFont typeface="+mj-lt"/>
              <a:buAutoNum type="arabicPeriod"/>
            </a:pPr>
            <a:r>
              <a:rPr lang="en-US" sz="2800" dirty="0" smtClean="0">
                <a:latin typeface="Berlin Sans FB" pitchFamily="34" charset="0"/>
              </a:rPr>
              <a:t>…by adding an inert gas (one not involved in the reaction) – no shift results.</a:t>
            </a:r>
            <a:endParaRPr lang="en-US" sz="2400" dirty="0">
              <a:latin typeface="Berlin Sans FB"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err="1" smtClean="0">
                <a:latin typeface="Bradley Hand ITC" pitchFamily="66" charset="0"/>
              </a:rPr>
              <a:t>LeChatelier’s</a:t>
            </a:r>
            <a:r>
              <a:rPr lang="en-US" sz="6000" b="1" cap="none" dirty="0" smtClean="0">
                <a:latin typeface="Bradley Hand ITC" pitchFamily="66" charset="0"/>
              </a:rPr>
              <a:t> Principle</a:t>
            </a:r>
            <a:endParaRPr lang="en-US" sz="60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762000" y="1752600"/>
            <a:ext cx="8001000" cy="4062651"/>
          </a:xfrm>
          <a:prstGeom prst="rect">
            <a:avLst/>
          </a:prstGeom>
          <a:noFill/>
        </p:spPr>
        <p:txBody>
          <a:bodyPr wrap="square" rtlCol="0">
            <a:spAutoFit/>
          </a:bodyPr>
          <a:lstStyle/>
          <a:p>
            <a:pPr>
              <a:spcAft>
                <a:spcPts val="1200"/>
              </a:spcAft>
            </a:pPr>
            <a:r>
              <a:rPr lang="en-US" sz="3200" u="sng" dirty="0" smtClean="0">
                <a:latin typeface="Berlin Sans FB" pitchFamily="34" charset="0"/>
              </a:rPr>
              <a:t>Change in temperature</a:t>
            </a:r>
          </a:p>
          <a:p>
            <a:pPr marL="514350" indent="-514350">
              <a:spcAft>
                <a:spcPts val="1200"/>
              </a:spcAft>
              <a:buFont typeface="+mj-lt"/>
              <a:buAutoNum type="arabicPeriod"/>
            </a:pPr>
            <a:r>
              <a:rPr lang="en-US" sz="2800" dirty="0" smtClean="0">
                <a:latin typeface="Berlin Sans FB" pitchFamily="34" charset="0"/>
              </a:rPr>
              <a:t>An increase in temperature will cause an exothermic reaction to shift to the left and an </a:t>
            </a:r>
            <a:r>
              <a:rPr lang="en-US" sz="2800" dirty="0" err="1" smtClean="0">
                <a:latin typeface="Berlin Sans FB" pitchFamily="34" charset="0"/>
              </a:rPr>
              <a:t>endo</a:t>
            </a:r>
            <a:r>
              <a:rPr lang="en-US" sz="2800" dirty="0" smtClean="0">
                <a:latin typeface="Berlin Sans FB" pitchFamily="34" charset="0"/>
              </a:rPr>
              <a:t> </a:t>
            </a:r>
            <a:r>
              <a:rPr lang="en-US" sz="2800" dirty="0" err="1" smtClean="0">
                <a:latin typeface="Berlin Sans FB" pitchFamily="34" charset="0"/>
              </a:rPr>
              <a:t>thermic</a:t>
            </a:r>
            <a:r>
              <a:rPr lang="en-US" sz="2800" dirty="0" smtClean="0">
                <a:latin typeface="Berlin Sans FB" pitchFamily="34" charset="0"/>
              </a:rPr>
              <a:t> reaction to shift to the right.</a:t>
            </a:r>
          </a:p>
          <a:p>
            <a:pPr marL="514350" indent="-514350">
              <a:spcAft>
                <a:spcPts val="1200"/>
              </a:spcAft>
              <a:buFont typeface="+mj-lt"/>
              <a:buAutoNum type="arabicPeriod"/>
            </a:pPr>
            <a:r>
              <a:rPr lang="en-US" sz="2800" dirty="0" smtClean="0">
                <a:latin typeface="Berlin Sans FB" pitchFamily="34" charset="0"/>
              </a:rPr>
              <a:t>A decrease in temperature will cause an exothermic reaction to shift to the right and an endothermic reaction to shift to the left.</a:t>
            </a:r>
          </a:p>
          <a:p>
            <a:pPr marL="514350" indent="-514350">
              <a:spcAft>
                <a:spcPts val="1200"/>
              </a:spcAft>
            </a:pPr>
            <a:r>
              <a:rPr lang="en-US" sz="2800" dirty="0" smtClean="0">
                <a:latin typeface="Berlin Sans FB" pitchFamily="34" charset="0"/>
              </a:rPr>
              <a:t>(Think of raising the temperature as adding heat…)</a:t>
            </a:r>
            <a:endParaRPr lang="en-US" sz="2400" dirty="0">
              <a:latin typeface="Berlin Sans FB"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err="1" smtClean="0">
                <a:latin typeface="Bradley Hand ITC" pitchFamily="66" charset="0"/>
              </a:rPr>
              <a:t>LeChatelier’s</a:t>
            </a:r>
            <a:r>
              <a:rPr lang="en-US" sz="6000" b="1" cap="none" dirty="0" smtClean="0">
                <a:latin typeface="Bradley Hand ITC" pitchFamily="66" charset="0"/>
              </a:rPr>
              <a:t> Principle</a:t>
            </a:r>
            <a:endParaRPr lang="en-US" sz="60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762000" y="1752600"/>
            <a:ext cx="8001000" cy="2893100"/>
          </a:xfrm>
          <a:prstGeom prst="rect">
            <a:avLst/>
          </a:prstGeom>
          <a:noFill/>
        </p:spPr>
        <p:txBody>
          <a:bodyPr wrap="square" rtlCol="0">
            <a:spAutoFit/>
          </a:bodyPr>
          <a:lstStyle/>
          <a:p>
            <a:pPr>
              <a:spcAft>
                <a:spcPts val="1200"/>
              </a:spcAft>
            </a:pPr>
            <a:r>
              <a:rPr lang="en-US" sz="3200" u="sng" dirty="0" smtClean="0">
                <a:latin typeface="Berlin Sans FB" pitchFamily="34" charset="0"/>
              </a:rPr>
              <a:t>PRACTICE…</a:t>
            </a:r>
          </a:p>
          <a:p>
            <a:pPr>
              <a:spcAft>
                <a:spcPts val="1200"/>
              </a:spcAft>
            </a:pPr>
            <a:endParaRPr lang="en-US" sz="3200" dirty="0">
              <a:latin typeface="Berlin Sans FB" pitchFamily="34" charset="0"/>
            </a:endParaRPr>
          </a:p>
          <a:p>
            <a:pPr algn="ctr">
              <a:spcAft>
                <a:spcPts val="1200"/>
              </a:spcAft>
            </a:pPr>
            <a:r>
              <a:rPr lang="en-US" sz="4400" dirty="0" smtClean="0">
                <a:solidFill>
                  <a:srgbClr val="C00000"/>
                </a:solidFill>
                <a:latin typeface="Berlin Sans FB" pitchFamily="34" charset="0"/>
              </a:rPr>
              <a:t>Chang, p. 660-661, #53-62</a:t>
            </a:r>
          </a:p>
          <a:p>
            <a:pPr algn="ctr">
              <a:spcAft>
                <a:spcPts val="1200"/>
              </a:spcAft>
            </a:pPr>
            <a:r>
              <a:rPr lang="en-US" sz="4400" dirty="0" err="1" smtClean="0">
                <a:solidFill>
                  <a:srgbClr val="0070C0"/>
                </a:solidFill>
                <a:latin typeface="Berlin Sans FB" pitchFamily="34" charset="0"/>
              </a:rPr>
              <a:t>Zumdahl</a:t>
            </a:r>
            <a:r>
              <a:rPr lang="en-US" sz="4400" dirty="0" smtClean="0">
                <a:solidFill>
                  <a:srgbClr val="0070C0"/>
                </a:solidFill>
                <a:latin typeface="Berlin Sans FB" pitchFamily="34" charset="0"/>
              </a:rPr>
              <a:t>, p</a:t>
            </a:r>
            <a:r>
              <a:rPr lang="en-US" sz="4400" dirty="0" smtClean="0">
                <a:solidFill>
                  <a:srgbClr val="0070C0"/>
                </a:solidFill>
                <a:latin typeface="Berlin Sans FB" pitchFamily="34" charset="0"/>
              </a:rPr>
              <a:t>. 648, #</a:t>
            </a:r>
            <a:r>
              <a:rPr lang="en-US" sz="4400" dirty="0" smtClean="0">
                <a:solidFill>
                  <a:srgbClr val="0070C0"/>
                </a:solidFill>
                <a:latin typeface="Berlin Sans FB" pitchFamily="34" charset="0"/>
              </a:rPr>
              <a:t>57-61</a:t>
            </a:r>
            <a:endParaRPr lang="en-US" sz="4400" dirty="0">
              <a:solidFill>
                <a:srgbClr val="0070C0"/>
              </a:solidFill>
              <a:latin typeface="Berlin Sans FB"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down)">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err="1" smtClean="0">
                <a:latin typeface="Bradley Hand ITC" pitchFamily="66" charset="0"/>
              </a:rPr>
              <a:t>LeChatelier’s</a:t>
            </a:r>
            <a:r>
              <a:rPr lang="en-US" sz="6000" b="1" cap="none" dirty="0" smtClean="0">
                <a:latin typeface="Bradley Hand ITC" pitchFamily="66" charset="0"/>
              </a:rPr>
              <a:t> Principle</a:t>
            </a:r>
            <a:endParaRPr lang="en-US" sz="60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762000" y="1752600"/>
            <a:ext cx="8001000" cy="2523768"/>
          </a:xfrm>
          <a:prstGeom prst="rect">
            <a:avLst/>
          </a:prstGeom>
          <a:noFill/>
        </p:spPr>
        <p:txBody>
          <a:bodyPr wrap="square" rtlCol="0">
            <a:spAutoFit/>
          </a:bodyPr>
          <a:lstStyle/>
          <a:p>
            <a:pPr>
              <a:spcAft>
                <a:spcPts val="1200"/>
              </a:spcAft>
            </a:pPr>
            <a:r>
              <a:rPr lang="en-US" sz="3200" u="sng" dirty="0" smtClean="0">
                <a:latin typeface="Berlin Sans FB" pitchFamily="34" charset="0"/>
              </a:rPr>
              <a:t>LAB, Part A</a:t>
            </a:r>
          </a:p>
          <a:p>
            <a:pPr>
              <a:spcAft>
                <a:spcPts val="1200"/>
              </a:spcAft>
            </a:pPr>
            <a:endParaRPr lang="en-US" sz="3200" u="sng" dirty="0" smtClean="0">
              <a:latin typeface="Berlin Sans FB" pitchFamily="34" charset="0"/>
            </a:endParaRPr>
          </a:p>
          <a:p>
            <a:pPr>
              <a:spcAft>
                <a:spcPts val="1200"/>
              </a:spcAft>
            </a:pPr>
            <a:r>
              <a:rPr lang="en-US" sz="3200" dirty="0" smtClean="0">
                <a:latin typeface="Berlin Sans FB" pitchFamily="34" charset="0"/>
              </a:rPr>
              <a:t>	</a:t>
            </a:r>
            <a:r>
              <a:rPr lang="en-US" sz="3200" dirty="0" err="1" smtClean="0">
                <a:latin typeface="Berlin Sans FB" pitchFamily="34" charset="0"/>
              </a:rPr>
              <a:t>NaCl</a:t>
            </a:r>
            <a:r>
              <a:rPr lang="en-US" sz="3200" baseline="-25000" dirty="0" smtClean="0">
                <a:latin typeface="Berlin Sans FB" pitchFamily="34" charset="0"/>
              </a:rPr>
              <a:t>(s)</a:t>
            </a:r>
            <a:r>
              <a:rPr lang="en-US" sz="3200" dirty="0" smtClean="0">
                <a:latin typeface="Berlin Sans FB" pitchFamily="34" charset="0"/>
              </a:rPr>
              <a:t>           Na</a:t>
            </a:r>
            <a:r>
              <a:rPr lang="en-US" sz="3200" baseline="30000" dirty="0" smtClean="0">
                <a:latin typeface="Berlin Sans FB" pitchFamily="34" charset="0"/>
              </a:rPr>
              <a:t>+</a:t>
            </a:r>
            <a:r>
              <a:rPr lang="en-US" sz="3200" baseline="-25000" dirty="0" smtClean="0">
                <a:latin typeface="Berlin Sans FB" pitchFamily="34" charset="0"/>
              </a:rPr>
              <a:t>(</a:t>
            </a:r>
            <a:r>
              <a:rPr lang="en-US" sz="3200" baseline="-25000" dirty="0" err="1" smtClean="0">
                <a:latin typeface="Berlin Sans FB" pitchFamily="34" charset="0"/>
              </a:rPr>
              <a:t>aq</a:t>
            </a:r>
            <a:r>
              <a:rPr lang="en-US" sz="3200" baseline="-25000" dirty="0" smtClean="0">
                <a:latin typeface="Berlin Sans FB" pitchFamily="34" charset="0"/>
              </a:rPr>
              <a:t>)  </a:t>
            </a:r>
            <a:r>
              <a:rPr lang="en-US" sz="3200" dirty="0" smtClean="0">
                <a:latin typeface="Berlin Sans FB" pitchFamily="34" charset="0"/>
              </a:rPr>
              <a:t>+  </a:t>
            </a:r>
            <a:r>
              <a:rPr lang="en-US" sz="3200" dirty="0" err="1" smtClean="0">
                <a:latin typeface="Berlin Sans FB" pitchFamily="34" charset="0"/>
              </a:rPr>
              <a:t>Cl</a:t>
            </a:r>
            <a:r>
              <a:rPr lang="en-US" sz="3200" baseline="30000" dirty="0" smtClean="0">
                <a:latin typeface="Berlin Sans FB" pitchFamily="34" charset="0"/>
              </a:rPr>
              <a:t>-</a:t>
            </a:r>
            <a:r>
              <a:rPr lang="en-US" sz="3200" baseline="-25000" dirty="0" smtClean="0">
                <a:latin typeface="Berlin Sans FB" pitchFamily="34" charset="0"/>
              </a:rPr>
              <a:t>(</a:t>
            </a:r>
            <a:r>
              <a:rPr lang="en-US" sz="3200" baseline="-25000" dirty="0" err="1" smtClean="0">
                <a:latin typeface="Berlin Sans FB" pitchFamily="34" charset="0"/>
              </a:rPr>
              <a:t>aq</a:t>
            </a:r>
            <a:r>
              <a:rPr lang="en-US" sz="3200" baseline="-25000" dirty="0" smtClean="0">
                <a:latin typeface="Berlin Sans FB" pitchFamily="34" charset="0"/>
              </a:rPr>
              <a:t>)</a:t>
            </a:r>
          </a:p>
          <a:p>
            <a:pPr>
              <a:spcAft>
                <a:spcPts val="1200"/>
              </a:spcAft>
            </a:pPr>
            <a:endParaRPr lang="en-US" sz="3200" dirty="0">
              <a:latin typeface="Berlin Sans FB" pitchFamily="34" charset="0"/>
            </a:endParaRPr>
          </a:p>
        </p:txBody>
      </p:sp>
      <p:pic>
        <p:nvPicPr>
          <p:cNvPr id="5" name="Picture 16" descr="https://encrypted-tbn0.gstatic.com/images?q=tbn:ANd9GcT_u11ZjOrYhyfAdCRaBeWWVhKlj4WXxZilwmxjzVu_wdcvziFi5Q"/>
          <p:cNvPicPr>
            <a:picLocks noChangeAspect="1" noChangeArrowheads="1"/>
          </p:cNvPicPr>
          <p:nvPr/>
        </p:nvPicPr>
        <p:blipFill>
          <a:blip r:embed="rId2" cstate="print"/>
          <a:srcRect/>
          <a:stretch>
            <a:fillRect/>
          </a:stretch>
        </p:blipFill>
        <p:spPr bwMode="auto">
          <a:xfrm>
            <a:off x="3200400" y="3124200"/>
            <a:ext cx="624467" cy="533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err="1" smtClean="0">
                <a:latin typeface="Bradley Hand ITC" pitchFamily="66" charset="0"/>
              </a:rPr>
              <a:t>LeChatelier’s</a:t>
            </a:r>
            <a:r>
              <a:rPr lang="en-US" sz="6000" b="1" cap="none" dirty="0" smtClean="0">
                <a:latin typeface="Bradley Hand ITC" pitchFamily="66" charset="0"/>
              </a:rPr>
              <a:t> Principle</a:t>
            </a:r>
            <a:endParaRPr lang="en-US" sz="60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762000" y="1752600"/>
            <a:ext cx="8001000" cy="3016210"/>
          </a:xfrm>
          <a:prstGeom prst="rect">
            <a:avLst/>
          </a:prstGeom>
          <a:noFill/>
        </p:spPr>
        <p:txBody>
          <a:bodyPr wrap="square" rtlCol="0">
            <a:spAutoFit/>
          </a:bodyPr>
          <a:lstStyle/>
          <a:p>
            <a:pPr>
              <a:spcAft>
                <a:spcPts val="1200"/>
              </a:spcAft>
            </a:pPr>
            <a:r>
              <a:rPr lang="en-US" sz="3200" u="sng" dirty="0" smtClean="0">
                <a:latin typeface="Berlin Sans FB" pitchFamily="34" charset="0"/>
              </a:rPr>
              <a:t>LAB, Part B</a:t>
            </a:r>
          </a:p>
          <a:p>
            <a:pPr>
              <a:spcAft>
                <a:spcPts val="1200"/>
              </a:spcAft>
            </a:pPr>
            <a:endParaRPr lang="en-US" sz="3200" u="sng" dirty="0" smtClean="0">
              <a:latin typeface="Berlin Sans FB" pitchFamily="34" charset="0"/>
            </a:endParaRPr>
          </a:p>
          <a:p>
            <a:r>
              <a:rPr lang="en-US" sz="3200" dirty="0" smtClean="0"/>
              <a:t>	Fe</a:t>
            </a:r>
            <a:r>
              <a:rPr lang="en-US" sz="3200" baseline="30000" dirty="0" smtClean="0"/>
              <a:t>3+</a:t>
            </a:r>
            <a:r>
              <a:rPr lang="en-US" sz="3200" baseline="-25000" dirty="0" smtClean="0"/>
              <a:t>(</a:t>
            </a:r>
            <a:r>
              <a:rPr lang="en-US" sz="3200" baseline="-25000" dirty="0" err="1" smtClean="0"/>
              <a:t>aq</a:t>
            </a:r>
            <a:r>
              <a:rPr lang="en-US" sz="3200" baseline="-25000" dirty="0" smtClean="0"/>
              <a:t>)</a:t>
            </a:r>
            <a:r>
              <a:rPr lang="en-US" sz="3200" dirty="0" smtClean="0"/>
              <a:t> + SCN</a:t>
            </a:r>
            <a:r>
              <a:rPr lang="en-US" sz="3200" baseline="30000" dirty="0" smtClean="0"/>
              <a:t>-</a:t>
            </a:r>
            <a:r>
              <a:rPr lang="en-US" sz="3200" baseline="-25000" dirty="0" smtClean="0"/>
              <a:t>(</a:t>
            </a:r>
            <a:r>
              <a:rPr lang="en-US" sz="3200" baseline="-25000" dirty="0" err="1" smtClean="0"/>
              <a:t>aq</a:t>
            </a:r>
            <a:r>
              <a:rPr lang="en-US" sz="3200" baseline="-25000" dirty="0" smtClean="0"/>
              <a:t>)</a:t>
            </a:r>
            <a:r>
              <a:rPr lang="en-US" sz="3200" dirty="0" smtClean="0"/>
              <a:t> ↔ </a:t>
            </a:r>
            <a:r>
              <a:rPr lang="en-US" sz="3200" dirty="0" smtClean="0">
                <a:solidFill>
                  <a:srgbClr val="C00000"/>
                </a:solidFill>
              </a:rPr>
              <a:t>[Fe(SCN)]</a:t>
            </a:r>
            <a:r>
              <a:rPr lang="en-US" sz="3200" baseline="30000" dirty="0" smtClean="0">
                <a:solidFill>
                  <a:srgbClr val="C00000"/>
                </a:solidFill>
              </a:rPr>
              <a:t>2+</a:t>
            </a:r>
            <a:r>
              <a:rPr lang="en-US" sz="3200" baseline="-25000" dirty="0" smtClean="0"/>
              <a:t>(</a:t>
            </a:r>
            <a:r>
              <a:rPr lang="en-US" sz="3200" baseline="-25000" dirty="0" err="1" smtClean="0"/>
              <a:t>aq</a:t>
            </a:r>
            <a:r>
              <a:rPr lang="en-US" sz="3200" baseline="-25000" dirty="0" smtClean="0"/>
              <a:t>) </a:t>
            </a:r>
          </a:p>
          <a:p>
            <a:pPr>
              <a:spcAft>
                <a:spcPts val="1200"/>
              </a:spcAft>
            </a:pPr>
            <a:endParaRPr lang="en-US" sz="3200" dirty="0" smtClean="0">
              <a:latin typeface="Berlin Sans FB" pitchFamily="34" charset="0"/>
            </a:endParaRPr>
          </a:p>
          <a:p>
            <a:pPr>
              <a:spcAft>
                <a:spcPts val="1200"/>
              </a:spcAft>
            </a:pPr>
            <a:endParaRPr lang="en-US" sz="3200" dirty="0">
              <a:latin typeface="Berlin Sans FB"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err="1" smtClean="0">
                <a:latin typeface="Bradley Hand ITC" pitchFamily="66" charset="0"/>
              </a:rPr>
              <a:t>LeChatelier’s</a:t>
            </a:r>
            <a:r>
              <a:rPr lang="en-US" sz="6000" b="1" cap="none" dirty="0" smtClean="0">
                <a:latin typeface="Bradley Hand ITC" pitchFamily="66" charset="0"/>
              </a:rPr>
              <a:t> Principle</a:t>
            </a:r>
            <a:endParaRPr lang="en-US" sz="60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838200" y="1752600"/>
            <a:ext cx="8077200" cy="6586418"/>
          </a:xfrm>
          <a:prstGeom prst="rect">
            <a:avLst/>
          </a:prstGeom>
          <a:noFill/>
        </p:spPr>
        <p:txBody>
          <a:bodyPr wrap="square" rtlCol="0">
            <a:spAutoFit/>
          </a:bodyPr>
          <a:lstStyle/>
          <a:p>
            <a:pPr>
              <a:spcAft>
                <a:spcPts val="1200"/>
              </a:spcAft>
            </a:pPr>
            <a:r>
              <a:rPr lang="en-US" sz="3200" u="sng" dirty="0" smtClean="0">
                <a:latin typeface="Berlin Sans FB" pitchFamily="34" charset="0"/>
              </a:rPr>
              <a:t>LAB, Part C</a:t>
            </a:r>
          </a:p>
          <a:p>
            <a:pPr>
              <a:spcAft>
                <a:spcPts val="1200"/>
              </a:spcAft>
            </a:pPr>
            <a:endParaRPr lang="en-US" sz="3200" u="sng" dirty="0" smtClean="0">
              <a:latin typeface="Berlin Sans FB" pitchFamily="34" charset="0"/>
            </a:endParaRPr>
          </a:p>
          <a:p>
            <a:pPr>
              <a:spcAft>
                <a:spcPts val="1200"/>
              </a:spcAft>
            </a:pPr>
            <a:endParaRPr lang="en-US" sz="3200" u="sng" dirty="0" smtClean="0">
              <a:latin typeface="Berlin Sans FB" pitchFamily="34" charset="0"/>
            </a:endParaRPr>
          </a:p>
          <a:p>
            <a:pPr>
              <a:spcAft>
                <a:spcPts val="1200"/>
              </a:spcAft>
            </a:pPr>
            <a:endParaRPr lang="en-US" sz="3200" dirty="0" smtClean="0">
              <a:latin typeface="Berlin Sans FB" pitchFamily="34" charset="0"/>
            </a:endParaRPr>
          </a:p>
          <a:p>
            <a:pPr>
              <a:spcAft>
                <a:spcPts val="1200"/>
              </a:spcAft>
            </a:pPr>
            <a:r>
              <a:rPr lang="en-US" sz="3200" dirty="0" smtClean="0">
                <a:latin typeface="Berlin Sans FB" pitchFamily="34" charset="0"/>
              </a:rPr>
              <a:t>OR		H</a:t>
            </a:r>
            <a:r>
              <a:rPr lang="en-US" sz="3200" baseline="-25000" dirty="0" smtClean="0">
                <a:latin typeface="Berlin Sans FB" pitchFamily="34" charset="0"/>
              </a:rPr>
              <a:t>2</a:t>
            </a:r>
            <a:r>
              <a:rPr lang="en-US" sz="3200" dirty="0" smtClean="0">
                <a:latin typeface="Berlin Sans FB" pitchFamily="34" charset="0"/>
              </a:rPr>
              <a:t>In         In</a:t>
            </a:r>
            <a:r>
              <a:rPr lang="en-US" sz="3200" baseline="30000" dirty="0" smtClean="0">
                <a:latin typeface="Berlin Sans FB" pitchFamily="34" charset="0"/>
              </a:rPr>
              <a:t>2-</a:t>
            </a:r>
            <a:r>
              <a:rPr lang="en-US" sz="3200" dirty="0" smtClean="0">
                <a:latin typeface="Berlin Sans FB" pitchFamily="34" charset="0"/>
              </a:rPr>
              <a:t>  +  2 H</a:t>
            </a:r>
            <a:r>
              <a:rPr lang="en-US" sz="3200" baseline="30000" dirty="0" smtClean="0">
                <a:latin typeface="Berlin Sans FB" pitchFamily="34" charset="0"/>
              </a:rPr>
              <a:t>+</a:t>
            </a:r>
            <a:endParaRPr lang="en-US" sz="800" baseline="30000" dirty="0" smtClean="0">
              <a:latin typeface="Berlin Sans FB" pitchFamily="34" charset="0"/>
            </a:endParaRPr>
          </a:p>
          <a:p>
            <a:pPr>
              <a:spcAft>
                <a:spcPts val="1200"/>
              </a:spcAft>
            </a:pPr>
            <a:endParaRPr lang="en-US" sz="800" dirty="0" smtClean="0">
              <a:latin typeface="Berlin Sans FB" pitchFamily="34" charset="0"/>
            </a:endParaRPr>
          </a:p>
          <a:p>
            <a:pPr>
              <a:spcAft>
                <a:spcPts val="1200"/>
              </a:spcAft>
            </a:pPr>
            <a:r>
              <a:rPr lang="en-US" sz="2400" dirty="0" smtClean="0">
                <a:latin typeface="Berlin Sans FB" pitchFamily="34" charset="0"/>
              </a:rPr>
              <a:t>phenolphthalein’s IUPAC name is </a:t>
            </a:r>
          </a:p>
          <a:p>
            <a:pPr>
              <a:spcAft>
                <a:spcPts val="1200"/>
              </a:spcAft>
            </a:pPr>
            <a:r>
              <a:rPr lang="en-US" sz="2400" dirty="0" smtClean="0"/>
              <a:t>3,3-bis(4-hydroxyphenyl)isobenzofuran-1(3</a:t>
            </a:r>
            <a:r>
              <a:rPr lang="en-US" sz="2400" i="1" dirty="0" smtClean="0"/>
              <a:t>H</a:t>
            </a:r>
            <a:r>
              <a:rPr lang="en-US" sz="2400" dirty="0" smtClean="0"/>
              <a:t>)-one</a:t>
            </a:r>
            <a:r>
              <a:rPr lang="en-US" sz="2400" dirty="0" smtClean="0">
                <a:latin typeface="Berlin Sans FB" pitchFamily="34" charset="0"/>
              </a:rPr>
              <a:t>, often abbreviated as H</a:t>
            </a:r>
            <a:r>
              <a:rPr lang="en-US" sz="2400" baseline="-25000" dirty="0" smtClean="0">
                <a:latin typeface="Berlin Sans FB" pitchFamily="34" charset="0"/>
              </a:rPr>
              <a:t>2</a:t>
            </a:r>
            <a:r>
              <a:rPr lang="en-US" sz="2400" dirty="0" smtClean="0">
                <a:latin typeface="Berlin Sans FB" pitchFamily="34" charset="0"/>
              </a:rPr>
              <a:t>In. (Formula is C</a:t>
            </a:r>
            <a:r>
              <a:rPr lang="en-US" sz="2400" baseline="-25000" dirty="0" smtClean="0">
                <a:latin typeface="Berlin Sans FB" pitchFamily="34" charset="0"/>
              </a:rPr>
              <a:t>20</a:t>
            </a:r>
            <a:r>
              <a:rPr lang="en-US" sz="2400" dirty="0" smtClean="0">
                <a:latin typeface="Berlin Sans FB" pitchFamily="34" charset="0"/>
              </a:rPr>
              <a:t>H</a:t>
            </a:r>
            <a:r>
              <a:rPr lang="en-US" sz="2400" baseline="-25000" dirty="0" smtClean="0">
                <a:latin typeface="Berlin Sans FB" pitchFamily="34" charset="0"/>
              </a:rPr>
              <a:t>14</a:t>
            </a:r>
            <a:r>
              <a:rPr lang="en-US" sz="2400" dirty="0" smtClean="0">
                <a:latin typeface="Berlin Sans FB" pitchFamily="34" charset="0"/>
              </a:rPr>
              <a:t>O</a:t>
            </a:r>
            <a:r>
              <a:rPr lang="en-US" sz="2400" baseline="-25000" dirty="0" smtClean="0">
                <a:latin typeface="Berlin Sans FB" pitchFamily="34" charset="0"/>
              </a:rPr>
              <a:t>4</a:t>
            </a:r>
            <a:r>
              <a:rPr lang="en-US" sz="2400" dirty="0" smtClean="0">
                <a:latin typeface="Berlin Sans FB" pitchFamily="34" charset="0"/>
              </a:rPr>
              <a:t>.)</a:t>
            </a:r>
          </a:p>
          <a:p>
            <a:pPr>
              <a:spcAft>
                <a:spcPts val="1200"/>
              </a:spcAft>
            </a:pPr>
            <a:endParaRPr lang="en-US" sz="3200" dirty="0">
              <a:latin typeface="Berlin Sans FB" pitchFamily="34" charset="0"/>
            </a:endParaRPr>
          </a:p>
          <a:p>
            <a:pPr algn="ctr">
              <a:spcAft>
                <a:spcPts val="1200"/>
              </a:spcAft>
            </a:pPr>
            <a:endParaRPr lang="en-US" sz="6000" dirty="0" smtClean="0">
              <a:solidFill>
                <a:srgbClr val="0070C0"/>
              </a:solidFill>
              <a:latin typeface="Berlin Sans FB" pitchFamily="34" charset="0"/>
            </a:endParaRPr>
          </a:p>
        </p:txBody>
      </p:sp>
      <p:pic>
        <p:nvPicPr>
          <p:cNvPr id="1026" name="Picture 2" descr="File:Phenolphthalein-low-pH-2D-skeletal.svg"/>
          <p:cNvPicPr>
            <a:picLocks noChangeAspect="1" noChangeArrowheads="1"/>
          </p:cNvPicPr>
          <p:nvPr/>
        </p:nvPicPr>
        <p:blipFill>
          <a:blip r:embed="rId2" cstate="print"/>
          <a:srcRect/>
          <a:stretch>
            <a:fillRect/>
          </a:stretch>
        </p:blipFill>
        <p:spPr bwMode="auto">
          <a:xfrm>
            <a:off x="1752600" y="2438400"/>
            <a:ext cx="1771650" cy="1675885"/>
          </a:xfrm>
          <a:prstGeom prst="rect">
            <a:avLst/>
          </a:prstGeom>
          <a:noFill/>
        </p:spPr>
      </p:pic>
      <p:pic>
        <p:nvPicPr>
          <p:cNvPr id="1028" name="Picture 4" descr="Phenolphthalein-mid-pH-2D-skeletal.svg"/>
          <p:cNvPicPr>
            <a:picLocks noChangeAspect="1" noChangeArrowheads="1"/>
          </p:cNvPicPr>
          <p:nvPr/>
        </p:nvPicPr>
        <p:blipFill>
          <a:blip r:embed="rId3" cstate="print"/>
          <a:srcRect/>
          <a:stretch>
            <a:fillRect/>
          </a:stretch>
        </p:blipFill>
        <p:spPr bwMode="auto">
          <a:xfrm>
            <a:off x="4343400" y="2362200"/>
            <a:ext cx="2362201" cy="1724407"/>
          </a:xfrm>
          <a:prstGeom prst="rect">
            <a:avLst/>
          </a:prstGeom>
          <a:noFill/>
        </p:spPr>
      </p:pic>
      <p:sp>
        <p:nvSpPr>
          <p:cNvPr id="1030" name="AutoShape 6" descr="data:image/jpeg;base64,/9j/4AAQSkZJRgABAQAAAQABAAD/2wCEAAkGBwgHBhIIBxQUCgkVDSIXGAwYFxsUIRAWJCQfIiQpHyskKDQsJB4uJScpLT0tMTQ3Oi46IyczQDg4NygtRjcBCgoKBQUFDgUFDisZExkrKysrKysrKysrKysrKysrKysrKysrKysrKysrKysrKysrKysrKysrKysrKysrKysrK//AABEIAEUAWQMBIgACEQEDEQH/xAAbAAEBAQEBAAMAAAAAAAAAAAAACAcGBQEDBP/EADkQAAAEAwQGCQMCBwAAAAAAAAABAgQDBQYRF1TSEiFxkpOjBxMUFhgxQWKBIlFhI9EVJUJykaHB/8QAFAEBAAAAAAAAAAAAAAAAAAAAAP/EABQRAQAAAAAAAAAAAAAAAAAAAAD/2gAMAwEAAhEDEQA/ANxAAAAAAAc9XUsfTGnoipMtUCawi6yCtJ2Gay16P5JRarD1ax0IAMaorpubuFpY1ajskby7Wkj0TP3l5p2laNfaOm71ulw0WmNBUVpREmSiUX4MhM/ThSxSCrDeNi0Wbq2IX2TE/rL/ACZH8jnaTrefUnHJUqin2fStU1V9SF7S9NpWGAsABn1EdLEjqYkt3ZlLZgdhdStRaK1ew/XYesaCAAAAI+791ZjXPEUHfurMa54ihSF1tE4NG9EzBdbRODRvRMwCb+/dWY1zxFB37qzGueIoUhdbRODRvRMwXW0Tg0b0TMAm/v3VmNc8RQd+6sxrniKFIXW0Tg0b0TMF1tE4NG9EzAJhm1RzqcwSgzVxFdw0q0iStRq0T8tVo8sVldbRODRvRMwXW0Tg0b0TMAk0aHQ3SzO6ZShm8/mEtI7OqUf1Q0+0/wDhjb7raJwaN6JmC62icGjeiZgH76QrWR1c262UxP1iL6myvpXD2l67StIdEOUadHFIso5OGbYoEYvKImJFSZfJKHS9mR9176v3AfcAzut6irumtJ0yat5lLi19agomkgvcnSt+St+Bnt/s+wzbmZgFDAJ5v9n2GbczMF/s+wzbmZgFDAJ5v9n2GbczMF/s+wzbmZgFDAJ5v9n2GbczMF/s+wzbmZgFDAJ5v9n2GbczMF/s+wzbmZgFDAJ5v9n2GbczMF/s+wzbmZgFDDPq36J5HU+k5al/DZgevrkJKxZ+5PrtKwxoIAI/q2iZ7SUfQm0P9G2wnKLVIXsOz/R2DnBbzltAdwDgOkpjQVFYaFERkZDHq36D2ro1PKTV2aKZ29jWdqD/ALT807DtLYAy7o4pVlWM5VK3UdTKN1WnDMkksolnmXmWuzX8GNL8PzfGr4RZhkcNM4oqpIcVzDU0fwYpK0Farf3SZarSFcSCbNp7JoM0ZHpQIsIlF+D9SP8AJHaXwAyPw/N8avhFmDw/N8avhFmG2AAxPw/N8avhFmDw/N8avhFmG2AAxPw/N8avhFmDw/N8avhFmG2AAAAAAAADy6gp6VVEz7LOISXMP0My1oP7pPzIx4FCSTuk/j062iKcMNEo8MlFrg6RmRpt9StK23V5j4AB2gAAAAAAAAAP/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data:image/jpeg;base64,/9j/4AAQSkZJRgABAQAAAQABAAD/2wCEAAkGBwgHBhIIBxQUCgkVDSIXGAwYFxsUIRAWJCQfIiQpHyskKDQsJB4uJScpLT0tMTQ3Oi46IyczQDg4NygtRjcBCgoKBQUFDgUFDisZExkrKysrKysrKysrKysrKysrKysrKysrKysrKysrKysrKysrKysrKysrKysrKysrKysrK//AABEIAEUAWQMBIgACEQEDEQH/xAAbAAEBAQEBAAMAAAAAAAAAAAAACAcGBQEDBP/EADkQAAAEAwQGCQMCBwAAAAAAAAABAgQDBQYRF1TSEiFxkpOjBxMUFhgxQWKBIlFhI9EVJUJykaHB/8QAFAEBAAAAAAAAAAAAAAAAAAAAAP/EABQRAQAAAAAAAAAAAAAAAAAAAAD/2gAMAwEAAhEDEQA/ANxAAAAAAAc9XUsfTGnoipMtUCawi6yCtJ2Gay16P5JRarD1ax0IAMaorpubuFpY1ajskby7Wkj0TP3l5p2laNfaOm71ulw0WmNBUVpREmSiUX4MhM/ThSxSCrDeNi0Wbq2IX2TE/rL/ACZH8jnaTrefUnHJUqin2fStU1V9SF7S9NpWGAsABn1EdLEjqYkt3ZlLZgdhdStRaK1ew/XYesaCAAAAI+791ZjXPEUHfurMa54ihSF1tE4NG9EzBdbRODRvRMwCb+/dWY1zxFB37qzGueIoUhdbRODRvRMwXW0Tg0b0TMAm/v3VmNc8RQd+6sxrniKFIXW0Tg0b0TMF1tE4NG9EzAJhm1RzqcwSgzVxFdw0q0iStRq0T8tVo8sVldbRODRvRMwXW0Tg0b0TMAk0aHQ3SzO6ZShm8/mEtI7OqUf1Q0+0/wDhjb7raJwaN6JmC62icGjeiZgH76QrWR1c262UxP1iL6myvpXD2l67StIdEOUadHFIso5OGbYoEYvKImJFSZfJKHS9mR9176v3AfcAzut6irumtJ0yat5lLi19agomkgvcnSt+St+Bnt/s+wzbmZgFDAJ5v9n2GbczMF/s+wzbmZgFDAJ5v9n2GbczMF/s+wzbmZgFDAJ5v9n2GbczMF/s+wzbmZgFDAJ5v9n2GbczMF/s+wzbmZgFDAJ5v9n2GbczMF/s+wzbmZgFDDPq36J5HU+k5al/DZgevrkJKxZ+5PrtKwxoIAI/q2iZ7SUfQm0P9G2wnKLVIXsOz/R2DnBbzltAdwDgOkpjQVFYaFERkZDHq36D2ro1PKTV2aKZ29jWdqD/ALT807DtLYAy7o4pVlWM5VK3UdTKN1WnDMkksolnmXmWuzX8GNL8PzfGr4RZhkcNM4oqpIcVzDU0fwYpK0Farf3SZarSFcSCbNp7JoM0ZHpQIsIlF+D9SP8AJHaXwAyPw/N8avhFmDw/N8avhFmG2AAxPw/N8avhFmDw/N8avhFmG2AAxPw/N8avhFmDw/N8avhFmG2AAAAAAAADy6gp6VVEz7LOISXMP0My1oP7pPzIx4FCSTuk/j062iKcMNEo8MlFrg6RmRpt9StK23V5j4AB2gAAAAAAAAAP/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6" name="AutoShape 12" descr="data:image/jpeg;base64,/9j/4AAQSkZJRgABAQAAAQABAAD/2wCEAAkGBwgHBhIIBxQUCgkVDSIXGAwYFxsUIRAWJCQfIiQpHyskKDQsJB4uJScpLT0tMTQ3Oi46IyczQDg4NygtRjcBCgoKBQUFDgUFDisZExkrKysrKysrKysrKysrKysrKysrKysrKysrKysrKysrKysrKysrKysrKysrKysrKysrK//AABEIAEUAWQMBIgACEQEDEQH/xAAbAAEBAQEBAAMAAAAAAAAAAAAACAcGBQEDBP/EADkQAAAEAwQGCQMCBwAAAAAAAAABAgQDBQYRF1TSEiFxkpOjBxMUFhgxQWKBIlFhI9EVJUJykaHB/8QAFAEBAAAAAAAAAAAAAAAAAAAAAP/EABQRAQAAAAAAAAAAAAAAAAAAAAD/2gAMAwEAAhEDEQA/ANxAAAAAAAc9XUsfTGnoipMtUCawi6yCtJ2Gay16P5JRarD1ax0IAMaorpubuFpY1ajskby7Wkj0TP3l5p2laNfaOm71ulw0WmNBUVpREmSiUX4MhM/ThSxSCrDeNi0Wbq2IX2TE/rL/ACZH8jnaTrefUnHJUqin2fStU1V9SF7S9NpWGAsABn1EdLEjqYkt3ZlLZgdhdStRaK1ew/XYesaCAAAAI+791ZjXPEUHfurMa54ihSF1tE4NG9EzBdbRODRvRMwCb+/dWY1zxFB37qzGueIoUhdbRODRvRMwXW0Tg0b0TMAm/v3VmNc8RQd+6sxrniKFIXW0Tg0b0TMF1tE4NG9EzAJhm1RzqcwSgzVxFdw0q0iStRq0T8tVo8sVldbRODRvRMwXW0Tg0b0TMAk0aHQ3SzO6ZShm8/mEtI7OqUf1Q0+0/wDhjb7raJwaN6JmC62icGjeiZgH76QrWR1c262UxP1iL6myvpXD2l67StIdEOUadHFIso5OGbYoEYvKImJFSZfJKHS9mR9176v3AfcAzut6irumtJ0yat5lLi19agomkgvcnSt+St+Bnt/s+wzbmZgFDAJ5v9n2GbczMF/s+wzbmZgFDAJ5v9n2GbczMF/s+wzbmZgFDAJ5v9n2GbczMF/s+wzbmZgFDAJ5v9n2GbczMF/s+wzbmZgFDAJ5v9n2GbczMF/s+wzbmZgFDDPq36J5HU+k5al/DZgevrkJKxZ+5PrtKwxoIAI/q2iZ7SUfQm0P9G2wnKLVIXsOz/R2DnBbzltAdwDgOkpjQVFYaFERkZDHq36D2ro1PKTV2aKZ29jWdqD/ALT807DtLYAy7o4pVlWM5VK3UdTKN1WnDMkksolnmXmWuzX8GNL8PzfGr4RZhkcNM4oqpIcVzDU0fwYpK0Farf3SZarSFcSCbNp7JoM0ZHpQIsIlF+D9SP8AJHaXwAyPw/N8avhFmDw/N8avhFmG2AAxPw/N8avhFmDw/N8avhFmG2AAxPw/N8avhFmDw/N8avhFmG2AAAAAAAADy6gp6VVEz7LOISXMP0My1oP7pPzIx4FCSTuk/j062iKcMNEo8MlFrg6RmRpt9StK23V5j4AB2gAAAAAAAAAP/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8" name="AutoShape 14" descr="data:image/jpeg;base64,/9j/4AAQSkZJRgABAQAAAQABAAD/2wCEAAkGBwgHBhQIBwgWFAkVFxwaGRcXGBwgFRshJhogIBsbHx8gICkqIiYmIB8dJjEqMSkrMC4uJiMzRDosNywuOjIBCgoKBQUFDgUFDisZExkrKysrKysrKysrKysrKysrKysrKysrKysrKysrKysrKysrKysrKysrKysrKysrKysrK//AABEIAMsA+QMBIgACEQEDEQH/xAAcAAEAAwADAQEAAAAAAAAAAAAABQcIAQQGAwL/xABEEAABAgMEBQkGBAMHBQAAAAAAAQIDBAYFEReTITFVYdIHEhMYQVFWcdMUIlRygZIjMkKRCGKCQ1JTlMHj8CQzobHR/8QAFAEBAAAAAAAAAAAAAAAAAAAAAP/EABQRAQAAAAAAAAAAAAAAAAAAAAD/2gAMAwEAAhEDEQA/ALxAAAAAAAAAAAAAAAAAAAAAAAAAAAAAAAAAAAAAAAAAAAAAAAAAAAAAAAAAAAAADh1/N938xyAK4rDlAqWklWJP0cj5P/GhzCuh/X8K9v1RPqeS6wb/AAwn+Y/2i83NRzea5L2r2FaVnyNWDbnOmbI/6SdXT7iXwXLvZ+n+m7vuUDy/WDf4YT/Mf7R+4P8AEGixUSPTV0K9L1bHvcidqoiw0vXden0Kxqyh7fpOLda0kvQX3JFZ70Jf6uzyVEXcebA2NStX2JVcr01jTqOeiXuhrois+Zv+ulN5OmI5KbmZCabNSMw6HMNW9r2KqOTyVC46I5cY0HmydXwefD1e0Q099PnYmhfNLl3KBfIOnZNqyFsySTtlTbYss7U5i3p5L3LuXSh3AAAAAAAAAAAAAAAAAAAAAAAAAAAAAAAAAAAA/EaFCjwlgx4aOhOS5WuRFaqdyousqutOROybVR01TkRJWb18xb1gOXy1s+l6J/dLXAGN6npO26WmehtqQcxFW5r9cN3yuTQvfdrTtRCENuzkpLT0s6WnYDYku5LnNeiK1U3ousqOs+Q6RnedNUtH6CPr6J6qsJflXSrf/KeQFJU9UNrU3Pe2WLOuhRe25fdcnc5q6HJ5oXrRHLZZlqK2TqaGktNro6VP+w7zv0s+t6b0KKqCnrWpyc9ktqRfCi9l6e67e1yaHJp7FUiwNwwojI0NIkJ6Ohql6Ki3oqdiop+jI1G1/b1IRbrOmedJ36YMS9YS99yfpXel1/beX9RHKnYFVc2We/2e0l/soipc5f5H6neWh24D3YAAAAAAAAKy5SeVSNRdvNsuFZLYqLCbE5yxFbrc5Lruav8Ad7zyfWBm/DrM5eAC+QUN1gZvw6zOXgHWBm/DrM5eAC+QUN1gZvw6zOXgHWBm/DrM5eAC+QUN1gZvw6zOXgHWBm/DrM5eAC+QUN1gZvw6zOXgHWBm/DrM5eAC+QUN1gZvw6zOXgOF/iBnOynmZq8IF9AoTrAz3h+Hmu4R1gZ7w/DzXcIF9goTrAz3h+Hmu4R1gZ7w/DzXcIF9goTrAz3h+Hmu4R1gZ7w/DzXcIF9goTrAz3h+Hmu4R1gZ7w/DzXcIF9goTrAz3h+Hmu4R1gZ7w/DzXcIF42nZsja0msnacoyLLO1te1FbuXT2p39hTlZchcJ/OmqRmea7X0EVVVvkx+tPJ1/mh0F/iAtC/RYEPMdwnHWAtDYELMd/8Aqi2bGtKw51ZO15J8KYTscmvei6lTel6HQLXtrllZb0ksnbFJwIsBexz3Xpvat17V3oqKVhPRJeNNuiScusOAq3oxXc7m7udcl//NYHvqI5XrdpzmytouWas5NHNe78Vqfyv1/Rb00IiXF+UlWlhVbLdJZE3fGRL3QnaIrfNvb5pem8x6fWVmY8nMNmJSO5kdq3tcxVRyL3oqaUA28CgaI5cJqV5snVsJYsHUkdiIkRPmboR3mly/Mpd9i2zZtuyKTtkTjYsuva1dW5U1tXcqIoHfAAFH8tVD1JUVWsnbFsxYsukBjVcjmJcqPeqp7zk7FT9zwGFNcbBdmQuM1eAMoYU1xsF2ZC4xhTXGwXZkLjNXgDKGFNcbBdmQuMYU1xsF2ZC4zV4AyhhTXGwXZkLjGFNcbBdmQuM1eAMoYU1xsF2ZC4xhTXGwXZkLjNXgDKGFNcbBdmQuMYU1xsF2ZC4zV4AyhhTXGwXZkLjGFNcbBdmQuM1eAMoYU1xsF2ZC4xhTXGwXZkLjNXgDKGFNcbBdmQuMYU1xsF2ZC4zV4AyhhTXGwXZkLjGFNcbBdmQuM1eAMoYU1xsF2ZC4xhTXGwXZkLjNXgDKGFNcbBdmQuMYU1xsF2ZC4zV4AyhhTXGwXZkLjGFNcbBdmQuM1eAMoYU1xsF2ZC4xhTXGwXZkLjNXgDKGFNcbBdmQuMkbCoblNp+d9ssaz4sKP3tiQrl3Oar7nJuVFQ08API0bblUTbElqrpt0CY/xWOY6E7zaj1c1f3TyPXAAAAAAAAAAAAAAAAAAAAAAAAAAAAAAAAAAAAAAAAAAAABGW/J2nOSfNsa1VlppNTlhsexdzkcl/7Kn11FI1bWPKnSMx0drxmJBVbmxWQmLCd5O5uvcqIu40CfGblZedlnS05Aa+A5LnNciK1U7lRdYGYsZa22izJh8IxlrbaLMmHwnu645D5eZ507SMVIcXWsB6+4vyO1t8lvTe1CkbXsqfsWeWStWUdCmW62vS5fNO9O5U0KB7PGWttosyYfCMZa22izJh8JX4AsDGWttosyYfCMZa22izJh8J8qb5L7RqeU9psW25KI39TekiJEb8zVhXp+1y9l5MYD1X8ZKZkT0gIzGWttosyYfCMZa22izJh8JJ4D1X8ZKZkT0jnAaqvjpTMiekBF4y1ttFmTD4RjLW20WZMPhJTAaqvjpTMiekMBqq+OlMyJ6QEXjLW20WZMPhGMtbbRZkw+ElMBqq+OlMyJ6QwGqr46UzInpAReMtbbRZkw+EYy1ttFmTD4SUwGqr46UzInpDAaqvjpTMiekBF4y1ttFmTD4RjLW20WZMPhJTAaqvjpTMiekMBqq+OlMyJ6QEXjLW20WZMPhGMtbbRZkw+ElMBqq+OlMyJ6RynINVSrpnpT74vpARWMtbbRZkw+EYy1ttFmTD4SWwFqnaEp98X0hgLVO0JT74vpAROMtbbRZkw+EYy1ttFmTD4SWwFqnaEp98X0hgLVO0JT74vpAROMtbbRZkw+EYy1ttFmTD4SWwFqnaEp98X0hgLVO0JT74vpAROMtbbRZkw+EYy1ttFmTD4SWwFqnaEp98X0hgLVO0JT74vpAROMtbbRZkw+EYy1ttFmTD4SWwFqnaEp98X0hgLVO0JT74vpAT3JJyjVLUlYNs22Jtr5ZYb1uSG1q3pcqLeiF3lPcmPJXbdJVS21bRnJd0FGPbdDc9XaU0fmYiFwgAAAIqoadsmpJL2O2pJsWF2Kv5mr3tcmlq+SkqAM51xyK2pZCOnKbe6Zk009Hd+O1PJND/AKIi7iqojHw3qyI1Uei3Ki60XtRTcJ5GteTuwKvYsScgdHP3aI8O5H7ud2OTz03alQDKdnz83Zs22bs+ZdCmG6nMcqOT6oXDRnLnHg82Uq2X57NXTw0RHpvezUu9Uu8lPE1tyaW/SLljRoPTWcmqNDT3U+dutn10b1PFgbUsW2rNt2SScsidZFl17Wrq3KmtF3KiKd8xZYttWnYM6k5Y86+FHTtauvcqalTcqKhdVF8ucvHulKul+jfq6eGiqxfmZpVPNL9PYiAXSDryE9KWjKtmpCZbEl3anMcitX6odgAAAAAAAAAAAAAAAAAAAAAAAAAAAAAAAAAAAOHIjm81yXopV9ccjNkW2jpuwLpWfXTzUT8By72p+Tzbo3KWiAMa1NS9s0vOey21JOhuX8rtcN+9rk0L/wC07biGNs2nZsla0m6TtOVZFlna2vRFTcuntTsXsKUrjkOeznTlHxb261l4i6f6Hrr8nfuoFVU1VNtUxNe0WLPOhr+puuG75mroXz1p2XF40Xy22XaitlKlhJLTS6OkS9YDl39rPren8xnydk5mz5p0pPS7ocw1bnMeio5PNFPgBuCDGhTEJI0CIjoTkvRzVRWqneiprP2ZApKuLfpKLfZM6vs996wn+9CX+ns80VF3l7UXyxWDb/NlrUVJSfXRc9fwnfK/Rd5Ou7r1AskHCKipei6DkAAAAAAAAAAAAAAAAAAAAAAAAAAAAAAAAAAAIKqqRsSrJXoLZk0c5EubETRFZ8rv9NKL3KUva/ILbcOdVLHtKC+U/SsVXNiJuVEa5Fu779PchoUAZuwJqz4qVzH+mMCas+Klcx/pmkQBT9G0lym0mqQZa0pWLIJ/YxYkRWIn8q9Hez6aNyltSb5iJLNdOQUZHu95rXc5qLudc29N9yeR9gAAAAAAAAAAAAAAAAAAAAAAAAAAAAAAAAAAAAAAAAAAAAAAAAAAAAAAAAAAAAAAAAAAAAAAAAAAAAAAAAAAAAAAAAAAAAAAAAAAAAAAAAAAAAAAAAAAAAAAAAAAAAAAAAAAAAAAAAAAAAAAAAAAAAAA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40" name="Picture 16" descr="https://encrypted-tbn0.gstatic.com/images?q=tbn:ANd9GcT_u11ZjOrYhyfAdCRaBeWWVhKlj4WXxZilwmxjzVu_wdcvziFi5Q"/>
          <p:cNvPicPr>
            <a:picLocks noChangeAspect="1" noChangeArrowheads="1"/>
          </p:cNvPicPr>
          <p:nvPr/>
        </p:nvPicPr>
        <p:blipFill>
          <a:blip r:embed="rId4" cstate="print"/>
          <a:srcRect/>
          <a:stretch>
            <a:fillRect/>
          </a:stretch>
        </p:blipFill>
        <p:spPr bwMode="auto">
          <a:xfrm>
            <a:off x="3657600" y="3048000"/>
            <a:ext cx="914400" cy="781051"/>
          </a:xfrm>
          <a:prstGeom prst="rect">
            <a:avLst/>
          </a:prstGeom>
          <a:noFill/>
        </p:spPr>
      </p:pic>
      <p:sp>
        <p:nvSpPr>
          <p:cNvPr id="13" name="TextBox 12"/>
          <p:cNvSpPr txBox="1"/>
          <p:nvPr/>
        </p:nvSpPr>
        <p:spPr>
          <a:xfrm>
            <a:off x="6553200" y="2971800"/>
            <a:ext cx="2133600" cy="646331"/>
          </a:xfrm>
          <a:prstGeom prst="rect">
            <a:avLst/>
          </a:prstGeom>
          <a:noFill/>
        </p:spPr>
        <p:txBody>
          <a:bodyPr wrap="square" rtlCol="0">
            <a:spAutoFit/>
          </a:bodyPr>
          <a:lstStyle/>
          <a:p>
            <a:r>
              <a:rPr lang="en-US" sz="3600" dirty="0" smtClean="0"/>
              <a:t>+  2 H</a:t>
            </a:r>
            <a:r>
              <a:rPr lang="en-US" sz="3600" baseline="30000" dirty="0" smtClean="0"/>
              <a:t>+</a:t>
            </a:r>
            <a:endParaRPr lang="en-US" sz="3600" baseline="30000" dirty="0"/>
          </a:p>
        </p:txBody>
      </p:sp>
      <p:pic>
        <p:nvPicPr>
          <p:cNvPr id="14" name="Picture 16" descr="https://encrypted-tbn0.gstatic.com/images?q=tbn:ANd9GcT_u11ZjOrYhyfAdCRaBeWWVhKlj4WXxZilwmxjzVu_wdcvziFi5Q"/>
          <p:cNvPicPr>
            <a:picLocks noChangeAspect="1" noChangeArrowheads="1"/>
          </p:cNvPicPr>
          <p:nvPr/>
        </p:nvPicPr>
        <p:blipFill>
          <a:blip r:embed="rId4" cstate="print"/>
          <a:srcRect/>
          <a:stretch>
            <a:fillRect/>
          </a:stretch>
        </p:blipFill>
        <p:spPr bwMode="auto">
          <a:xfrm>
            <a:off x="3581400" y="4419600"/>
            <a:ext cx="624467" cy="533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down)">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Effect transition="in" filter="wipe(down)">
                                      <p:cBhvr>
                                        <p:cTn id="17" dur="500"/>
                                        <p:tgtEl>
                                          <p:spTgt spid="4">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wipe(down)">
                                      <p:cBhvr>
                                        <p:cTn id="2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143000"/>
          </a:xfrm>
        </p:spPr>
        <p:txBody>
          <a:bodyPr>
            <a:normAutofit/>
          </a:bodyPr>
          <a:lstStyle/>
          <a:p>
            <a:r>
              <a:rPr lang="en-US" dirty="0" err="1" smtClean="0"/>
              <a:t>AcidS</a:t>
            </a:r>
            <a:r>
              <a:rPr lang="en-US" dirty="0" smtClean="0"/>
              <a:t> &amp; bases-three definitions</a:t>
            </a:r>
            <a:br>
              <a:rPr lang="en-US" dirty="0" smtClean="0"/>
            </a:br>
            <a:r>
              <a:rPr lang="en-US" sz="2000" dirty="0" smtClean="0"/>
              <a:t>(all different ways of describing the same thing!)</a:t>
            </a:r>
            <a:endParaRPr lang="en-US" sz="2000" dirty="0"/>
          </a:p>
        </p:txBody>
      </p:sp>
      <p:sp>
        <p:nvSpPr>
          <p:cNvPr id="3" name="Content Placeholder 2"/>
          <p:cNvSpPr>
            <a:spLocks noGrp="1"/>
          </p:cNvSpPr>
          <p:nvPr>
            <p:ph idx="1"/>
          </p:nvPr>
        </p:nvSpPr>
        <p:spPr/>
        <p:txBody>
          <a:bodyPr>
            <a:normAutofit lnSpcReduction="10000"/>
          </a:bodyPr>
          <a:lstStyle/>
          <a:p>
            <a:r>
              <a:rPr lang="en-US" dirty="0" err="1" smtClean="0"/>
              <a:t>Arrenhius</a:t>
            </a:r>
            <a:r>
              <a:rPr lang="en-US" dirty="0" smtClean="0"/>
              <a:t> – an acid increase H+ in aqueous solutions, a base increases OH-</a:t>
            </a:r>
          </a:p>
          <a:p>
            <a:r>
              <a:rPr lang="en-US" dirty="0" err="1" smtClean="0"/>
              <a:t>Brönsted</a:t>
            </a:r>
            <a:r>
              <a:rPr lang="en-US" dirty="0" smtClean="0"/>
              <a:t>-Lowry – an acid is a proton donor, a base is a proton acceptor.</a:t>
            </a:r>
          </a:p>
          <a:p>
            <a:r>
              <a:rPr lang="en-US" dirty="0" smtClean="0"/>
              <a:t>Lewis – a base is an electron pair donor, an acid is an electron pair acceptor.</a:t>
            </a:r>
          </a:p>
          <a:p>
            <a:endParaRPr lang="en-US" dirty="0" smtClean="0"/>
          </a:p>
          <a:p>
            <a:pPr algn="ctr">
              <a:buNone/>
            </a:pPr>
            <a:r>
              <a:rPr lang="en-US" dirty="0" smtClean="0"/>
              <a:t>IN ALL THREE CASES, ACIDS DECREASE </a:t>
            </a:r>
            <a:r>
              <a:rPr lang="en-US" baseline="-10000" dirty="0" smtClean="0"/>
              <a:t>P</a:t>
            </a:r>
            <a:r>
              <a:rPr lang="en-US" dirty="0" smtClean="0"/>
              <a:t>H, BASES INCREASE </a:t>
            </a:r>
            <a:r>
              <a:rPr lang="en-US" baseline="-10000" dirty="0" smtClean="0"/>
              <a:t>P</a:t>
            </a:r>
            <a:r>
              <a:rPr lang="en-US" dirty="0" smtClean="0"/>
              <a:t>H!</a:t>
            </a: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Conjugate Acid-base pairs</a:t>
            </a:r>
            <a:endParaRPr lang="en-US" dirty="0"/>
          </a:p>
        </p:txBody>
      </p:sp>
      <p:sp>
        <p:nvSpPr>
          <p:cNvPr id="3" name="Content Placeholder 2"/>
          <p:cNvSpPr>
            <a:spLocks noGrp="1"/>
          </p:cNvSpPr>
          <p:nvPr>
            <p:ph idx="1"/>
          </p:nvPr>
        </p:nvSpPr>
        <p:spPr/>
        <p:txBody>
          <a:bodyPr/>
          <a:lstStyle/>
          <a:p>
            <a:r>
              <a:rPr lang="en-US" dirty="0" smtClean="0"/>
              <a:t>The anion of an acid is its conjugate base.</a:t>
            </a:r>
          </a:p>
          <a:p>
            <a:r>
              <a:rPr lang="en-US" dirty="0" smtClean="0"/>
              <a:t>The </a:t>
            </a:r>
            <a:r>
              <a:rPr lang="en-US" dirty="0" err="1" smtClean="0"/>
              <a:t>cation</a:t>
            </a:r>
            <a:r>
              <a:rPr lang="en-US" dirty="0" smtClean="0"/>
              <a:t> of a base is its conjugate acid.</a:t>
            </a:r>
          </a:p>
          <a:p>
            <a:r>
              <a:rPr lang="en-US" dirty="0" smtClean="0"/>
              <a:t>Conjugate pairs have an inverse strength relationship. (The stronger an acid, the weaker its conjugate base, etc</a:t>
            </a:r>
            <a:r>
              <a:rPr lang="en-US" dirty="0" smtClean="0"/>
              <a:t>.,)</a:t>
            </a:r>
          </a:p>
          <a:p>
            <a:endParaRPr lang="en-US" dirty="0" smtClean="0"/>
          </a:p>
          <a:p>
            <a:pPr algn="ctr">
              <a:buNone/>
            </a:pPr>
            <a:r>
              <a:rPr lang="en-US" dirty="0" smtClean="0"/>
              <a:t>STRONG ACIDS AND BASES ARE </a:t>
            </a:r>
          </a:p>
          <a:p>
            <a:pPr algn="ctr">
              <a:buNone/>
            </a:pPr>
            <a:r>
              <a:rPr lang="en-US" dirty="0" smtClean="0"/>
              <a:t>100% DISSOCIATED</a:t>
            </a: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p</a:t>
            </a:r>
            <a:r>
              <a:rPr lang="en-US" dirty="0" smtClean="0"/>
              <a:t>H OF WEAK ACIDS</a:t>
            </a:r>
            <a:endParaRPr lang="en-US" dirty="0"/>
          </a:p>
        </p:txBody>
      </p:sp>
      <p:sp>
        <p:nvSpPr>
          <p:cNvPr id="3" name="Content Placeholder 2"/>
          <p:cNvSpPr>
            <a:spLocks noGrp="1"/>
          </p:cNvSpPr>
          <p:nvPr>
            <p:ph idx="1"/>
          </p:nvPr>
        </p:nvSpPr>
        <p:spPr>
          <a:xfrm>
            <a:off x="304800" y="1219200"/>
            <a:ext cx="8686800" cy="4525963"/>
          </a:xfrm>
        </p:spPr>
        <p:txBody>
          <a:bodyPr/>
          <a:lstStyle/>
          <a:p>
            <a:r>
              <a:rPr lang="en-US" dirty="0" smtClean="0"/>
              <a:t>Calculate the pH of a 2.0 M solution of acetic acid (K</a:t>
            </a:r>
            <a:r>
              <a:rPr lang="en-US" baseline="-25000" dirty="0" smtClean="0"/>
              <a:t>a</a:t>
            </a:r>
            <a:r>
              <a:rPr lang="en-US" dirty="0" smtClean="0"/>
              <a:t> = 1.8 x 10</a:t>
            </a:r>
            <a:r>
              <a:rPr lang="en-US" baseline="30000" dirty="0" smtClean="0"/>
              <a:t>-5</a:t>
            </a:r>
            <a:r>
              <a:rPr lang="en-US" dirty="0" smtClean="0"/>
              <a:t>).</a:t>
            </a:r>
          </a:p>
          <a:p>
            <a:endParaRPr lang="en-US" dirty="0" smtClean="0"/>
          </a:p>
          <a:p>
            <a:pPr>
              <a:buNone/>
            </a:pPr>
            <a:r>
              <a:rPr lang="en-US" dirty="0" smtClean="0"/>
              <a:t>I</a:t>
            </a:r>
            <a:r>
              <a:rPr lang="en-US" sz="1600" dirty="0" smtClean="0"/>
              <a:t>nitial</a:t>
            </a:r>
          </a:p>
          <a:p>
            <a:pPr>
              <a:buNone/>
            </a:pPr>
            <a:r>
              <a:rPr lang="en-US" dirty="0" smtClean="0"/>
              <a:t>C</a:t>
            </a:r>
            <a:r>
              <a:rPr lang="en-US" sz="1600" dirty="0" smtClean="0"/>
              <a:t>hange</a:t>
            </a:r>
          </a:p>
          <a:p>
            <a:pPr>
              <a:buNone/>
            </a:pPr>
            <a:r>
              <a:rPr lang="en-US" dirty="0" smtClean="0"/>
              <a:t>E</a:t>
            </a:r>
            <a:r>
              <a:rPr lang="en-US" sz="1600" dirty="0" smtClean="0"/>
              <a:t>quilibrium</a:t>
            </a:r>
            <a:endParaRPr lang="en-US" sz="1600" dirty="0"/>
          </a:p>
        </p:txBody>
      </p:sp>
      <p:graphicFrame>
        <p:nvGraphicFramePr>
          <p:cNvPr id="5" name="Table 4"/>
          <p:cNvGraphicFramePr>
            <a:graphicFrameLocks noGrp="1"/>
          </p:cNvGraphicFramePr>
          <p:nvPr/>
        </p:nvGraphicFramePr>
        <p:xfrm>
          <a:off x="1600200" y="2438400"/>
          <a:ext cx="7391400" cy="2133600"/>
        </p:xfrm>
        <a:graphic>
          <a:graphicData uri="http://schemas.openxmlformats.org/drawingml/2006/table">
            <a:tbl>
              <a:tblPr firstRow="1" bandRow="1">
                <a:tableStyleId>{5C22544A-7EE6-4342-B048-85BDC9FD1C3A}</a:tableStyleId>
              </a:tblPr>
              <a:tblGrid>
                <a:gridCol w="2463800"/>
                <a:gridCol w="2463800"/>
                <a:gridCol w="2463800"/>
              </a:tblGrid>
              <a:tr h="533400">
                <a:tc>
                  <a:txBody>
                    <a:bodyPr/>
                    <a:lstStyle/>
                    <a:p>
                      <a:endParaRPr lang="en-US" dirty="0"/>
                    </a:p>
                  </a:txBody>
                  <a:tcPr/>
                </a:tc>
                <a:tc>
                  <a:txBody>
                    <a:bodyPr/>
                    <a:lstStyle/>
                    <a:p>
                      <a:endParaRPr lang="en-US" dirty="0"/>
                    </a:p>
                  </a:txBody>
                  <a:tcPr/>
                </a:tc>
                <a:tc>
                  <a:txBody>
                    <a:bodyPr/>
                    <a:lstStyle/>
                    <a:p>
                      <a:endParaRPr lang="en-US"/>
                    </a:p>
                  </a:txBody>
                  <a:tcPr/>
                </a:tc>
              </a:tr>
              <a:tr h="533400">
                <a:tc>
                  <a:txBody>
                    <a:bodyPr/>
                    <a:lstStyle/>
                    <a:p>
                      <a:endParaRPr lang="en-US"/>
                    </a:p>
                  </a:txBody>
                  <a:tcPr/>
                </a:tc>
                <a:tc>
                  <a:txBody>
                    <a:bodyPr/>
                    <a:lstStyle/>
                    <a:p>
                      <a:endParaRPr lang="en-US"/>
                    </a:p>
                  </a:txBody>
                  <a:tcPr/>
                </a:tc>
                <a:tc>
                  <a:txBody>
                    <a:bodyPr/>
                    <a:lstStyle/>
                    <a:p>
                      <a:endParaRPr lang="en-US"/>
                    </a:p>
                  </a:txBody>
                  <a:tcPr/>
                </a:tc>
              </a:tr>
              <a:tr h="533400">
                <a:tc>
                  <a:txBody>
                    <a:bodyPr/>
                    <a:lstStyle/>
                    <a:p>
                      <a:endParaRPr lang="en-US" dirty="0"/>
                    </a:p>
                  </a:txBody>
                  <a:tcPr/>
                </a:tc>
                <a:tc>
                  <a:txBody>
                    <a:bodyPr/>
                    <a:lstStyle/>
                    <a:p>
                      <a:endParaRPr lang="en-US"/>
                    </a:p>
                  </a:txBody>
                  <a:tcPr/>
                </a:tc>
                <a:tc>
                  <a:txBody>
                    <a:bodyPr/>
                    <a:lstStyle/>
                    <a:p>
                      <a:endParaRPr lang="en-US"/>
                    </a:p>
                  </a:txBody>
                  <a:tcPr/>
                </a:tc>
              </a:tr>
              <a:tr h="533400">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Common Ion Effect</a:t>
            </a:r>
            <a:endParaRPr lang="en-US" dirty="0"/>
          </a:p>
        </p:txBody>
      </p:sp>
      <p:sp>
        <p:nvSpPr>
          <p:cNvPr id="3" name="Content Placeholder 2"/>
          <p:cNvSpPr>
            <a:spLocks noGrp="1"/>
          </p:cNvSpPr>
          <p:nvPr>
            <p:ph idx="1"/>
          </p:nvPr>
        </p:nvSpPr>
        <p:spPr>
          <a:xfrm>
            <a:off x="304800" y="1112837"/>
            <a:ext cx="8686800" cy="4525963"/>
          </a:xfrm>
        </p:spPr>
        <p:txBody>
          <a:bodyPr/>
          <a:lstStyle/>
          <a:p>
            <a:r>
              <a:rPr lang="en-US" dirty="0" smtClean="0"/>
              <a:t>Calculate the pH of a solution which contains 2.0 M of acetic acid and 0.5 M of sodium acetate. (K</a:t>
            </a:r>
            <a:r>
              <a:rPr lang="en-US" baseline="-25000" dirty="0" smtClean="0"/>
              <a:t>a</a:t>
            </a:r>
            <a:r>
              <a:rPr lang="en-US" dirty="0" smtClean="0"/>
              <a:t> = 1.8 x 10</a:t>
            </a:r>
            <a:r>
              <a:rPr lang="en-US" baseline="30000" dirty="0" smtClean="0"/>
              <a:t>-5</a:t>
            </a:r>
            <a:r>
              <a:rPr lang="en-US" dirty="0" smtClean="0"/>
              <a:t>) .</a:t>
            </a:r>
            <a:endParaRPr lang="en-US" sz="800" dirty="0" smtClean="0"/>
          </a:p>
          <a:p>
            <a:endParaRPr lang="en-US" sz="2600" dirty="0" smtClean="0"/>
          </a:p>
          <a:p>
            <a:pPr>
              <a:buNone/>
            </a:pPr>
            <a:r>
              <a:rPr lang="en-US" dirty="0" smtClean="0"/>
              <a:t>I</a:t>
            </a:r>
            <a:r>
              <a:rPr lang="en-US" sz="1600" dirty="0" smtClean="0"/>
              <a:t>nitial</a:t>
            </a:r>
          </a:p>
          <a:p>
            <a:pPr>
              <a:buNone/>
            </a:pPr>
            <a:r>
              <a:rPr lang="en-US" dirty="0" smtClean="0"/>
              <a:t>C</a:t>
            </a:r>
            <a:r>
              <a:rPr lang="en-US" sz="1600" dirty="0" smtClean="0"/>
              <a:t>hange</a:t>
            </a:r>
          </a:p>
          <a:p>
            <a:pPr>
              <a:buNone/>
            </a:pPr>
            <a:r>
              <a:rPr lang="en-US" dirty="0" smtClean="0"/>
              <a:t>E</a:t>
            </a:r>
            <a:r>
              <a:rPr lang="en-US" sz="1600" dirty="0" smtClean="0"/>
              <a:t>quilibrium</a:t>
            </a:r>
            <a:endParaRPr lang="en-US" sz="1600" dirty="0"/>
          </a:p>
        </p:txBody>
      </p:sp>
      <p:graphicFrame>
        <p:nvGraphicFramePr>
          <p:cNvPr id="5" name="Table 4"/>
          <p:cNvGraphicFramePr>
            <a:graphicFrameLocks noGrp="1"/>
          </p:cNvGraphicFramePr>
          <p:nvPr/>
        </p:nvGraphicFramePr>
        <p:xfrm>
          <a:off x="1600200" y="2743200"/>
          <a:ext cx="7391400" cy="2133600"/>
        </p:xfrm>
        <a:graphic>
          <a:graphicData uri="http://schemas.openxmlformats.org/drawingml/2006/table">
            <a:tbl>
              <a:tblPr firstRow="1" bandRow="1">
                <a:tableStyleId>{5C22544A-7EE6-4342-B048-85BDC9FD1C3A}</a:tableStyleId>
              </a:tblPr>
              <a:tblGrid>
                <a:gridCol w="2463800"/>
                <a:gridCol w="2463800"/>
                <a:gridCol w="2463800"/>
              </a:tblGrid>
              <a:tr h="533400">
                <a:tc>
                  <a:txBody>
                    <a:bodyPr/>
                    <a:lstStyle/>
                    <a:p>
                      <a:endParaRPr lang="en-US" dirty="0"/>
                    </a:p>
                  </a:txBody>
                  <a:tcPr/>
                </a:tc>
                <a:tc>
                  <a:txBody>
                    <a:bodyPr/>
                    <a:lstStyle/>
                    <a:p>
                      <a:endParaRPr lang="en-US" dirty="0"/>
                    </a:p>
                  </a:txBody>
                  <a:tcPr/>
                </a:tc>
                <a:tc>
                  <a:txBody>
                    <a:bodyPr/>
                    <a:lstStyle/>
                    <a:p>
                      <a:endParaRPr lang="en-US"/>
                    </a:p>
                  </a:txBody>
                  <a:tcPr/>
                </a:tc>
              </a:tr>
              <a:tr h="533400">
                <a:tc>
                  <a:txBody>
                    <a:bodyPr/>
                    <a:lstStyle/>
                    <a:p>
                      <a:endParaRPr lang="en-US"/>
                    </a:p>
                  </a:txBody>
                  <a:tcPr/>
                </a:tc>
                <a:tc>
                  <a:txBody>
                    <a:bodyPr/>
                    <a:lstStyle/>
                    <a:p>
                      <a:endParaRPr lang="en-US"/>
                    </a:p>
                  </a:txBody>
                  <a:tcPr/>
                </a:tc>
                <a:tc>
                  <a:txBody>
                    <a:bodyPr/>
                    <a:lstStyle/>
                    <a:p>
                      <a:endParaRPr lang="en-US"/>
                    </a:p>
                  </a:txBody>
                  <a:tcPr/>
                </a:tc>
              </a:tr>
              <a:tr h="533400">
                <a:tc>
                  <a:txBody>
                    <a:bodyPr/>
                    <a:lstStyle/>
                    <a:p>
                      <a:endParaRPr lang="en-US" dirty="0"/>
                    </a:p>
                  </a:txBody>
                  <a:tcPr/>
                </a:tc>
                <a:tc>
                  <a:txBody>
                    <a:bodyPr/>
                    <a:lstStyle/>
                    <a:p>
                      <a:endParaRPr lang="en-US"/>
                    </a:p>
                  </a:txBody>
                  <a:tcPr/>
                </a:tc>
                <a:tc>
                  <a:txBody>
                    <a:bodyPr/>
                    <a:lstStyle/>
                    <a:p>
                      <a:endParaRPr lang="en-US"/>
                    </a:p>
                  </a:txBody>
                  <a:tcPr/>
                </a:tc>
              </a:tr>
              <a:tr h="533400">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smtClean="0">
                <a:latin typeface="Bradley Hand ITC" pitchFamily="66" charset="0"/>
              </a:rPr>
              <a:t>Law of Mass Action – </a:t>
            </a:r>
            <a:r>
              <a:rPr lang="en-US" sz="3400" b="1" cap="none" dirty="0" smtClean="0">
                <a:latin typeface="Bradley Hand ITC" pitchFamily="66" charset="0"/>
              </a:rPr>
              <a:t>Using PRESSURE instead of concentration…</a:t>
            </a:r>
            <a:endParaRPr lang="en-US" sz="34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457200" y="2438400"/>
            <a:ext cx="8229600" cy="3498394"/>
          </a:xfrm>
          <a:prstGeom prst="rect">
            <a:avLst/>
          </a:prstGeom>
          <a:noFill/>
        </p:spPr>
        <p:txBody>
          <a:bodyPr wrap="square" rtlCol="0">
            <a:spAutoFit/>
          </a:bodyPr>
          <a:lstStyle/>
          <a:p>
            <a:r>
              <a:rPr lang="en-US" sz="3400" dirty="0" smtClean="0">
                <a:latin typeface="Berlin Sans FB" pitchFamily="34" charset="0"/>
              </a:rPr>
              <a:t>Ex. 4 NH</a:t>
            </a:r>
            <a:r>
              <a:rPr lang="en-US" sz="3400" baseline="-25000" dirty="0" smtClean="0">
                <a:latin typeface="Berlin Sans FB" pitchFamily="34" charset="0"/>
              </a:rPr>
              <a:t>3(g)  </a:t>
            </a:r>
            <a:r>
              <a:rPr lang="en-US" sz="3400" dirty="0" smtClean="0">
                <a:latin typeface="Berlin Sans FB" pitchFamily="34" charset="0"/>
              </a:rPr>
              <a:t>+  5 O</a:t>
            </a:r>
            <a:r>
              <a:rPr lang="en-US" sz="3400" baseline="-25000" dirty="0" smtClean="0">
                <a:latin typeface="Berlin Sans FB" pitchFamily="34" charset="0"/>
              </a:rPr>
              <a:t>2(g)  </a:t>
            </a:r>
            <a:r>
              <a:rPr lang="en-US" sz="3400" dirty="0" smtClean="0">
                <a:latin typeface="Berlin Sans FB" pitchFamily="34" charset="0"/>
                <a:sym typeface="Wingdings" pitchFamily="2" charset="2"/>
              </a:rPr>
              <a:t>  4 NO</a:t>
            </a:r>
            <a:r>
              <a:rPr lang="en-US" sz="3400" baseline="-25000" dirty="0" smtClean="0">
                <a:latin typeface="Berlin Sans FB" pitchFamily="34" charset="0"/>
                <a:sym typeface="Wingdings" pitchFamily="2" charset="2"/>
              </a:rPr>
              <a:t>(g)  </a:t>
            </a:r>
            <a:r>
              <a:rPr lang="en-US" sz="3400" dirty="0" smtClean="0">
                <a:latin typeface="Berlin Sans FB" pitchFamily="34" charset="0"/>
                <a:sym typeface="Wingdings" pitchFamily="2" charset="2"/>
              </a:rPr>
              <a:t>+  6 H</a:t>
            </a:r>
            <a:r>
              <a:rPr lang="en-US" sz="3400" baseline="-25000" dirty="0" smtClean="0">
                <a:latin typeface="Berlin Sans FB" pitchFamily="34" charset="0"/>
                <a:sym typeface="Wingdings" pitchFamily="2" charset="2"/>
              </a:rPr>
              <a:t>2</a:t>
            </a:r>
            <a:r>
              <a:rPr lang="en-US" sz="3400" dirty="0" smtClean="0">
                <a:latin typeface="Berlin Sans FB" pitchFamily="34" charset="0"/>
                <a:sym typeface="Wingdings" pitchFamily="2" charset="2"/>
              </a:rPr>
              <a:t>O</a:t>
            </a:r>
            <a:r>
              <a:rPr lang="en-US" sz="3400" baseline="-25000" dirty="0" smtClean="0">
                <a:latin typeface="Berlin Sans FB" pitchFamily="34" charset="0"/>
                <a:sym typeface="Wingdings" pitchFamily="2" charset="2"/>
              </a:rPr>
              <a:t>(g)</a:t>
            </a:r>
            <a:endParaRPr lang="en-US" sz="3400" baseline="-25000" dirty="0" smtClean="0">
              <a:latin typeface="Berlin Sans FB" pitchFamily="34" charset="0"/>
            </a:endParaRPr>
          </a:p>
          <a:p>
            <a:endParaRPr lang="en-US" sz="3400" dirty="0" smtClean="0">
              <a:latin typeface="Berlin Sans FB" pitchFamily="34" charset="0"/>
            </a:endParaRPr>
          </a:p>
          <a:p>
            <a:endParaRPr lang="en-US" sz="3400" dirty="0" smtClean="0">
              <a:latin typeface="Berlin Sans FB" pitchFamily="34" charset="0"/>
            </a:endParaRPr>
          </a:p>
          <a:p>
            <a:r>
              <a:rPr lang="en-US" sz="3400" dirty="0" smtClean="0">
                <a:latin typeface="Berlin Sans FB" pitchFamily="34" charset="0"/>
              </a:rPr>
              <a:t>		K</a:t>
            </a:r>
            <a:r>
              <a:rPr lang="en-US" sz="3400" baseline="-25000" dirty="0" smtClean="0">
                <a:latin typeface="Berlin Sans FB" pitchFamily="34" charset="0"/>
              </a:rPr>
              <a:t>P</a:t>
            </a:r>
            <a:r>
              <a:rPr lang="en-US" sz="3400" dirty="0" smtClean="0">
                <a:latin typeface="Berlin Sans FB" pitchFamily="34" charset="0"/>
              </a:rPr>
              <a:t> =</a:t>
            </a:r>
          </a:p>
          <a:p>
            <a:endParaRPr lang="en-US" sz="3400" baseline="-25000" dirty="0" smtClean="0">
              <a:latin typeface="Berlin Sans FB" pitchFamily="34" charset="0"/>
            </a:endParaRPr>
          </a:p>
          <a:p>
            <a:endParaRPr lang="en-US" sz="3400" baseline="-25000" dirty="0" smtClean="0">
              <a:latin typeface="Berlin Sans FB" pitchFamily="34" charset="0"/>
            </a:endParaRPr>
          </a:p>
          <a:p>
            <a:pPr algn="ctr"/>
            <a:r>
              <a:rPr lang="en-US" sz="2000" dirty="0" smtClean="0">
                <a:latin typeface="Berlin Sans FB" pitchFamily="34" charset="0"/>
              </a:rPr>
              <a:t>NOTE THAT THE SAME EXPRESSION WITH NON-EQUILIBRIUM CONCENTRATIONS IS CALLED THE REACTION QUOTIENT (Q</a:t>
            </a:r>
            <a:r>
              <a:rPr lang="en-US" sz="2000" baseline="-25000" dirty="0" smtClean="0">
                <a:latin typeface="Berlin Sans FB" pitchFamily="34" charset="0"/>
              </a:rPr>
              <a:t>P</a:t>
            </a:r>
            <a:r>
              <a:rPr lang="en-US" sz="2000" dirty="0" smtClean="0">
                <a:latin typeface="Berlin Sans FB" pitchFamily="34" charset="0"/>
              </a:rPr>
              <a:t>).</a:t>
            </a:r>
            <a:endParaRPr lang="en-US" sz="2000" baseline="-25000" dirty="0">
              <a:latin typeface="Berlin Sans FB" pitchFamily="34" charset="0"/>
            </a:endParaRPr>
          </a:p>
        </p:txBody>
      </p:sp>
      <p:graphicFrame>
        <p:nvGraphicFramePr>
          <p:cNvPr id="5" name="Object 4"/>
          <p:cNvGraphicFramePr>
            <a:graphicFrameLocks noChangeAspect="1"/>
          </p:cNvGraphicFramePr>
          <p:nvPr/>
        </p:nvGraphicFramePr>
        <p:xfrm>
          <a:off x="3352800" y="3567113"/>
          <a:ext cx="1963738" cy="1430337"/>
        </p:xfrm>
        <a:graphic>
          <a:graphicData uri="http://schemas.openxmlformats.org/presentationml/2006/ole">
            <p:oleObj spid="_x0000_s2050" name="Equation" r:id="rId3" imgW="609480" imgH="444240" progId="Equation.DSMT4">
              <p:embed/>
            </p:oleObj>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Sulfuric Acid…</a:t>
            </a:r>
            <a:endParaRPr lang="en-US" dirty="0"/>
          </a:p>
        </p:txBody>
      </p:sp>
      <p:sp>
        <p:nvSpPr>
          <p:cNvPr id="3" name="Content Placeholder 2"/>
          <p:cNvSpPr>
            <a:spLocks noGrp="1"/>
          </p:cNvSpPr>
          <p:nvPr>
            <p:ph idx="1"/>
          </p:nvPr>
        </p:nvSpPr>
        <p:spPr/>
        <p:txBody>
          <a:bodyPr/>
          <a:lstStyle/>
          <a:p>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Solutions</a:t>
            </a:r>
            <a:endParaRPr lang="en-US" dirty="0"/>
          </a:p>
        </p:txBody>
      </p:sp>
      <p:sp>
        <p:nvSpPr>
          <p:cNvPr id="3" name="Content Placeholder 2"/>
          <p:cNvSpPr>
            <a:spLocks noGrp="1"/>
          </p:cNvSpPr>
          <p:nvPr>
            <p:ph idx="1"/>
          </p:nvPr>
        </p:nvSpPr>
        <p:spPr/>
        <p:txBody>
          <a:bodyPr/>
          <a:lstStyle/>
          <a:p>
            <a:r>
              <a:rPr lang="en-US" dirty="0" smtClean="0"/>
              <a:t>Buffer solutions have the ability to maintain a relatively stable pH, even when small (but significant) amounts of acid AND/OR base are added to it.</a:t>
            </a:r>
          </a:p>
          <a:p>
            <a:r>
              <a:rPr lang="en-US" dirty="0" smtClean="0"/>
              <a:t>A Buffer Solution consists of a weak acid and its salt (such as acetic acid and sodium acetate) or a weak base and its salt (such as ammonia and ammonium chloride).</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Solutions</a:t>
            </a:r>
            <a:endParaRPr lang="en-US" dirty="0"/>
          </a:p>
        </p:txBody>
      </p:sp>
      <p:sp>
        <p:nvSpPr>
          <p:cNvPr id="3" name="Content Placeholder 2"/>
          <p:cNvSpPr>
            <a:spLocks noGrp="1"/>
          </p:cNvSpPr>
          <p:nvPr>
            <p:ph idx="1"/>
          </p:nvPr>
        </p:nvSpPr>
        <p:spPr/>
        <p:txBody>
          <a:bodyPr/>
          <a:lstStyle/>
          <a:p>
            <a:r>
              <a:rPr lang="en-US" dirty="0" smtClean="0"/>
              <a:t>Buffers work because of the common ion effect, which suppresses the dissociation of the acid, but the acid is still present to neutralize the base. Also, since the conjugate base of a weak acid (e.g. – the acetate ion) is relatively strong as a base, it is able to neutralize small amounts of acid.</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none" dirty="0" smtClean="0"/>
              <a:t>p</a:t>
            </a:r>
            <a:r>
              <a:rPr lang="en-US" dirty="0" smtClean="0"/>
              <a:t>H of Buffers…</a:t>
            </a:r>
            <a:endParaRPr lang="en-US" dirty="0"/>
          </a:p>
        </p:txBody>
      </p:sp>
      <p:sp>
        <p:nvSpPr>
          <p:cNvPr id="3" name="Content Placeholder 2"/>
          <p:cNvSpPr>
            <a:spLocks noGrp="1"/>
          </p:cNvSpPr>
          <p:nvPr>
            <p:ph idx="1"/>
          </p:nvPr>
        </p:nvSpPr>
        <p:spPr/>
        <p:txBody>
          <a:bodyPr/>
          <a:lstStyle/>
          <a:p>
            <a:endParaRPr 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Solutions</a:t>
            </a:r>
            <a:endParaRPr lang="en-US" dirty="0"/>
          </a:p>
        </p:txBody>
      </p:sp>
      <p:sp>
        <p:nvSpPr>
          <p:cNvPr id="3" name="Content Placeholder 2"/>
          <p:cNvSpPr>
            <a:spLocks noGrp="1"/>
          </p:cNvSpPr>
          <p:nvPr>
            <p:ph idx="1"/>
          </p:nvPr>
        </p:nvSpPr>
        <p:spPr/>
        <p:txBody>
          <a:bodyPr/>
          <a:lstStyle/>
          <a:p>
            <a:r>
              <a:rPr lang="en-US" dirty="0" smtClean="0"/>
              <a:t>Buffers work because of the common ion effect, which suppresses the dissociation of the acid, but the acid is still present to neutralize the base. Also, since the conjugate base of a weak acid (e.g. – the acetate ion) is relatively strong as a base, it is able to neutralize small amounts of acid.</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Mixtures of weak acids</a:t>
            </a:r>
            <a:endParaRPr lang="en-US" dirty="0"/>
          </a:p>
        </p:txBody>
      </p:sp>
      <p:sp>
        <p:nvSpPr>
          <p:cNvPr id="3" name="Content Placeholder 2"/>
          <p:cNvSpPr>
            <a:spLocks noGrp="1"/>
          </p:cNvSpPr>
          <p:nvPr>
            <p:ph idx="1"/>
          </p:nvPr>
        </p:nvSpPr>
        <p:spPr/>
        <p:txBody>
          <a:bodyPr/>
          <a:lstStyle/>
          <a:p>
            <a:r>
              <a:rPr lang="en-US" dirty="0" smtClean="0"/>
              <a:t>Ally Acid has 150.0 </a:t>
            </a:r>
            <a:r>
              <a:rPr lang="en-US" dirty="0" err="1" smtClean="0"/>
              <a:t>mL</a:t>
            </a:r>
            <a:r>
              <a:rPr lang="en-US" dirty="0" smtClean="0"/>
              <a:t> of 0.55M formic acid and Harry </a:t>
            </a:r>
            <a:r>
              <a:rPr lang="en-US" dirty="0" err="1" smtClean="0"/>
              <a:t>Hydronium</a:t>
            </a:r>
            <a:r>
              <a:rPr lang="en-US" dirty="0" smtClean="0"/>
              <a:t> has 275.0 </a:t>
            </a:r>
            <a:r>
              <a:rPr lang="en-US" dirty="0" err="1" smtClean="0"/>
              <a:t>mL</a:t>
            </a:r>
            <a:r>
              <a:rPr lang="en-US" dirty="0" smtClean="0"/>
              <a:t> of </a:t>
            </a:r>
            <a:r>
              <a:rPr lang="en-US" smtClean="0"/>
              <a:t>0.45M acetylsalicylic acid</a:t>
            </a:r>
            <a:r>
              <a:rPr lang="en-US" dirty="0" smtClean="0"/>
              <a:t>. What are the pH values of the two solutions separately? What will be the pH if they mix their solutions together?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smtClean="0">
                <a:latin typeface="Bradley Hand ITC" pitchFamily="66" charset="0"/>
              </a:rPr>
              <a:t>Law of Mass Action – </a:t>
            </a:r>
            <a:r>
              <a:rPr lang="en-US" sz="3400" b="1" cap="none" dirty="0" smtClean="0">
                <a:latin typeface="Bradley Hand ITC" pitchFamily="66" charset="0"/>
              </a:rPr>
              <a:t>relating </a:t>
            </a:r>
            <a:r>
              <a:rPr lang="en-US" sz="3400" b="1" cap="none" dirty="0" err="1" smtClean="0">
                <a:latin typeface="Bradley Hand ITC" pitchFamily="66" charset="0"/>
              </a:rPr>
              <a:t>Keq</a:t>
            </a:r>
            <a:r>
              <a:rPr lang="en-US" sz="3400" b="1" cap="none" dirty="0" smtClean="0">
                <a:latin typeface="Bradley Hand ITC" pitchFamily="66" charset="0"/>
              </a:rPr>
              <a:t> to </a:t>
            </a:r>
            <a:r>
              <a:rPr lang="en-US" sz="3400" b="1" cap="none" dirty="0" err="1" smtClean="0">
                <a:latin typeface="Bradley Hand ITC" pitchFamily="66" charset="0"/>
              </a:rPr>
              <a:t>Kp</a:t>
            </a:r>
            <a:r>
              <a:rPr lang="en-US" sz="3400" b="1" cap="none" dirty="0" smtClean="0">
                <a:latin typeface="Bradley Hand ITC" pitchFamily="66" charset="0"/>
              </a:rPr>
              <a:t>…</a:t>
            </a:r>
            <a:endParaRPr lang="en-US" sz="34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457200" y="2209800"/>
            <a:ext cx="8229600" cy="4801314"/>
          </a:xfrm>
          <a:prstGeom prst="rect">
            <a:avLst/>
          </a:prstGeom>
          <a:noFill/>
        </p:spPr>
        <p:txBody>
          <a:bodyPr wrap="square" rtlCol="0">
            <a:spAutoFit/>
          </a:bodyPr>
          <a:lstStyle/>
          <a:p>
            <a:r>
              <a:rPr lang="en-US" sz="3400" dirty="0" smtClean="0">
                <a:latin typeface="Berlin Sans FB" pitchFamily="34" charset="0"/>
              </a:rPr>
              <a:t>Ex. 4 NH</a:t>
            </a:r>
            <a:r>
              <a:rPr lang="en-US" sz="3400" baseline="-25000" dirty="0" smtClean="0">
                <a:latin typeface="Berlin Sans FB" pitchFamily="34" charset="0"/>
              </a:rPr>
              <a:t>3(g)  </a:t>
            </a:r>
            <a:r>
              <a:rPr lang="en-US" sz="3400" dirty="0" smtClean="0">
                <a:latin typeface="Berlin Sans FB" pitchFamily="34" charset="0"/>
              </a:rPr>
              <a:t>+  5 O</a:t>
            </a:r>
            <a:r>
              <a:rPr lang="en-US" sz="3400" baseline="-25000" dirty="0" smtClean="0">
                <a:latin typeface="Berlin Sans FB" pitchFamily="34" charset="0"/>
              </a:rPr>
              <a:t>2(g)  </a:t>
            </a:r>
            <a:r>
              <a:rPr lang="en-US" sz="3400" dirty="0" smtClean="0">
                <a:latin typeface="Berlin Sans FB" pitchFamily="34" charset="0"/>
                <a:sym typeface="Wingdings" pitchFamily="2" charset="2"/>
              </a:rPr>
              <a:t>  4 NO</a:t>
            </a:r>
            <a:r>
              <a:rPr lang="en-US" sz="3400" baseline="-25000" dirty="0" smtClean="0">
                <a:latin typeface="Berlin Sans FB" pitchFamily="34" charset="0"/>
                <a:sym typeface="Wingdings" pitchFamily="2" charset="2"/>
              </a:rPr>
              <a:t>(g)  </a:t>
            </a:r>
            <a:r>
              <a:rPr lang="en-US" sz="3400" dirty="0" smtClean="0">
                <a:latin typeface="Berlin Sans FB" pitchFamily="34" charset="0"/>
                <a:sym typeface="Wingdings" pitchFamily="2" charset="2"/>
              </a:rPr>
              <a:t>+  6 H</a:t>
            </a:r>
            <a:r>
              <a:rPr lang="en-US" sz="3400" baseline="-25000" dirty="0" smtClean="0">
                <a:latin typeface="Berlin Sans FB" pitchFamily="34" charset="0"/>
                <a:sym typeface="Wingdings" pitchFamily="2" charset="2"/>
              </a:rPr>
              <a:t>2</a:t>
            </a:r>
            <a:r>
              <a:rPr lang="en-US" sz="3400" dirty="0" smtClean="0">
                <a:latin typeface="Berlin Sans FB" pitchFamily="34" charset="0"/>
                <a:sym typeface="Wingdings" pitchFamily="2" charset="2"/>
              </a:rPr>
              <a:t>O</a:t>
            </a:r>
            <a:r>
              <a:rPr lang="en-US" sz="3400" baseline="-25000" dirty="0" smtClean="0">
                <a:latin typeface="Berlin Sans FB" pitchFamily="34" charset="0"/>
                <a:sym typeface="Wingdings" pitchFamily="2" charset="2"/>
              </a:rPr>
              <a:t>(g)</a:t>
            </a:r>
            <a:endParaRPr lang="en-US" sz="3400" dirty="0" smtClean="0">
              <a:latin typeface="Berlin Sans FB" pitchFamily="34" charset="0"/>
              <a:sym typeface="Wingdings" pitchFamily="2" charset="2"/>
            </a:endParaRPr>
          </a:p>
          <a:p>
            <a:endParaRPr lang="en-US" sz="3400" dirty="0" smtClean="0">
              <a:latin typeface="Berlin Sans FB" pitchFamily="34" charset="0"/>
              <a:sym typeface="Wingdings" pitchFamily="2" charset="2"/>
            </a:endParaRPr>
          </a:p>
          <a:p>
            <a:r>
              <a:rPr lang="en-US" sz="3400" dirty="0" smtClean="0">
                <a:latin typeface="Berlin Sans FB" pitchFamily="34" charset="0"/>
                <a:sym typeface="Wingdings" pitchFamily="2" charset="2"/>
              </a:rPr>
              <a:t>What is the relationship between pressure and concentration?</a:t>
            </a:r>
          </a:p>
          <a:p>
            <a:endParaRPr lang="en-US" sz="3400" dirty="0" smtClean="0">
              <a:latin typeface="Berlin Sans FB" pitchFamily="34" charset="0"/>
              <a:sym typeface="Wingdings" pitchFamily="2" charset="2"/>
            </a:endParaRPr>
          </a:p>
          <a:p>
            <a:r>
              <a:rPr lang="en-US" sz="3400" dirty="0" smtClean="0">
                <a:latin typeface="Berlin Sans FB" pitchFamily="34" charset="0"/>
                <a:sym typeface="Wingdings" pitchFamily="2" charset="2"/>
              </a:rPr>
              <a:t>PV = </a:t>
            </a:r>
            <a:r>
              <a:rPr lang="en-US" sz="3400" dirty="0" err="1" smtClean="0">
                <a:latin typeface="Berlin Sans FB" pitchFamily="34" charset="0"/>
                <a:sym typeface="Wingdings" pitchFamily="2" charset="2"/>
              </a:rPr>
              <a:t>nRT</a:t>
            </a:r>
            <a:endParaRPr lang="en-US" sz="3400" dirty="0" smtClean="0">
              <a:latin typeface="Berlin Sans FB" pitchFamily="34" charset="0"/>
              <a:sym typeface="Wingdings" pitchFamily="2" charset="2"/>
            </a:endParaRPr>
          </a:p>
          <a:p>
            <a:r>
              <a:rPr lang="en-US" sz="3400" dirty="0" err="1" smtClean="0">
                <a:latin typeface="Berlin Sans FB" pitchFamily="34" charset="0"/>
                <a:sym typeface="Wingdings" pitchFamily="2" charset="2"/>
              </a:rPr>
              <a:t>Molarity</a:t>
            </a:r>
            <a:r>
              <a:rPr lang="en-US" sz="3400" dirty="0" smtClean="0">
                <a:latin typeface="Berlin Sans FB" pitchFamily="34" charset="0"/>
                <a:sym typeface="Wingdings" pitchFamily="2" charset="2"/>
              </a:rPr>
              <a:t> =	      =</a:t>
            </a:r>
          </a:p>
          <a:p>
            <a:endParaRPr lang="en-US" sz="3400" dirty="0" smtClean="0">
              <a:latin typeface="Berlin Sans FB" pitchFamily="34" charset="0"/>
            </a:endParaRPr>
          </a:p>
          <a:p>
            <a:endParaRPr lang="en-US" sz="3400" dirty="0" smtClean="0">
              <a:latin typeface="Berlin Sans FB" pitchFamily="34" charset="0"/>
            </a:endParaRPr>
          </a:p>
        </p:txBody>
      </p:sp>
      <p:graphicFrame>
        <p:nvGraphicFramePr>
          <p:cNvPr id="6" name="Object 5"/>
          <p:cNvGraphicFramePr>
            <a:graphicFrameLocks noChangeAspect="1"/>
          </p:cNvGraphicFramePr>
          <p:nvPr/>
        </p:nvGraphicFramePr>
        <p:xfrm>
          <a:off x="2514600" y="5208009"/>
          <a:ext cx="457200" cy="883227"/>
        </p:xfrm>
        <a:graphic>
          <a:graphicData uri="http://schemas.openxmlformats.org/presentationml/2006/ole">
            <p:oleObj spid="_x0000_s4099" name="Equation" r:id="rId3" imgW="190440" imgH="393480" progId="Equation.DSMT4">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smtClean="0">
                <a:latin typeface="Bradley Hand ITC" pitchFamily="66" charset="0"/>
              </a:rPr>
              <a:t>Law of Mass Action – </a:t>
            </a:r>
            <a:r>
              <a:rPr lang="en-US" sz="3400" b="1" cap="none" dirty="0" smtClean="0">
                <a:latin typeface="Bradley Hand ITC" pitchFamily="66" charset="0"/>
              </a:rPr>
              <a:t>Heterogeneous </a:t>
            </a:r>
            <a:r>
              <a:rPr lang="en-US" sz="3400" b="1" cap="none" dirty="0" err="1" smtClean="0">
                <a:latin typeface="Bradley Hand ITC" pitchFamily="66" charset="0"/>
              </a:rPr>
              <a:t>Equilibria</a:t>
            </a:r>
            <a:r>
              <a:rPr lang="en-US" sz="3400" b="1" cap="none" dirty="0" smtClean="0">
                <a:latin typeface="Bradley Hand ITC" pitchFamily="66" charset="0"/>
              </a:rPr>
              <a:t>…</a:t>
            </a:r>
            <a:endParaRPr lang="en-US" sz="34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457200" y="2209800"/>
            <a:ext cx="8229600" cy="4585871"/>
          </a:xfrm>
          <a:prstGeom prst="rect">
            <a:avLst/>
          </a:prstGeom>
          <a:noFill/>
        </p:spPr>
        <p:txBody>
          <a:bodyPr wrap="square" rtlCol="0">
            <a:spAutoFit/>
          </a:bodyPr>
          <a:lstStyle/>
          <a:p>
            <a:r>
              <a:rPr lang="en-US" sz="3400" dirty="0" smtClean="0">
                <a:latin typeface="Berlin Sans FB" pitchFamily="34" charset="0"/>
              </a:rPr>
              <a:t>Ex. CaCO</a:t>
            </a:r>
            <a:r>
              <a:rPr lang="en-US" sz="3400" baseline="-25000" dirty="0" smtClean="0">
                <a:latin typeface="Berlin Sans FB" pitchFamily="34" charset="0"/>
              </a:rPr>
              <a:t>3(s) </a:t>
            </a:r>
            <a:r>
              <a:rPr lang="en-US" sz="3400" dirty="0" smtClean="0">
                <a:latin typeface="Berlin Sans FB" pitchFamily="34" charset="0"/>
              </a:rPr>
              <a:t> </a:t>
            </a:r>
            <a:r>
              <a:rPr lang="en-US" sz="3400" dirty="0" smtClean="0">
                <a:latin typeface="Berlin Sans FB" pitchFamily="34" charset="0"/>
                <a:sym typeface="Wingdings" pitchFamily="2" charset="2"/>
              </a:rPr>
              <a:t>  </a:t>
            </a:r>
            <a:r>
              <a:rPr lang="en-US" sz="3400" dirty="0" err="1" smtClean="0">
                <a:latin typeface="Berlin Sans FB" pitchFamily="34" charset="0"/>
                <a:sym typeface="Wingdings" pitchFamily="2" charset="2"/>
              </a:rPr>
              <a:t>CaO</a:t>
            </a:r>
            <a:r>
              <a:rPr lang="en-US" sz="3400" baseline="-25000" dirty="0" smtClean="0">
                <a:latin typeface="Berlin Sans FB" pitchFamily="34" charset="0"/>
                <a:sym typeface="Wingdings" pitchFamily="2" charset="2"/>
              </a:rPr>
              <a:t>(s)  </a:t>
            </a:r>
            <a:r>
              <a:rPr lang="en-US" sz="3400" dirty="0" smtClean="0">
                <a:latin typeface="Berlin Sans FB" pitchFamily="34" charset="0"/>
                <a:sym typeface="Wingdings" pitchFamily="2" charset="2"/>
              </a:rPr>
              <a:t>+  CO</a:t>
            </a:r>
            <a:r>
              <a:rPr lang="en-US" sz="3400" baseline="-25000" dirty="0" smtClean="0">
                <a:latin typeface="Berlin Sans FB" pitchFamily="34" charset="0"/>
                <a:sym typeface="Wingdings" pitchFamily="2" charset="2"/>
              </a:rPr>
              <a:t>2(g)</a:t>
            </a:r>
            <a:r>
              <a:rPr lang="en-US" sz="3400" dirty="0" smtClean="0">
                <a:latin typeface="Berlin Sans FB" pitchFamily="34" charset="0"/>
              </a:rPr>
              <a:t> </a:t>
            </a:r>
          </a:p>
          <a:p>
            <a:endParaRPr lang="en-US" sz="3400" dirty="0" smtClean="0">
              <a:latin typeface="Berlin Sans FB" pitchFamily="34" charset="0"/>
            </a:endParaRPr>
          </a:p>
          <a:p>
            <a:r>
              <a:rPr lang="en-US" sz="3200" dirty="0" smtClean="0">
                <a:latin typeface="Berlin Sans FB" pitchFamily="34" charset="0"/>
              </a:rPr>
              <a:t>What </a:t>
            </a:r>
            <a:r>
              <a:rPr lang="en-US" sz="3200" b="1" i="1" u="sng" dirty="0" smtClean="0">
                <a:latin typeface="Berlin Sans FB" pitchFamily="34" charset="0"/>
              </a:rPr>
              <a:t>IS</a:t>
            </a:r>
            <a:r>
              <a:rPr lang="en-US" sz="3200" dirty="0" smtClean="0">
                <a:latin typeface="Berlin Sans FB" pitchFamily="34" charset="0"/>
              </a:rPr>
              <a:t> the concentration of a solid or a liquid?</a:t>
            </a:r>
          </a:p>
          <a:p>
            <a:endParaRPr lang="en-US" sz="3200" dirty="0" smtClean="0">
              <a:latin typeface="Berlin Sans FB" pitchFamily="34" charset="0"/>
              <a:sym typeface="Wingdings" pitchFamily="2" charset="2"/>
            </a:endParaRPr>
          </a:p>
          <a:p>
            <a:r>
              <a:rPr lang="en-US" sz="3200" dirty="0" smtClean="0">
                <a:latin typeface="Berlin Sans FB" pitchFamily="34" charset="0"/>
                <a:sym typeface="Wingdings" pitchFamily="2" charset="2"/>
              </a:rPr>
              <a:t>Will a solid or a liquid have any impact on K?</a:t>
            </a:r>
          </a:p>
          <a:p>
            <a:endParaRPr lang="en-US" sz="3200" dirty="0" smtClean="0">
              <a:latin typeface="Berlin Sans FB" pitchFamily="34" charset="0"/>
              <a:sym typeface="Wingdings" pitchFamily="2" charset="2"/>
            </a:endParaRPr>
          </a:p>
          <a:p>
            <a:r>
              <a:rPr lang="en-US" sz="3200" dirty="0" smtClean="0">
                <a:latin typeface="Berlin Sans FB" pitchFamily="34" charset="0"/>
                <a:sym typeface="Wingdings" pitchFamily="2" charset="2"/>
              </a:rPr>
              <a:t>BOTTOM LINE: We only include gases and aqueous materials in equilibrium expressions. Solids and liquids are routinely excluded.</a:t>
            </a:r>
            <a:endParaRPr lang="en-US" sz="3400" dirty="0" smtClean="0">
              <a:latin typeface="Berlin Sans FB"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smtClean="0">
                <a:latin typeface="Bradley Hand ITC" pitchFamily="66" charset="0"/>
              </a:rPr>
              <a:t>Law of Mass Action – </a:t>
            </a:r>
            <a:r>
              <a:rPr lang="en-US" sz="3400" b="1" cap="none" dirty="0" smtClean="0">
                <a:latin typeface="Bradley Hand ITC" pitchFamily="66" charset="0"/>
              </a:rPr>
              <a:t>Modified reactions…</a:t>
            </a:r>
            <a:endParaRPr lang="en-US" sz="34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457200" y="2209800"/>
            <a:ext cx="8229600" cy="2708434"/>
          </a:xfrm>
          <a:prstGeom prst="rect">
            <a:avLst/>
          </a:prstGeom>
          <a:noFill/>
        </p:spPr>
        <p:txBody>
          <a:bodyPr wrap="square" rtlCol="0">
            <a:spAutoFit/>
          </a:bodyPr>
          <a:lstStyle/>
          <a:p>
            <a:r>
              <a:rPr lang="en-US" sz="3400" dirty="0" smtClean="0">
                <a:latin typeface="Berlin Sans FB" pitchFamily="34" charset="0"/>
              </a:rPr>
              <a:t>What affect would doubling the coefficients of a reaction have on the value of K?</a:t>
            </a:r>
          </a:p>
          <a:p>
            <a:endParaRPr lang="en-US" sz="3400" dirty="0" smtClean="0">
              <a:latin typeface="Berlin Sans FB" pitchFamily="34" charset="0"/>
            </a:endParaRPr>
          </a:p>
          <a:p>
            <a:r>
              <a:rPr lang="en-US" sz="3400" dirty="0" smtClean="0">
                <a:latin typeface="Berlin Sans FB" pitchFamily="34" charset="0"/>
              </a:rPr>
              <a:t>If we know K for a particular reaction, can we find K of the reverse reaction?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smtClean="0">
                <a:latin typeface="Bradley Hand ITC" pitchFamily="66" charset="0"/>
              </a:rPr>
              <a:t>Law of Mass Action – </a:t>
            </a:r>
            <a:r>
              <a:rPr lang="en-US" sz="3400" b="1" cap="none" dirty="0" smtClean="0">
                <a:latin typeface="Bradley Hand ITC" pitchFamily="66" charset="0"/>
              </a:rPr>
              <a:t>Mechanisms…</a:t>
            </a:r>
            <a:endParaRPr lang="en-US" sz="34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4" name="TextBox 3"/>
          <p:cNvSpPr txBox="1"/>
          <p:nvPr/>
        </p:nvSpPr>
        <p:spPr>
          <a:xfrm>
            <a:off x="304800" y="2209800"/>
            <a:ext cx="8534400" cy="3754874"/>
          </a:xfrm>
          <a:prstGeom prst="rect">
            <a:avLst/>
          </a:prstGeom>
          <a:noFill/>
        </p:spPr>
        <p:txBody>
          <a:bodyPr wrap="square" rtlCol="0">
            <a:spAutoFit/>
          </a:bodyPr>
          <a:lstStyle/>
          <a:p>
            <a:r>
              <a:rPr lang="en-US" sz="3400" dirty="0" smtClean="0">
                <a:latin typeface="Berlin Sans FB" pitchFamily="34" charset="0"/>
              </a:rPr>
              <a:t>Can we determine the K value for an overall reaction if we know the K values for each of the steps?</a:t>
            </a:r>
          </a:p>
          <a:p>
            <a:endParaRPr lang="en-US" sz="3400" dirty="0" smtClean="0">
              <a:latin typeface="Berlin Sans FB" pitchFamily="34" charset="0"/>
            </a:endParaRPr>
          </a:p>
          <a:p>
            <a:r>
              <a:rPr lang="en-US" sz="3400" dirty="0" smtClean="0">
                <a:latin typeface="Berlin Sans FB" pitchFamily="34" charset="0"/>
              </a:rPr>
              <a:t>ANS: K for the overall reaction would be equal to the product of the K values for the steps by which the overall reaction is achieved.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685800"/>
          </a:xfrm>
        </p:spPr>
        <p:txBody>
          <a:bodyPr>
            <a:noAutofit/>
          </a:bodyPr>
          <a:lstStyle/>
          <a:p>
            <a:r>
              <a:rPr lang="en-US" sz="6000" b="1" cap="none" dirty="0" smtClean="0">
                <a:latin typeface="Bradley Hand ITC" pitchFamily="66" charset="0"/>
              </a:rPr>
              <a:t>Law of Mass Action – </a:t>
            </a:r>
            <a:endParaRPr lang="en-US" sz="34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7" name="TextBox 6"/>
          <p:cNvSpPr txBox="1"/>
          <p:nvPr/>
        </p:nvSpPr>
        <p:spPr>
          <a:xfrm>
            <a:off x="990600" y="2514600"/>
            <a:ext cx="7280006" cy="1323439"/>
          </a:xfrm>
          <a:prstGeom prst="rect">
            <a:avLst/>
          </a:prstGeom>
          <a:noFill/>
        </p:spPr>
        <p:txBody>
          <a:bodyPr wrap="none" rtlCol="0">
            <a:spAutoFit/>
          </a:bodyPr>
          <a:lstStyle/>
          <a:p>
            <a:r>
              <a:rPr lang="en-US" sz="4000" b="1" dirty="0" smtClean="0">
                <a:solidFill>
                  <a:srgbClr val="C00000"/>
                </a:solidFill>
              </a:rPr>
              <a:t>Chang, p. 657-659, #</a:t>
            </a:r>
            <a:r>
              <a:rPr lang="en-US" sz="4000" b="1" dirty="0" smtClean="0">
                <a:solidFill>
                  <a:srgbClr val="C00000"/>
                </a:solidFill>
              </a:rPr>
              <a:t>14.5-14.28</a:t>
            </a:r>
          </a:p>
          <a:p>
            <a:r>
              <a:rPr lang="en-US" sz="4000" b="1" dirty="0" err="1" smtClean="0">
                <a:solidFill>
                  <a:srgbClr val="0070C0"/>
                </a:solidFill>
              </a:rPr>
              <a:t>Zumdahl</a:t>
            </a:r>
            <a:r>
              <a:rPr lang="en-US" sz="4000" b="1" dirty="0" smtClean="0">
                <a:solidFill>
                  <a:srgbClr val="0070C0"/>
                </a:solidFill>
              </a:rPr>
              <a:t>, p. 645-646, #19-34</a:t>
            </a:r>
            <a:endParaRPr lang="en-US" sz="4000" b="1" dirty="0">
              <a:solidFill>
                <a:srgbClr val="0070C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8458200" cy="685800"/>
          </a:xfrm>
        </p:spPr>
        <p:txBody>
          <a:bodyPr>
            <a:noAutofit/>
          </a:bodyPr>
          <a:lstStyle/>
          <a:p>
            <a:r>
              <a:rPr lang="en-US" sz="6000" b="1" cap="none" dirty="0" smtClean="0">
                <a:latin typeface="Bradley Hand ITC" pitchFamily="66" charset="0"/>
              </a:rPr>
              <a:t>Law of Mass Action – </a:t>
            </a:r>
            <a:endParaRPr lang="en-US" sz="3400" b="1" cap="none" dirty="0">
              <a:latin typeface="Bradley Hand ITC" pitchFamily="66" charset="0"/>
            </a:endParaRPr>
          </a:p>
        </p:txBody>
      </p:sp>
      <p:sp>
        <p:nvSpPr>
          <p:cNvPr id="3" name="Subtitle 2"/>
          <p:cNvSpPr>
            <a:spLocks noGrp="1"/>
          </p:cNvSpPr>
          <p:nvPr>
            <p:ph type="subTitle" idx="1"/>
          </p:nvPr>
        </p:nvSpPr>
        <p:spPr>
          <a:xfrm>
            <a:off x="457200" y="304800"/>
            <a:ext cx="8458200" cy="457200"/>
          </a:xfrm>
        </p:spPr>
        <p:txBody>
          <a:bodyPr>
            <a:normAutofit/>
          </a:bodyPr>
          <a:lstStyle/>
          <a:p>
            <a:r>
              <a:rPr lang="en-US" dirty="0" smtClean="0"/>
              <a:t>Equilibrium – Chapter 14 (Chang), Chapter 13 (</a:t>
            </a:r>
            <a:r>
              <a:rPr lang="en-US" dirty="0" err="1" smtClean="0"/>
              <a:t>Zumdahl</a:t>
            </a:r>
            <a:r>
              <a:rPr lang="en-US" dirty="0" smtClean="0"/>
              <a:t>)</a:t>
            </a:r>
            <a:endParaRPr lang="en-US" dirty="0"/>
          </a:p>
        </p:txBody>
      </p:sp>
      <p:sp>
        <p:nvSpPr>
          <p:cNvPr id="7" name="TextBox 6"/>
          <p:cNvSpPr txBox="1"/>
          <p:nvPr/>
        </p:nvSpPr>
        <p:spPr>
          <a:xfrm>
            <a:off x="609600" y="1600200"/>
            <a:ext cx="8055218" cy="707886"/>
          </a:xfrm>
          <a:prstGeom prst="rect">
            <a:avLst/>
          </a:prstGeom>
          <a:noFill/>
        </p:spPr>
        <p:txBody>
          <a:bodyPr wrap="none" rtlCol="0">
            <a:spAutoFit/>
          </a:bodyPr>
          <a:lstStyle/>
          <a:p>
            <a:r>
              <a:rPr lang="en-US" sz="4000" b="1" dirty="0" smtClean="0">
                <a:solidFill>
                  <a:schemeClr val="bg2">
                    <a:lumMod val="10000"/>
                  </a:schemeClr>
                </a:solidFill>
              </a:rPr>
              <a:t>Calculating an equilibrium position…</a:t>
            </a:r>
            <a:endParaRPr lang="en-US" sz="4000" b="1" dirty="0">
              <a:solidFill>
                <a:schemeClr val="bg2">
                  <a:lumMod val="10000"/>
                </a:schemeClr>
              </a:solidFill>
            </a:endParaRPr>
          </a:p>
        </p:txBody>
      </p:sp>
      <p:sp>
        <p:nvSpPr>
          <p:cNvPr id="5" name="TextBox 4"/>
          <p:cNvSpPr txBox="1"/>
          <p:nvPr/>
        </p:nvSpPr>
        <p:spPr>
          <a:xfrm>
            <a:off x="609601" y="2362200"/>
            <a:ext cx="7772400" cy="4154984"/>
          </a:xfrm>
          <a:prstGeom prst="rect">
            <a:avLst/>
          </a:prstGeom>
          <a:noFill/>
        </p:spPr>
        <p:txBody>
          <a:bodyPr wrap="square" rtlCol="0">
            <a:spAutoFit/>
          </a:bodyPr>
          <a:lstStyle/>
          <a:p>
            <a:r>
              <a:rPr lang="en-US" sz="2800" dirty="0" smtClean="0">
                <a:solidFill>
                  <a:schemeClr val="bg2">
                    <a:lumMod val="10000"/>
                  </a:schemeClr>
                </a:solidFill>
              </a:rPr>
              <a:t>If we know K and we know the starting concentrations, we can calculate an equilibrium position.</a:t>
            </a:r>
          </a:p>
          <a:p>
            <a:endParaRPr lang="en-US" sz="2800" dirty="0" smtClean="0">
              <a:solidFill>
                <a:schemeClr val="bg2">
                  <a:lumMod val="10000"/>
                </a:schemeClr>
              </a:solidFill>
            </a:endParaRPr>
          </a:p>
          <a:p>
            <a:r>
              <a:rPr lang="en-US" sz="2800" dirty="0" smtClean="0">
                <a:solidFill>
                  <a:schemeClr val="bg2">
                    <a:lumMod val="10000"/>
                  </a:schemeClr>
                </a:solidFill>
              </a:rPr>
              <a:t>An equilibrium position is any set* of concentrations (or pressures) that indicate that the system is at equilibrium.</a:t>
            </a:r>
          </a:p>
          <a:p>
            <a:endParaRPr lang="en-US" sz="3200" dirty="0" smtClean="0">
              <a:solidFill>
                <a:schemeClr val="bg2">
                  <a:lumMod val="10000"/>
                </a:schemeClr>
              </a:solidFill>
            </a:endParaRPr>
          </a:p>
          <a:p>
            <a:r>
              <a:rPr lang="en-US" dirty="0" smtClean="0">
                <a:solidFill>
                  <a:schemeClr val="bg2">
                    <a:lumMod val="10000"/>
                  </a:schemeClr>
                </a:solidFill>
              </a:rPr>
              <a:t>*There is only ONE equilibrium </a:t>
            </a:r>
            <a:r>
              <a:rPr lang="en-US" b="1" i="1" dirty="0" smtClean="0">
                <a:solidFill>
                  <a:schemeClr val="bg2">
                    <a:lumMod val="10000"/>
                  </a:schemeClr>
                </a:solidFill>
              </a:rPr>
              <a:t>constant</a:t>
            </a:r>
            <a:r>
              <a:rPr lang="en-US" dirty="0" smtClean="0">
                <a:solidFill>
                  <a:schemeClr val="bg2">
                    <a:lumMod val="10000"/>
                  </a:schemeClr>
                </a:solidFill>
              </a:rPr>
              <a:t> for a given reaction at a given temperature, but there are an infinite number of equilibrium </a:t>
            </a:r>
            <a:r>
              <a:rPr lang="en-US" b="1" i="1" dirty="0" smtClean="0">
                <a:solidFill>
                  <a:schemeClr val="bg2">
                    <a:lumMod val="10000"/>
                  </a:schemeClr>
                </a:solidFill>
              </a:rPr>
              <a:t>positions</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1145</TotalTime>
  <Words>1912</Words>
  <Application>Microsoft Office PowerPoint</Application>
  <PresentationFormat>On-screen Show (4:3)</PresentationFormat>
  <Paragraphs>269</Paragraphs>
  <Slides>35</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38" baseType="lpstr">
      <vt:lpstr>Trek</vt:lpstr>
      <vt:lpstr>Equation</vt:lpstr>
      <vt:lpstr>MathType 6.0 Equation</vt:lpstr>
      <vt:lpstr>Law of Mass Action</vt:lpstr>
      <vt:lpstr>Law of Mass Action</vt:lpstr>
      <vt:lpstr>Law of Mass Action – Using PRESSURE instead of concentration…</vt:lpstr>
      <vt:lpstr>Law of Mass Action – relating Keq to Kp…</vt:lpstr>
      <vt:lpstr>Law of Mass Action – Heterogeneous Equilibria…</vt:lpstr>
      <vt:lpstr>Law of Mass Action – Modified reactions…</vt:lpstr>
      <vt:lpstr>Law of Mass Action – Mechanisms…</vt:lpstr>
      <vt:lpstr>Law of Mass Action – </vt:lpstr>
      <vt:lpstr>Law of Mass Action – </vt:lpstr>
      <vt:lpstr>Law of Mass Action – </vt:lpstr>
      <vt:lpstr>Law of Mass Action – </vt:lpstr>
      <vt:lpstr>Law of Mass Action – </vt:lpstr>
      <vt:lpstr>Law of Mass Action – </vt:lpstr>
      <vt:lpstr>Law of Mass Action – </vt:lpstr>
      <vt:lpstr>Law of Mass Action – </vt:lpstr>
      <vt:lpstr>Law of Mass Action – </vt:lpstr>
      <vt:lpstr>LeChatelier’s Principle</vt:lpstr>
      <vt:lpstr>LeChatelier’s Principle</vt:lpstr>
      <vt:lpstr>LeChatelier’s Principle</vt:lpstr>
      <vt:lpstr>LeChatelier’s Principle</vt:lpstr>
      <vt:lpstr>LeChatelier’s Principle</vt:lpstr>
      <vt:lpstr>LeChatelier’s Principle</vt:lpstr>
      <vt:lpstr>LeChatelier’s Principle</vt:lpstr>
      <vt:lpstr>LeChatelier’s Principle</vt:lpstr>
      <vt:lpstr>LeChatelier’s Principle</vt:lpstr>
      <vt:lpstr>AcidS &amp; bases-three definitions (all different ways of describing the same thing!)</vt:lpstr>
      <vt:lpstr>Conjugate Acid-base pairs</vt:lpstr>
      <vt:lpstr>pH OF WEAK ACIDS</vt:lpstr>
      <vt:lpstr>Common Ion Effect</vt:lpstr>
      <vt:lpstr>Sulfuric Acid…</vt:lpstr>
      <vt:lpstr>Buffer Solutions</vt:lpstr>
      <vt:lpstr>Buffer Solutions</vt:lpstr>
      <vt:lpstr>pH of Buffers…</vt:lpstr>
      <vt:lpstr>Buffer Solutions</vt:lpstr>
      <vt:lpstr>Mixtures of weak acids</vt:lpstr>
    </vt:vector>
  </TitlesOfParts>
  <Company>Northern York County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LeChatelier’s Principle</dc:title>
  <dc:creator>staff</dc:creator>
  <cp:lastModifiedBy>staff</cp:lastModifiedBy>
  <cp:revision>82</cp:revision>
  <dcterms:created xsi:type="dcterms:W3CDTF">2013-04-15T17:34:11Z</dcterms:created>
  <dcterms:modified xsi:type="dcterms:W3CDTF">2016-02-17T17:03:25Z</dcterms:modified>
</cp:coreProperties>
</file>