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74" r:id="rId3"/>
    <p:sldId id="275" r:id="rId4"/>
    <p:sldId id="280" r:id="rId5"/>
    <p:sldId id="281" r:id="rId6"/>
    <p:sldId id="258" r:id="rId7"/>
    <p:sldId id="259" r:id="rId8"/>
    <p:sldId id="263" r:id="rId9"/>
    <p:sldId id="264" r:id="rId10"/>
    <p:sldId id="260" r:id="rId11"/>
    <p:sldId id="265" r:id="rId12"/>
    <p:sldId id="266" r:id="rId13"/>
    <p:sldId id="261" r:id="rId14"/>
    <p:sldId id="267" r:id="rId15"/>
    <p:sldId id="268" r:id="rId16"/>
    <p:sldId id="269" r:id="rId17"/>
    <p:sldId id="276" r:id="rId18"/>
    <p:sldId id="277" r:id="rId19"/>
    <p:sldId id="278" r:id="rId20"/>
    <p:sldId id="262" r:id="rId21"/>
    <p:sldId id="270" r:id="rId22"/>
    <p:sldId id="271" r:id="rId23"/>
    <p:sldId id="279" r:id="rId24"/>
    <p:sldId id="272" r:id="rId2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813A467-BB89-4C7D-8703-D1C454FBA826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D5BE3A7-1926-4D10-95D8-7DC246C0D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6BC4-E60D-4CB1-AF1D-F25090513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3F77A-491E-4AC1-85AF-A0EC88E55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B2CCA-8F5D-485B-8DEA-D5C61FE0F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04D2A-1736-48AE-A471-B96226F07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283D1-A1B8-477A-8D10-78CA432E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3589-5E87-4364-9D21-3AB852AB9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BB125-8E70-42D7-B6A7-7629AEE71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09D21-ACA7-4F5E-B2C7-61DB5FA2D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7654E-8D94-4EED-A372-394F9068E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6C226-ACA4-4495-BA8D-217D62716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47BD-C103-4DEE-9D4F-DB475C46D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C9F0-0B8F-45B8-B011-4676090AF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D235E-9060-401A-B1F5-9A4F69AFC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D4105B-65C4-4508-8152-14180D120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05-03x1-Gluco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9144000" cy="696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66CC"/>
                </a:solidFill>
              </a:rPr>
              <a:t>Fall 2009 Life Science </a:t>
            </a:r>
          </a:p>
          <a:p>
            <a:pPr eaLnBrk="1" hangingPunct="1"/>
            <a:r>
              <a:rPr lang="en-US" b="1" dirty="0" smtClean="0">
                <a:solidFill>
                  <a:srgbClr val="0066CC"/>
                </a:solidFill>
              </a:rPr>
              <a:t>7</a:t>
            </a:r>
            <a:r>
              <a:rPr lang="en-US" b="1" baseline="30000" dirty="0" smtClean="0">
                <a:solidFill>
                  <a:srgbClr val="0066CC"/>
                </a:solidFill>
              </a:rPr>
              <a:t>th</a:t>
            </a:r>
            <a:r>
              <a:rPr lang="en-US" b="1" dirty="0" smtClean="0">
                <a:solidFill>
                  <a:srgbClr val="0066CC"/>
                </a:solidFill>
              </a:rPr>
              <a:t> Grade</a:t>
            </a:r>
          </a:p>
        </p:txBody>
      </p:sp>
      <p:sp>
        <p:nvSpPr>
          <p:cNvPr id="3077" name="WordArt 5" descr="White marble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6019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Molecules of Life!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           2. Lipids (fats and oils)</a:t>
            </a:r>
          </a:p>
        </p:txBody>
      </p:sp>
      <p:pic>
        <p:nvPicPr>
          <p:cNvPr id="7172" name="Picture 5" descr="triglycer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62200"/>
            <a:ext cx="60198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LIPIDS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3581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Also an energy rich compound and are the major component of cell membranes</a:t>
            </a:r>
          </a:p>
          <a:p>
            <a:pPr eaLnBrk="1" hangingPunct="1"/>
            <a:r>
              <a:rPr lang="en-US" sz="2800" dirty="0" smtClean="0"/>
              <a:t>Lipids are broken into two main categories</a:t>
            </a:r>
          </a:p>
          <a:p>
            <a:pPr lvl="1" eaLnBrk="1" hangingPunct="1"/>
            <a:r>
              <a:rPr lang="en-US" sz="2000" dirty="0" smtClean="0"/>
              <a:t>Fats: solid at room temperature (saturated)  </a:t>
            </a:r>
            <a:r>
              <a:rPr lang="en-US" sz="2000" dirty="0" smtClean="0">
                <a:sym typeface="Wingdings" pitchFamily="2" charset="2"/>
              </a:rPr>
              <a:t>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Oils: liquids at room temperature (most are unsaturated)  </a:t>
            </a:r>
            <a:r>
              <a:rPr lang="en-US" sz="2000" dirty="0" smtClean="0">
                <a:sym typeface="Wingdings" pitchFamily="2" charset="2"/>
              </a:rPr>
              <a:t></a:t>
            </a:r>
            <a:endParaRPr lang="en-US" sz="2000" dirty="0" smtClean="0"/>
          </a:p>
        </p:txBody>
      </p:sp>
      <p:pic>
        <p:nvPicPr>
          <p:cNvPr id="12292" name="Picture 4" descr="triglycerid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3600" y="4141788"/>
            <a:ext cx="4038600" cy="2716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05-11-SaturatedUnsatFats-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 l="56604" b="50146"/>
          <a:stretch>
            <a:fillRect/>
          </a:stretch>
        </p:blipFill>
        <p:spPr>
          <a:xfrm>
            <a:off x="2209800" y="2743200"/>
            <a:ext cx="4648200" cy="2862263"/>
          </a:xfrm>
          <a:noFill/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LIPIDS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305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Examples: Butter (fat), canola oil, cell membrane</a:t>
            </a:r>
          </a:p>
          <a:p>
            <a:pPr eaLnBrk="1" hangingPunct="1"/>
            <a:r>
              <a:rPr lang="en-US" sz="2800" dirty="0" smtClean="0"/>
              <a:t>MONOMER: Fatty ACID</a:t>
            </a:r>
          </a:p>
        </p:txBody>
      </p:sp>
      <p:pic>
        <p:nvPicPr>
          <p:cNvPr id="13317" name="Picture 4" descr="0hud0fja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4191000"/>
            <a:ext cx="3429000" cy="1889125"/>
          </a:xfrm>
          <a:noFill/>
        </p:spPr>
      </p:pic>
      <p:pic>
        <p:nvPicPr>
          <p:cNvPr id="13318" name="Picture 9" descr="Cell%20membr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5075" y="2133600"/>
            <a:ext cx="409892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1676400"/>
            <a:ext cx="4038600" cy="4525963"/>
          </a:xfrm>
        </p:spPr>
        <p:txBody>
          <a:bodyPr/>
          <a:lstStyle/>
          <a:p>
            <a:pPr algn="ctr" eaLnBrk="1" hangingPunct="1"/>
            <a:r>
              <a:rPr lang="en-US" sz="2800" smtClean="0"/>
              <a:t>3. </a:t>
            </a:r>
            <a:r>
              <a:rPr lang="en-US" sz="3600" smtClean="0"/>
              <a:t>Proteins</a:t>
            </a:r>
          </a:p>
        </p:txBody>
      </p:sp>
      <p:pic>
        <p:nvPicPr>
          <p:cNvPr id="8196" name="Picture 10" descr="cell-enzy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716280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Proteins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Proteins perform many different functions inside an organism</a:t>
            </a:r>
            <a:r>
              <a:rPr lang="en-US" sz="2800" dirty="0" smtClean="0"/>
              <a:t>.</a:t>
            </a:r>
          </a:p>
          <a:p>
            <a:pPr lvl="1" eaLnBrk="1" hangingPunct="1"/>
            <a:r>
              <a:rPr lang="en-US" sz="2400" dirty="0" smtClean="0"/>
              <a:t>Such as, growth and repair of body structures, providing energy, fighting germs, and many more. </a:t>
            </a:r>
          </a:p>
          <a:p>
            <a:pPr lvl="1" eaLnBrk="1" hangingPunct="1"/>
            <a:r>
              <a:rPr lang="en-US" sz="2400" dirty="0" smtClean="0"/>
              <a:t>They are large organic molecules that contain C, H, O, N, and sometimes S.</a:t>
            </a:r>
          </a:p>
        </p:txBody>
      </p:sp>
      <p:pic>
        <p:nvPicPr>
          <p:cNvPr id="14340" name="Picture 11" descr="Fingernail_label"/>
          <p:cNvPicPr>
            <a:picLocks noChangeAspect="1" noChangeArrowheads="1"/>
          </p:cNvPicPr>
          <p:nvPr/>
        </p:nvPicPr>
        <p:blipFill>
          <a:blip r:embed="rId2" cstate="print"/>
          <a:srcRect l="51250" b="14999"/>
          <a:stretch>
            <a:fillRect/>
          </a:stretch>
        </p:blipFill>
        <p:spPr bwMode="auto">
          <a:xfrm>
            <a:off x="5638800" y="1066800"/>
            <a:ext cx="297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5334000" y="50292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Fingernails are made of keratin, a protein!!!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PROTEIN!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Protein is found in</a:t>
            </a:r>
          </a:p>
          <a:p>
            <a:pPr lvl="1" eaLnBrk="1" hangingPunct="1"/>
            <a:r>
              <a:rPr lang="en-US" sz="2400" dirty="0" smtClean="0"/>
              <a:t>Eggs, fish, meat,</a:t>
            </a:r>
            <a:br>
              <a:rPr lang="en-US" sz="2400" dirty="0" smtClean="0"/>
            </a:br>
            <a:r>
              <a:rPr lang="en-US" sz="2400" dirty="0" smtClean="0"/>
              <a:t> and beans</a:t>
            </a:r>
          </a:p>
          <a:p>
            <a:pPr eaLnBrk="1" hangingPunct="1"/>
            <a:r>
              <a:rPr lang="en-US" sz="2800" dirty="0" smtClean="0"/>
              <a:t>Another important function of proteins are as enzymes</a:t>
            </a:r>
          </a:p>
          <a:p>
            <a:pPr lvl="1" eaLnBrk="1" hangingPunct="1"/>
            <a:r>
              <a:rPr lang="en-US" sz="2400" dirty="0" smtClean="0"/>
              <a:t>Enzymes are biological catalysts, a substance that speeds up or slows down chemical reactions</a:t>
            </a:r>
          </a:p>
        </p:txBody>
      </p:sp>
      <p:pic>
        <p:nvPicPr>
          <p:cNvPr id="15364" name="Picture 5" descr="prot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0"/>
            <a:ext cx="45720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cell-enzym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81200" y="4572000"/>
            <a:ext cx="4572000" cy="20685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PROTEINS!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Proteins are composed of many amino acids</a:t>
            </a:r>
          </a:p>
        </p:txBody>
      </p:sp>
      <p:pic>
        <p:nvPicPr>
          <p:cNvPr id="16388" name="Picture 6" descr="220_04_1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2133600"/>
            <a:ext cx="5867400" cy="36020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 Acids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A small chemical that is linked chemically to other amino acids to form proteins.</a:t>
            </a:r>
            <a:endParaRPr lang="en-US" dirty="0"/>
          </a:p>
        </p:txBody>
      </p:sp>
      <p:pic>
        <p:nvPicPr>
          <p:cNvPr id="5" name="Content Placeholder 4" descr="amino_acids_2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11738" y="1219200"/>
            <a:ext cx="3807126" cy="490696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Chemical produced in your endocrine glands.</a:t>
            </a:r>
          </a:p>
          <a:p>
            <a:r>
              <a:rPr lang="en-US" dirty="0" smtClean="0"/>
              <a:t>They speed up or slow down the activities of various organs in your body.</a:t>
            </a:r>
            <a:endParaRPr lang="en-US" dirty="0"/>
          </a:p>
        </p:txBody>
      </p:sp>
      <p:pic>
        <p:nvPicPr>
          <p:cNvPr id="5" name="Content Placeholder 4" descr="mban204lhormo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600199"/>
            <a:ext cx="3649349" cy="4268243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A type of protein that speeds up chemical reactions in living things.  You have several enzymes that help to begin the digestion of food in your mouth.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Any substance that cannot be broken down into simpler substances.</a:t>
            </a:r>
          </a:p>
          <a:p>
            <a:r>
              <a:rPr lang="en-US" dirty="0" smtClean="0"/>
              <a:t>The smallest unit of an element is an atom.</a:t>
            </a:r>
            <a:endParaRPr lang="en-US" dirty="0"/>
          </a:p>
        </p:txBody>
      </p:sp>
      <p:pic>
        <p:nvPicPr>
          <p:cNvPr id="5" name="Content Placeholder 4" descr="ato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62500" y="1958181"/>
            <a:ext cx="38100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00200"/>
            <a:ext cx="4038600" cy="4525963"/>
          </a:xfrm>
        </p:spPr>
        <p:txBody>
          <a:bodyPr/>
          <a:lstStyle/>
          <a:p>
            <a:pPr algn="ctr" eaLnBrk="1" hangingPunct="1"/>
            <a:r>
              <a:rPr lang="en-US" smtClean="0"/>
              <a:t>4. Nucleic Acids</a:t>
            </a:r>
          </a:p>
        </p:txBody>
      </p:sp>
      <p:pic>
        <p:nvPicPr>
          <p:cNvPr id="9220" name="Picture 5" descr="ys_DNA_4and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2138363"/>
            <a:ext cx="5343525" cy="52530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Nucleic Acids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Nucleic Acids are called the “blueprints of life”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17412" name="Picture 5" descr="blueprints-hous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t="20027"/>
          <a:stretch>
            <a:fillRect/>
          </a:stretch>
        </p:blipFill>
        <p:spPr>
          <a:xfrm>
            <a:off x="2590800" y="2743200"/>
            <a:ext cx="6096000" cy="381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Nucleic Acids!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There are two major kinds of nucleic acids</a:t>
            </a:r>
          </a:p>
          <a:p>
            <a:pPr lvl="1" eaLnBrk="1" hangingPunct="1"/>
            <a:r>
              <a:rPr lang="en-US" sz="2400" smtClean="0"/>
              <a:t>DNA stores all the biological information to produce the organism</a:t>
            </a:r>
          </a:p>
          <a:p>
            <a:pPr lvl="1" eaLnBrk="1" hangingPunct="1"/>
            <a:r>
              <a:rPr lang="en-US" sz="2400" smtClean="0"/>
              <a:t>RNA is able to read the message in DNA and use it to construct proteins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18436" name="Picture 5" descr="100002000000012D0000024739EF586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99100" y="609600"/>
            <a:ext cx="2847975" cy="55165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tRNA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Transfer RNA is located in the cytoplasm &amp; carries an amino acid to a protein chain.  It gets its “message” from your RNA.</a:t>
            </a:r>
            <a:endParaRPr lang="en-US" dirty="0"/>
          </a:p>
        </p:txBody>
      </p:sp>
      <p:pic>
        <p:nvPicPr>
          <p:cNvPr id="5" name="Content Placeholder 4" descr="tRNA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797763"/>
            <a:ext cx="4038600" cy="4130836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Nucleic Acids!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Nucleic Acids are composed of monomers called nucleotides</a:t>
            </a:r>
          </a:p>
        </p:txBody>
      </p:sp>
      <p:pic>
        <p:nvPicPr>
          <p:cNvPr id="19460" name="Picture 5" descr="ch1_nucleotid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9350" y="0"/>
            <a:ext cx="3843338" cy="6858000"/>
          </a:xfrm>
          <a:noFill/>
        </p:spPr>
      </p:pic>
      <p:pic>
        <p:nvPicPr>
          <p:cNvPr id="19461" name="Picture 8" descr="nucleotid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r="26984"/>
          <a:stretch>
            <a:fillRect/>
          </a:stretch>
        </p:blipFill>
        <p:spPr>
          <a:xfrm>
            <a:off x="304800" y="3408363"/>
            <a:ext cx="4191000" cy="34496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Two or more elements that combine chemically – creates </a:t>
            </a:r>
            <a:r>
              <a:rPr lang="en-US" smtClean="0"/>
              <a:t>a Molecule!</a:t>
            </a:r>
            <a:endParaRPr lang="en-US" dirty="0"/>
          </a:p>
        </p:txBody>
      </p:sp>
      <p:pic>
        <p:nvPicPr>
          <p:cNvPr id="7" name="Content Placeholder 6" descr="water_molecul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356783"/>
            <a:ext cx="4038600" cy="30127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Inorganic Compound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Compounds that DO NOT contain the element Carbon (C).  Ex. Water, sodium chloride (table salt).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Organic Compound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u="sng" dirty="0" smtClean="0"/>
              <a:t>Contain the element Carbon.  </a:t>
            </a:r>
            <a:r>
              <a:rPr lang="en-US" dirty="0" smtClean="0"/>
              <a:t>Groups are </a:t>
            </a:r>
            <a:r>
              <a:rPr lang="en-US" dirty="0" err="1" smtClean="0"/>
              <a:t>carbs</a:t>
            </a:r>
            <a:r>
              <a:rPr lang="en-US" dirty="0" smtClean="0"/>
              <a:t>, lipids, proteins, and nucleic acids…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Molecules of LIFE!!!!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There are four categories of molecules that are essential to life! </a:t>
            </a:r>
          </a:p>
          <a:p>
            <a:pPr lvl="1" eaLnBrk="1" hangingPunct="1"/>
            <a:r>
              <a:rPr lang="en-US" dirty="0" smtClean="0"/>
              <a:t>Carbohydrates</a:t>
            </a:r>
          </a:p>
          <a:p>
            <a:pPr lvl="1" eaLnBrk="1" hangingPunct="1"/>
            <a:r>
              <a:rPr lang="en-US" dirty="0" smtClean="0"/>
              <a:t>Lipids</a:t>
            </a:r>
          </a:p>
          <a:p>
            <a:pPr lvl="1" eaLnBrk="1" hangingPunct="1"/>
            <a:r>
              <a:rPr lang="en-US" dirty="0" smtClean="0"/>
              <a:t>Proteins</a:t>
            </a:r>
          </a:p>
          <a:p>
            <a:pPr lvl="1" eaLnBrk="1" hangingPunct="1"/>
            <a:r>
              <a:rPr lang="en-US" dirty="0" smtClean="0"/>
              <a:t>Nucleic 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05-03x1-Glucos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00200"/>
            <a:ext cx="7696200" cy="5097463"/>
          </a:xfrm>
          <a:noFill/>
        </p:spPr>
      </p:pic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smtClean="0"/>
              <a:t>                    1. Carbohydrates</a:t>
            </a:r>
            <a:r>
              <a:rPr lang="en-US" sz="28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05-03x1-Glucos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0"/>
            <a:ext cx="4267200" cy="2827338"/>
          </a:xfr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CARBS!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</a:t>
            </a:r>
            <a:r>
              <a:rPr lang="en-US" smtClean="0"/>
              <a:t>. Carbohydrates</a:t>
            </a:r>
          </a:p>
          <a:p>
            <a:pPr lvl="1" eaLnBrk="1" hangingPunct="1"/>
            <a:r>
              <a:rPr lang="en-US" smtClean="0"/>
              <a:t>Main source of energy</a:t>
            </a:r>
          </a:p>
          <a:p>
            <a:pPr lvl="1" eaLnBrk="1" hangingPunct="1"/>
            <a:r>
              <a:rPr lang="en-US" smtClean="0"/>
              <a:t>Examples </a:t>
            </a:r>
          </a:p>
          <a:p>
            <a:pPr lvl="2" eaLnBrk="1" hangingPunct="1"/>
            <a:r>
              <a:rPr lang="en-US" smtClean="0"/>
              <a:t>Sugar and starch; foods such as bread, fruit, potatoes</a:t>
            </a:r>
            <a:r>
              <a:rPr lang="en-US" sz="2000" smtClean="0"/>
              <a:t> </a:t>
            </a:r>
          </a:p>
        </p:txBody>
      </p:sp>
      <p:pic>
        <p:nvPicPr>
          <p:cNvPr id="10245" name="Picture 7" descr="brea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5014913"/>
            <a:ext cx="4038600" cy="1843087"/>
          </a:xfrm>
          <a:noFill/>
        </p:spPr>
      </p:pic>
      <p:pic>
        <p:nvPicPr>
          <p:cNvPr id="10246" name="Picture 10" descr="233986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438400"/>
            <a:ext cx="23622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2" descr="7281509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2057400"/>
            <a:ext cx="18192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image0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0400" y="2057400"/>
            <a:ext cx="3810000" cy="2605088"/>
          </a:xfrm>
          <a:noFill/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CARBS!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400800" cy="4876800"/>
          </a:xfrm>
        </p:spPr>
        <p:txBody>
          <a:bodyPr/>
          <a:lstStyle/>
          <a:p>
            <a:pPr eaLnBrk="1" hangingPunct="1">
              <a:tabLst>
                <a:tab pos="4919663" algn="l"/>
              </a:tabLst>
              <a:defRPr/>
            </a:pPr>
            <a:r>
              <a:rPr lang="en-US" sz="2800" smtClean="0"/>
              <a:t>A monomer or single unit is called a </a:t>
            </a: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Monosaccharide</a:t>
            </a: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tabLst>
                <a:tab pos="4919663" algn="l"/>
              </a:tabLst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4" eaLnBrk="1" hangingPunct="1">
              <a:tabLst>
                <a:tab pos="4919663" algn="l"/>
              </a:tabLst>
              <a:defRPr/>
            </a:pPr>
            <a:endParaRPr lang="en-US" sz="1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1269" name="Picture 9" descr="star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876800"/>
            <a:ext cx="69342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4648200" y="40386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Glucose! </a:t>
            </a:r>
          </a:p>
        </p:txBody>
      </p:sp>
      <p:sp>
        <p:nvSpPr>
          <p:cNvPr id="11271" name="Text Box 11"/>
          <p:cNvSpPr txBox="1">
            <a:spLocks noChangeArrowheads="1"/>
          </p:cNvSpPr>
          <p:nvPr/>
        </p:nvSpPr>
        <p:spPr bwMode="auto">
          <a:xfrm>
            <a:off x="4572000" y="60960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459</Words>
  <Application>Microsoft Office PowerPoint</Application>
  <PresentationFormat>On-screen Show (4:3)</PresentationFormat>
  <Paragraphs>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Slide 1</vt:lpstr>
      <vt:lpstr>Elements</vt:lpstr>
      <vt:lpstr>Compounds</vt:lpstr>
      <vt:lpstr>Inorganic Compound</vt:lpstr>
      <vt:lpstr>Organic Compound</vt:lpstr>
      <vt:lpstr>Molecules of LIFE!!!!</vt:lpstr>
      <vt:lpstr>Slide 7</vt:lpstr>
      <vt:lpstr>CARBS!</vt:lpstr>
      <vt:lpstr>CARBS!</vt:lpstr>
      <vt:lpstr>Slide 10</vt:lpstr>
      <vt:lpstr>LIPIDS</vt:lpstr>
      <vt:lpstr>LIPIDS</vt:lpstr>
      <vt:lpstr>Slide 13</vt:lpstr>
      <vt:lpstr>Proteins</vt:lpstr>
      <vt:lpstr>PROTEIN!</vt:lpstr>
      <vt:lpstr>PROTEINS!</vt:lpstr>
      <vt:lpstr>Amino Acids</vt:lpstr>
      <vt:lpstr>Hormone </vt:lpstr>
      <vt:lpstr>Enzyme</vt:lpstr>
      <vt:lpstr>Slide 20</vt:lpstr>
      <vt:lpstr>Nucleic Acids</vt:lpstr>
      <vt:lpstr>Nucleic Acids!</vt:lpstr>
      <vt:lpstr>tRNA</vt:lpstr>
      <vt:lpstr>Nucleic Acids!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NYCSD</dc:creator>
  <cp:lastModifiedBy>staff</cp:lastModifiedBy>
  <cp:revision>28</cp:revision>
  <dcterms:created xsi:type="dcterms:W3CDTF">2007-09-13T20:11:29Z</dcterms:created>
  <dcterms:modified xsi:type="dcterms:W3CDTF">2016-08-30T19:33:31Z</dcterms:modified>
</cp:coreProperties>
</file>