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  <p:sldId id="274" r:id="rId15"/>
    <p:sldId id="275" r:id="rId16"/>
    <p:sldId id="276" r:id="rId17"/>
    <p:sldId id="270" r:id="rId18"/>
    <p:sldId id="269" r:id="rId19"/>
    <p:sldId id="271" r:id="rId20"/>
    <p:sldId id="272" r:id="rId21"/>
    <p:sldId id="273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29699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00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9701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</p:grpSp>
      <p:sp>
        <p:nvSpPr>
          <p:cNvPr id="297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9704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705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706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5BCD357-45ED-460B-AB97-0F91059587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43415B-C6BA-4183-958A-14AD7E1A4E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D94E4-DD1E-4CC9-B89A-9A82D5F445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370013" y="1827213"/>
            <a:ext cx="3579812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02225" y="1827213"/>
            <a:ext cx="3581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370013" y="3960813"/>
            <a:ext cx="3579812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2225" y="3960813"/>
            <a:ext cx="3581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EAEC6FF-1FC8-4B07-B30E-BD9F8B9A6A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4EB816-B94B-47C8-9953-B114DA950A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1B162E-7DE8-480F-82A3-86E1593E6D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128F77-F557-4259-BEDB-C85F1D5502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0BFB33-1AF6-4A41-A9DC-783B9628E6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315779-10A1-4C80-ADF6-B5F87C5906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3D8856-686A-4D3A-A0C2-7E77B3C36F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D18321-F448-4D2B-B973-7674956951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7E3639-800E-4BC3-BD14-BA132D6FDF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28675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8676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  <p:sp>
          <p:nvSpPr>
            <p:cNvPr id="28677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67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68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868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868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2AAAA87-E9F6-4E7B-A89D-30CD7A3000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Owner\My%20Documents\Biology\Genetics\Laws_of_Inheritance.asf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Owner\My%20Documents\Biology\Genetics\Experiments_and_Events.asf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Owner\My%20Documents\Biology\Genetics\Gregor_Mendel_s_Rules_of_Heredity__Using_Punnett_Squares.asf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Owner\My%20Documents\Biology\Genetics\The_Historical_Background_of_the_Science_of_Genetics.as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Owner\My%20Documents\Biology\Genetics\The_Genetic_Work_of_Gregor_Mendel.as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Genetics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Laws of Inheritance</a:t>
            </a:r>
          </a:p>
        </p:txBody>
      </p:sp>
      <p:pic>
        <p:nvPicPr>
          <p:cNvPr id="16388" name="Laws_of_Inheritance.asf">
            <a:hlinkClick r:id="" action="ppaction://media"/>
          </p:cNvPr>
          <p:cNvPicPr>
            <a:picLocks noGrp="1" noRot="1" noChangeAspect="1" noChangeArrowheads="1"/>
          </p:cNvPicPr>
          <p:nvPr>
            <p:ph idx="1"/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295400" y="1404938"/>
            <a:ext cx="6477000" cy="4857750"/>
          </a:xfrm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3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638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88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6388"/>
                </p:tgtEl>
              </p:cMediaNode>
            </p:vide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Probability &amp; Genetics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Probability is the likelihood that an event will happen.</a:t>
            </a:r>
          </a:p>
          <a:p>
            <a:r>
              <a:rPr lang="en-US"/>
              <a:t>The principle of probability can be used to predict the outcomes of genetic crosses.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Probability</a:t>
            </a:r>
          </a:p>
        </p:txBody>
      </p:sp>
      <p:pic>
        <p:nvPicPr>
          <p:cNvPr id="14340" name="Experiments_and_Events.asf">
            <a:hlinkClick r:id="" action="ppaction://media"/>
          </p:cNvPr>
          <p:cNvPicPr>
            <a:picLocks noGrp="1" noRot="1" noChangeAspect="1" noChangeArrowheads="1"/>
          </p:cNvPicPr>
          <p:nvPr>
            <p:ph idx="1"/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90600" y="1420813"/>
            <a:ext cx="6934200" cy="4727575"/>
          </a:xfrm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3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434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40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4340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Punnett Squares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Diagram used to predict genetic crosses.</a:t>
            </a:r>
          </a:p>
          <a:p>
            <a:r>
              <a:rPr lang="en-US"/>
              <a:t>Individuals with identical alleles are called homozygous</a:t>
            </a:r>
          </a:p>
          <a:p>
            <a:r>
              <a:rPr lang="en-US"/>
              <a:t>Individuals with different alleles are called heterozygous</a:t>
            </a:r>
          </a:p>
          <a:p>
            <a:r>
              <a:rPr lang="en-US"/>
              <a:t>Phenotype – physical characteristic</a:t>
            </a:r>
          </a:p>
          <a:p>
            <a:r>
              <a:rPr lang="en-US"/>
              <a:t>Genotype – genetic makeup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use Punnett Squares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33450" lvl="1" indent="-476250"/>
            <a:r>
              <a:rPr lang="en-US"/>
              <a:t>Choose a letter to represent the alleles in the cross.</a:t>
            </a:r>
          </a:p>
          <a:p>
            <a:pPr marL="933450" lvl="1" indent="-476250"/>
            <a:r>
              <a:rPr lang="en-US"/>
              <a:t>Write the genotypes of the parents.</a:t>
            </a:r>
          </a:p>
          <a:p>
            <a:pPr marL="933450" lvl="1" indent="-476250"/>
            <a:r>
              <a:rPr lang="en-US"/>
              <a:t>Determine the possible gametes (reproductive cells) that the parent can produce.</a:t>
            </a:r>
          </a:p>
          <a:p>
            <a:pPr marL="933450" lvl="1" indent="-476250"/>
            <a:r>
              <a:rPr lang="en-US"/>
              <a:t>Enter the possible gamete at the top and side of the Punnett square.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Punnett Squares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33450" lvl="1" indent="-476250"/>
            <a:r>
              <a:rPr lang="en-US"/>
              <a:t>Complete the Punnett square by writing the alleles from the gametes in the appropriate boxes.</a:t>
            </a:r>
          </a:p>
          <a:p>
            <a:pPr marL="933450" lvl="1" indent="-476250"/>
            <a:r>
              <a:rPr lang="en-US"/>
              <a:t>Determine the phenotypes of the offspring.</a:t>
            </a:r>
          </a:p>
          <a:p>
            <a:pPr marL="933450" lvl="1" indent="-476250"/>
            <a:r>
              <a:rPr lang="en-US"/>
              <a:t>Using the results of step E and F write down the genotypic and phenotypic ratios.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Naked Punnett Square</a:t>
            </a:r>
          </a:p>
        </p:txBody>
      </p:sp>
      <p:pic>
        <p:nvPicPr>
          <p:cNvPr id="32772" name="Picture 4" descr="psquare0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95600" y="1944688"/>
            <a:ext cx="4419600" cy="4024312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Punnett Squares Monohybrid &amp; Dihybrid Crosses</a:t>
            </a:r>
          </a:p>
        </p:txBody>
      </p:sp>
      <p:pic>
        <p:nvPicPr>
          <p:cNvPr id="21510" name="Picture 6" descr="Fig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801813" y="2606675"/>
            <a:ext cx="2725737" cy="2554288"/>
          </a:xfrm>
          <a:noFill/>
          <a:ln/>
        </p:spPr>
      </p:pic>
      <p:pic>
        <p:nvPicPr>
          <p:cNvPr id="21511" name="Picture 7" descr="dihyb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327650" y="1892300"/>
            <a:ext cx="3122613" cy="3983038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Punnett Squares</a:t>
            </a:r>
          </a:p>
        </p:txBody>
      </p:sp>
      <p:pic>
        <p:nvPicPr>
          <p:cNvPr id="19460" name="Gregor_Mendel_s_Rules_of_Heredity__Using_Punnett_Squares.asf">
            <a:hlinkClick r:id="" action="ppaction://media"/>
          </p:cNvPr>
          <p:cNvPicPr>
            <a:picLocks noGrp="1" noRot="1" noChangeAspect="1" noChangeArrowheads="1"/>
          </p:cNvPicPr>
          <p:nvPr>
            <p:ph idx="1"/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066800" y="1473200"/>
            <a:ext cx="6477000" cy="4414838"/>
          </a:xfrm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4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946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0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9460"/>
                </p:tgtEl>
              </p:cMediaNode>
            </p:vide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Mendel’s Principles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500"/>
              <a:t>The inheritance of biological characteristics are determined by genes.</a:t>
            </a:r>
          </a:p>
          <a:p>
            <a:r>
              <a:rPr lang="en-US" sz="2500"/>
              <a:t>For two or more forms of a gene, dominance and recessive forms may exist.</a:t>
            </a:r>
          </a:p>
          <a:p>
            <a:r>
              <a:rPr lang="en-US" sz="2500"/>
              <a:t>Most sexually reproductive organisms have two sets of genes that separate during gamete formation.</a:t>
            </a:r>
          </a:p>
          <a:p>
            <a:r>
              <a:rPr lang="en-US" sz="2500"/>
              <a:t>Alleles segregate independently.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Genetics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Genetics is the scientific study of heredity.</a:t>
            </a:r>
          </a:p>
          <a:p>
            <a:r>
              <a:rPr lang="en-US"/>
              <a:t>Heredity is what makes each species unique.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Beyond Dominant and Recessive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500" u="sng"/>
              <a:t>Incomplete Dominance</a:t>
            </a:r>
            <a:r>
              <a:rPr lang="en-US" sz="2500"/>
              <a:t> – One allele is not completely dominant over the other. White flower crosses with a red = pink flower.</a:t>
            </a:r>
          </a:p>
          <a:p>
            <a:pPr>
              <a:lnSpc>
                <a:spcPct val="80000"/>
              </a:lnSpc>
            </a:pPr>
            <a:r>
              <a:rPr lang="en-US" sz="2500" u="sng"/>
              <a:t>Codominance</a:t>
            </a:r>
            <a:r>
              <a:rPr lang="en-US" sz="2500"/>
              <a:t> – Both alleles contribute to the phenotype.  Red cow X White Cow = Roan Cow.</a:t>
            </a:r>
          </a:p>
          <a:p>
            <a:pPr>
              <a:lnSpc>
                <a:spcPct val="80000"/>
              </a:lnSpc>
            </a:pPr>
            <a:r>
              <a:rPr lang="en-US" sz="2500" u="sng"/>
              <a:t>Multiple Alleles</a:t>
            </a:r>
            <a:r>
              <a:rPr lang="en-US" sz="2500"/>
              <a:t> – More than two alleles control the phenotype. Coat color of rabbits.</a:t>
            </a:r>
          </a:p>
          <a:p>
            <a:pPr>
              <a:lnSpc>
                <a:spcPct val="80000"/>
              </a:lnSpc>
            </a:pPr>
            <a:r>
              <a:rPr lang="en-US" sz="2500" u="sng"/>
              <a:t>Polygenic traits</a:t>
            </a:r>
            <a:r>
              <a:rPr lang="en-US" sz="2500"/>
              <a:t> – Several genes control the trait. Skin color in humans.</a:t>
            </a:r>
            <a:endParaRPr lang="en-US" sz="2500" u="sng"/>
          </a:p>
          <a:p>
            <a:pPr>
              <a:lnSpc>
                <a:spcPct val="80000"/>
              </a:lnSpc>
            </a:pPr>
            <a:endParaRPr lang="en-US" sz="25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pic>
        <p:nvPicPr>
          <p:cNvPr id="25609" name="Picture 9" descr="incomdom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76400" y="1600200"/>
            <a:ext cx="2516187" cy="1987550"/>
          </a:xfrm>
          <a:noFill/>
          <a:ln/>
        </p:spPr>
      </p:pic>
      <p:pic>
        <p:nvPicPr>
          <p:cNvPr id="25610" name="Picture 10" descr="roancow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015038" y="1676400"/>
            <a:ext cx="2532065" cy="1747838"/>
          </a:xfrm>
          <a:noFill/>
          <a:ln/>
        </p:spPr>
      </p:pic>
      <p:pic>
        <p:nvPicPr>
          <p:cNvPr id="25611" name="Picture 11" descr="Life7e-Fig-10-12-0%20multiple%20alleles%20in%20rabbit%20fur%20color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0" y="3657600"/>
            <a:ext cx="5164953" cy="3657600"/>
          </a:xfrm>
          <a:noFill/>
          <a:ln/>
        </p:spPr>
      </p:pic>
      <p:pic>
        <p:nvPicPr>
          <p:cNvPr id="25612" name="Picture 12" descr="height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5194494" y="3429000"/>
            <a:ext cx="3949506" cy="31242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History</a:t>
            </a:r>
          </a:p>
        </p:txBody>
      </p:sp>
      <p:pic>
        <p:nvPicPr>
          <p:cNvPr id="5124" name="The_Historical_Background_of_the_Science_of_Genetics.asf">
            <a:hlinkClick r:id="" action="ppaction://media"/>
          </p:cNvPr>
          <p:cNvPicPr>
            <a:picLocks noGrp="1" noRot="1" noChangeAspect="1" noChangeArrowheads="1"/>
          </p:cNvPicPr>
          <p:nvPr>
            <p:ph idx="1"/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14400" y="1368425"/>
            <a:ext cx="7391400" cy="5040313"/>
          </a:xfrm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1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124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Gregor Mendel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Austrian Monk</a:t>
            </a:r>
          </a:p>
          <a:p>
            <a:r>
              <a:rPr lang="en-US"/>
              <a:t>Famous for his work with pea plants</a:t>
            </a:r>
          </a:p>
          <a:p>
            <a:r>
              <a:rPr lang="en-US"/>
              <a:t>He is known as the father of genetics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Mendel</a:t>
            </a:r>
          </a:p>
        </p:txBody>
      </p:sp>
      <p:pic>
        <p:nvPicPr>
          <p:cNvPr id="7172" name="The_Genetic_Work_of_Gregor_Mendel.asf">
            <a:hlinkClick r:id="" action="ppaction://media"/>
          </p:cNvPr>
          <p:cNvPicPr>
            <a:picLocks noGrp="1" noRot="1" noChangeAspect="1" noChangeArrowheads="1"/>
          </p:cNvPicPr>
          <p:nvPr>
            <p:ph idx="1"/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43000" y="1600200"/>
            <a:ext cx="7086600" cy="4832350"/>
          </a:xfrm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1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172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Mendel’s Work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500"/>
              <a:t>Mendel used </a:t>
            </a:r>
            <a:r>
              <a:rPr lang="en-US" sz="2500" u="sng"/>
              <a:t>true-breeding</a:t>
            </a:r>
            <a:r>
              <a:rPr lang="en-US" sz="2500"/>
              <a:t> plants which means if they were left to breed with themselves they would produce offspring identical to themselves.</a:t>
            </a:r>
          </a:p>
          <a:p>
            <a:r>
              <a:rPr lang="en-US" sz="2500"/>
              <a:t>Mendel studied 7 different traits in pea plants.</a:t>
            </a:r>
          </a:p>
          <a:p>
            <a:r>
              <a:rPr lang="en-US" sz="2500"/>
              <a:t>A trait is a specific characteristic that varies from one individual to another.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on Mendel’s Work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Hybrids are offspring from parents with different traits.</a:t>
            </a:r>
          </a:p>
          <a:p>
            <a:r>
              <a:rPr lang="en-US"/>
              <a:t>Genes are the chemical factors that determine a trait.</a:t>
            </a:r>
          </a:p>
          <a:p>
            <a:r>
              <a:rPr lang="en-US"/>
              <a:t>The different forms of a gene are called alleles.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Principle of Dominance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principle of dominance states that some alleles are dominant and others are recessive.</a:t>
            </a:r>
          </a:p>
          <a:p>
            <a:r>
              <a:rPr lang="en-US"/>
              <a:t>Dominant alleles are always expressed.</a:t>
            </a:r>
          </a:p>
          <a:p>
            <a:r>
              <a:rPr lang="en-US"/>
              <a:t>Recessive alleles are only expressed if both alleles are recessive.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Segregation &amp; Independent Assortment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separation of alleles during meiosis to form gamates (sex cells).</a:t>
            </a:r>
          </a:p>
          <a:p>
            <a:r>
              <a:rPr lang="en-US"/>
              <a:t>The </a:t>
            </a:r>
            <a:r>
              <a:rPr lang="en-US" u="sng"/>
              <a:t>Law of Independent Assortment</a:t>
            </a:r>
            <a:r>
              <a:rPr lang="en-US"/>
              <a:t> states that genes for different traits can segregate independently during the formation of gamates.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499</TotalTime>
  <Words>484</Words>
  <Application>Microsoft Office PowerPoint</Application>
  <PresentationFormat>On-screen Show (4:3)</PresentationFormat>
  <Paragraphs>59</Paragraphs>
  <Slides>21</Slides>
  <Notes>0</Notes>
  <HiddenSlides>0</HiddenSlides>
  <MMClips>5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Eclipse</vt:lpstr>
      <vt:lpstr>Genetics</vt:lpstr>
      <vt:lpstr>What is Genetics</vt:lpstr>
      <vt:lpstr>History</vt:lpstr>
      <vt:lpstr>Gregor Mendel</vt:lpstr>
      <vt:lpstr>Mendel</vt:lpstr>
      <vt:lpstr>Mendel’s Work</vt:lpstr>
      <vt:lpstr>More on Mendel’s Work</vt:lpstr>
      <vt:lpstr>The Principle of Dominance</vt:lpstr>
      <vt:lpstr>Segregation &amp; Independent Assortment</vt:lpstr>
      <vt:lpstr>Laws of Inheritance</vt:lpstr>
      <vt:lpstr>Probability &amp; Genetics</vt:lpstr>
      <vt:lpstr>Probability</vt:lpstr>
      <vt:lpstr>Punnett Squares</vt:lpstr>
      <vt:lpstr>How to use Punnett Squares</vt:lpstr>
      <vt:lpstr>More Punnett Squares</vt:lpstr>
      <vt:lpstr>Naked Punnett Square</vt:lpstr>
      <vt:lpstr>Punnett Squares Monohybrid &amp; Dihybrid Crosses</vt:lpstr>
      <vt:lpstr>Punnett Squares</vt:lpstr>
      <vt:lpstr>Mendel’s Principles</vt:lpstr>
      <vt:lpstr>Beyond Dominant and Recessive</vt:lpstr>
      <vt:lpstr>Examples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Genetics</dc:title>
  <dc:creator>Desktop</dc:creator>
  <cp:lastModifiedBy>staff</cp:lastModifiedBy>
  <cp:revision>15</cp:revision>
  <dcterms:created xsi:type="dcterms:W3CDTF">2005-12-05T06:19:08Z</dcterms:created>
  <dcterms:modified xsi:type="dcterms:W3CDTF">2016-11-16T16:41:06Z</dcterms:modified>
</cp:coreProperties>
</file>