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35"/>
  </p:notesMasterIdLst>
  <p:handoutMasterIdLst>
    <p:handoutMasterId r:id="rId36"/>
  </p:handoutMasterIdLst>
  <p:sldIdLst>
    <p:sldId id="283" r:id="rId3"/>
    <p:sldId id="284" r:id="rId4"/>
    <p:sldId id="257" r:id="rId5"/>
    <p:sldId id="256" r:id="rId6"/>
    <p:sldId id="258" r:id="rId7"/>
    <p:sldId id="260" r:id="rId8"/>
    <p:sldId id="261" r:id="rId9"/>
    <p:sldId id="262" r:id="rId10"/>
    <p:sldId id="265" r:id="rId11"/>
    <p:sldId id="266" r:id="rId12"/>
    <p:sldId id="267" r:id="rId13"/>
    <p:sldId id="263" r:id="rId14"/>
    <p:sldId id="264" r:id="rId15"/>
    <p:sldId id="269" r:id="rId16"/>
    <p:sldId id="268" r:id="rId17"/>
    <p:sldId id="259" r:id="rId18"/>
    <p:sldId id="270" r:id="rId19"/>
    <p:sldId id="271" r:id="rId20"/>
    <p:sldId id="285" r:id="rId21"/>
    <p:sldId id="273" r:id="rId22"/>
    <p:sldId id="274" r:id="rId23"/>
    <p:sldId id="275" r:id="rId24"/>
    <p:sldId id="276" r:id="rId25"/>
    <p:sldId id="277" r:id="rId26"/>
    <p:sldId id="278" r:id="rId27"/>
    <p:sldId id="280" r:id="rId28"/>
    <p:sldId id="281" r:id="rId29"/>
    <p:sldId id="282" r:id="rId30"/>
    <p:sldId id="286" r:id="rId31"/>
    <p:sldId id="287" r:id="rId32"/>
    <p:sldId id="288" r:id="rId33"/>
    <p:sldId id="289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6600"/>
    <a:srgbClr val="66FFFF"/>
    <a:srgbClr val="FF33CC"/>
    <a:srgbClr val="66FF66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624" autoAdjust="0"/>
  </p:normalViewPr>
  <p:slideViewPr>
    <p:cSldViewPr>
      <p:cViewPr varScale="1">
        <p:scale>
          <a:sx n="65" d="100"/>
          <a:sy n="65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0D911-8D52-4BE0-B93E-CD8514FCE302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E6BF8-DAC3-497C-8FB2-538AD2718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C4037-8335-4747-81A5-9D9B9CA5F59C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8D3CF-82D8-4005-8873-981E10951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8D3CF-82D8-4005-8873-981E10951CE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8D3CF-82D8-4005-8873-981E10951CE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A16D-E241-4F77-9456-4F8F619FF7EA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8200-0024-4C20-9C6D-51C920D515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A16D-E241-4F77-9456-4F8F619FF7EA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8200-0024-4C20-9C6D-51C920D51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A16D-E241-4F77-9456-4F8F619FF7EA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8200-0024-4C20-9C6D-51C920D51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A16D-E241-4F77-9456-4F8F619FF7EA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8200-0024-4C20-9C6D-51C920D51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A16D-E241-4F77-9456-4F8F619FF7EA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8200-0024-4C20-9C6D-51C920D51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A16D-E241-4F77-9456-4F8F619FF7EA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8200-0024-4C20-9C6D-51C920D51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A16D-E241-4F77-9456-4F8F619FF7EA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8200-0024-4C20-9C6D-51C920D51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A16D-E241-4F77-9456-4F8F619FF7EA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8200-0024-4C20-9C6D-51C920D51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A16D-E241-4F77-9456-4F8F619FF7EA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8200-0024-4C20-9C6D-51C920D51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A16D-E241-4F77-9456-4F8F619FF7EA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8200-0024-4C20-9C6D-51C920D51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A16D-E241-4F77-9456-4F8F619FF7EA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8200-0024-4C20-9C6D-51C920D51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A16D-E241-4F77-9456-4F8F619FF7EA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8200-0024-4C20-9C6D-51C920D51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A16D-E241-4F77-9456-4F8F619FF7EA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8200-0024-4C20-9C6D-51C920D51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A16D-E241-4F77-9456-4F8F619FF7EA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8200-0024-4C20-9C6D-51C920D51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A16D-E241-4F77-9456-4F8F619FF7EA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8200-0024-4C20-9C6D-51C920D51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A16D-E241-4F77-9456-4F8F619FF7EA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E838200-0024-4C20-9C6D-51C920D51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A16D-E241-4F77-9456-4F8F619FF7EA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8200-0024-4C20-9C6D-51C920D51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A16D-E241-4F77-9456-4F8F619FF7EA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8200-0024-4C20-9C6D-51C920D51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A16D-E241-4F77-9456-4F8F619FF7EA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8200-0024-4C20-9C6D-51C920D51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A16D-E241-4F77-9456-4F8F619FF7EA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8200-0024-4C20-9C6D-51C920D51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A16D-E241-4F77-9456-4F8F619FF7EA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8200-0024-4C20-9C6D-51C920D51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A16D-E241-4F77-9456-4F8F619FF7EA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8200-0024-4C20-9C6D-51C920D51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039A16D-E241-4F77-9456-4F8F619FF7EA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E838200-0024-4C20-9C6D-51C920D51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9A16D-E241-4F77-9456-4F8F619FF7EA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38200-0024-4C20-9C6D-51C920D51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CHEMICAL COMPOUNDS</a:t>
            </a:r>
            <a:br>
              <a:rPr lang="en-US" dirty="0" smtClean="0"/>
            </a:br>
            <a:r>
              <a:rPr lang="en-US" sz="2000" dirty="0" smtClean="0"/>
              <a:t>An Introduction to Bonding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709160"/>
          </a:xfrm>
        </p:spPr>
        <p:txBody>
          <a:bodyPr>
            <a:normAutofit/>
          </a:bodyPr>
          <a:lstStyle/>
          <a:p>
            <a:r>
              <a:rPr lang="en-US" dirty="0" smtClean="0"/>
              <a:t>Q: What are 3 ways atoms can become more stable?</a:t>
            </a:r>
          </a:p>
          <a:p>
            <a:pPr lvl="1"/>
            <a:r>
              <a:rPr lang="en-US" dirty="0" smtClean="0"/>
              <a:t>A: Gain, lose or share electrons.</a:t>
            </a:r>
          </a:p>
          <a:p>
            <a:r>
              <a:rPr lang="en-US" dirty="0" smtClean="0"/>
              <a:t>Q: When an atom loses electrons where do they go?</a:t>
            </a:r>
          </a:p>
          <a:p>
            <a:pPr lvl="1"/>
            <a:r>
              <a:rPr lang="en-US" dirty="0" smtClean="0"/>
              <a:t>A: Another atom must receive (take) them.</a:t>
            </a:r>
          </a:p>
          <a:p>
            <a:r>
              <a:rPr lang="en-US" dirty="0" smtClean="0"/>
              <a:t>When these things happen, a chemical BOND is formed.</a:t>
            </a:r>
          </a:p>
          <a:p>
            <a:r>
              <a:rPr lang="en-US" dirty="0" smtClean="0"/>
              <a:t>A chemical bond may be metallic, ionic, or covalent.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828800"/>
          </a:xfrm>
        </p:spPr>
        <p:txBody>
          <a:bodyPr/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905000"/>
            <a:ext cx="88392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Naming Type II Binary Compounds…</a:t>
            </a:r>
          </a:p>
          <a:p>
            <a:endParaRPr lang="en-US" b="1" dirty="0" smtClean="0"/>
          </a:p>
          <a:p>
            <a:pPr algn="l">
              <a:buFont typeface="Arial" pitchFamily="34" charset="0"/>
              <a:buChar char="•"/>
            </a:pPr>
            <a:r>
              <a:rPr lang="en-US" b="1" dirty="0" err="1" smtClean="0"/>
              <a:t>Cation</a:t>
            </a:r>
            <a:r>
              <a:rPr lang="en-US" b="1" dirty="0" smtClean="0"/>
              <a:t> has same name as the element PLUS a Roman numeral indicating the </a:t>
            </a:r>
            <a:r>
              <a:rPr lang="en-US" b="1" i="1" u="sng" cap="all" dirty="0" smtClean="0"/>
              <a:t>charge</a:t>
            </a:r>
            <a:r>
              <a:rPr lang="en-US" b="1" dirty="0" smtClean="0"/>
              <a:t> on the </a:t>
            </a:r>
            <a:r>
              <a:rPr lang="en-US" b="1" dirty="0" err="1" smtClean="0"/>
              <a:t>cation</a:t>
            </a:r>
            <a:r>
              <a:rPr lang="en-US" b="1" dirty="0" smtClean="0"/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/>
              <a:t>We figure out which charge is on the </a:t>
            </a:r>
            <a:r>
              <a:rPr lang="en-US" b="1" dirty="0" err="1" smtClean="0"/>
              <a:t>cation</a:t>
            </a:r>
            <a:r>
              <a:rPr lang="en-US" b="1" dirty="0" smtClean="0"/>
              <a:t> by balancing it with the anion. (Charges must add up to </a:t>
            </a:r>
            <a:r>
              <a:rPr lang="en-US" b="1" u="sng" cap="all" dirty="0" smtClean="0"/>
              <a:t>zero</a:t>
            </a:r>
            <a:r>
              <a:rPr lang="en-US" b="1" dirty="0" smtClean="0"/>
              <a:t>.)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/>
              <a:t>Anion uses the name of the element with an –</a:t>
            </a:r>
            <a:r>
              <a:rPr lang="en-US" b="1" dirty="0" err="1" smtClean="0"/>
              <a:t>ide</a:t>
            </a:r>
            <a:r>
              <a:rPr lang="en-US" b="1" dirty="0" smtClean="0"/>
              <a:t> ending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Ex. 		MnF</a:t>
            </a:r>
            <a:r>
              <a:rPr lang="en-US" b="1" baseline="-25000" dirty="0" smtClean="0"/>
              <a:t>2</a:t>
            </a:r>
            <a:r>
              <a:rPr lang="en-US" b="1" dirty="0" smtClean="0"/>
              <a:t>		</a:t>
            </a:r>
            <a:r>
              <a:rPr lang="en-US" b="1" dirty="0" smtClean="0">
                <a:sym typeface="Wingdings" pitchFamily="2" charset="2"/>
              </a:rPr>
              <a:t></a:t>
            </a:r>
            <a:endParaRPr lang="en-US" b="1" dirty="0" smtClean="0"/>
          </a:p>
          <a:p>
            <a:pPr algn="l"/>
            <a:r>
              <a:rPr lang="en-US" b="1" dirty="0" smtClean="0"/>
              <a:t>		CuCl</a:t>
            </a:r>
            <a:r>
              <a:rPr lang="en-US" b="1" baseline="-25000" dirty="0" smtClean="0"/>
              <a:t>2</a:t>
            </a:r>
            <a:r>
              <a:rPr lang="en-US" b="1" dirty="0" smtClean="0"/>
              <a:t>		</a:t>
            </a:r>
            <a:r>
              <a:rPr lang="en-US" b="1" dirty="0" smtClean="0">
                <a:sym typeface="Wingdings" pitchFamily="2" charset="2"/>
              </a:rPr>
              <a:t></a:t>
            </a:r>
            <a:endParaRPr lang="en-US" b="1" baseline="-25000" dirty="0" smtClean="0"/>
          </a:p>
          <a:p>
            <a:pPr algn="l"/>
            <a:r>
              <a:rPr lang="en-US" b="1" baseline="-25000" dirty="0" smtClean="0"/>
              <a:t>		</a:t>
            </a:r>
            <a:r>
              <a:rPr lang="en-US" b="1" dirty="0" smtClean="0"/>
              <a:t>SnO</a:t>
            </a:r>
            <a:r>
              <a:rPr lang="en-US" b="1" baseline="-25000" dirty="0" smtClean="0"/>
              <a:t>2</a:t>
            </a:r>
            <a:r>
              <a:rPr lang="en-US" b="1" dirty="0" smtClean="0"/>
              <a:t>		</a:t>
            </a:r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	</a:t>
            </a:r>
          </a:p>
          <a:p>
            <a:pPr algn="l"/>
            <a:r>
              <a:rPr lang="en-US" b="1" dirty="0" smtClean="0"/>
              <a:t>		CrS</a:t>
            </a:r>
            <a:r>
              <a:rPr lang="en-US" b="1" baseline="-25000" dirty="0" smtClean="0"/>
              <a:t>3</a:t>
            </a:r>
            <a:r>
              <a:rPr lang="en-US" b="1" dirty="0" smtClean="0"/>
              <a:t>		</a:t>
            </a:r>
            <a:r>
              <a:rPr lang="en-US" b="1" dirty="0" smtClean="0">
                <a:sym typeface="Wingdings" pitchFamily="2" charset="2"/>
              </a:rPr>
              <a:t></a:t>
            </a:r>
            <a:endParaRPr lang="en-US" b="1" dirty="0" smtClean="0"/>
          </a:p>
          <a:p>
            <a:pPr algn="l"/>
            <a:endParaRPr lang="en-US" b="1" dirty="0" smtClean="0"/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495800" y="4737318"/>
            <a:ext cx="392928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manganese (II) fluoride</a:t>
            </a:r>
          </a:p>
          <a:p>
            <a:r>
              <a:rPr lang="en-US" sz="2800" dirty="0" smtClean="0"/>
              <a:t>copper (II) chloride</a:t>
            </a:r>
          </a:p>
          <a:p>
            <a:r>
              <a:rPr lang="en-US" sz="2800" dirty="0" smtClean="0"/>
              <a:t>tin (IV) oxide</a:t>
            </a:r>
          </a:p>
          <a:p>
            <a:r>
              <a:rPr lang="en-US" sz="2800" dirty="0" smtClean="0"/>
              <a:t>chromium (VI) sulfide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828800"/>
          </a:xfrm>
        </p:spPr>
        <p:txBody>
          <a:bodyPr/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905000"/>
            <a:ext cx="88392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Naming Type I &amp; Type II Binary Compounds…</a:t>
            </a:r>
          </a:p>
          <a:p>
            <a:endParaRPr lang="en-US" b="1" dirty="0" smtClean="0"/>
          </a:p>
          <a:p>
            <a:pPr algn="l">
              <a:buFont typeface="Arial" pitchFamily="34" charset="0"/>
              <a:buChar char="•"/>
            </a:pPr>
            <a:r>
              <a:rPr lang="en-US" b="1" dirty="0" smtClean="0"/>
              <a:t>Name the </a:t>
            </a:r>
            <a:r>
              <a:rPr lang="en-US" b="1" dirty="0" err="1" smtClean="0"/>
              <a:t>cation</a:t>
            </a:r>
            <a:r>
              <a:rPr lang="en-US" b="1" dirty="0" smtClean="0"/>
              <a:t>, name the anion (include a Roman numeral in the name of the </a:t>
            </a:r>
            <a:r>
              <a:rPr lang="en-US" b="1" dirty="0" err="1" smtClean="0"/>
              <a:t>cation</a:t>
            </a:r>
            <a:r>
              <a:rPr lang="en-US" b="1" dirty="0" smtClean="0"/>
              <a:t> IF NECESSARY).</a:t>
            </a:r>
          </a:p>
          <a:p>
            <a:pPr algn="l">
              <a:buFont typeface="Arial" pitchFamily="34" charset="0"/>
              <a:buChar char="•"/>
            </a:pPr>
            <a:endParaRPr lang="en-US" b="1" dirty="0" smtClean="0"/>
          </a:p>
          <a:p>
            <a:pPr algn="l"/>
            <a:r>
              <a:rPr lang="en-US" b="1" dirty="0" smtClean="0"/>
              <a:t>CeCl</a:t>
            </a:r>
            <a:r>
              <a:rPr lang="en-US" b="1" baseline="-25000" dirty="0" smtClean="0"/>
              <a:t>3</a:t>
            </a:r>
            <a:r>
              <a:rPr lang="en-US" b="1" dirty="0" smtClean="0"/>
              <a:t>			</a:t>
            </a:r>
            <a:r>
              <a:rPr lang="en-US" b="1" dirty="0" err="1" smtClean="0"/>
              <a:t>SrO</a:t>
            </a:r>
            <a:r>
              <a:rPr lang="en-US" b="1" dirty="0" smtClean="0"/>
              <a:t>			Ag</a:t>
            </a:r>
            <a:r>
              <a:rPr lang="en-US" b="1" baseline="-25000" dirty="0" smtClean="0"/>
              <a:t>2</a:t>
            </a:r>
            <a:r>
              <a:rPr lang="en-US" b="1" dirty="0" smtClean="0"/>
              <a:t>Te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err="1" smtClean="0"/>
              <a:t>FeP</a:t>
            </a:r>
            <a:r>
              <a:rPr lang="en-US" b="1" dirty="0" smtClean="0"/>
              <a:t>			Fe</a:t>
            </a:r>
            <a:r>
              <a:rPr lang="en-US" b="1" baseline="-25000" dirty="0" smtClean="0"/>
              <a:t>3</a:t>
            </a:r>
            <a:r>
              <a:rPr lang="en-US" b="1" dirty="0" smtClean="0"/>
              <a:t>P</a:t>
            </a:r>
            <a:r>
              <a:rPr lang="en-US" b="1" baseline="-25000" dirty="0" smtClean="0"/>
              <a:t>2</a:t>
            </a:r>
            <a:r>
              <a:rPr lang="en-US" b="1" dirty="0" smtClean="0"/>
              <a:t>			AlBr</a:t>
            </a:r>
            <a:r>
              <a:rPr lang="en-US" b="1" baseline="-25000" dirty="0" smtClean="0"/>
              <a:t>3</a:t>
            </a:r>
            <a:endParaRPr lang="en-US" b="1" dirty="0" smtClean="0"/>
          </a:p>
          <a:p>
            <a:pPr algn="l"/>
            <a:endParaRPr lang="en-US" b="1" dirty="0" smtClean="0"/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Additional practice on p. 93, SCE 4.2 and p. 108, #1-8.</a:t>
            </a:r>
          </a:p>
          <a:p>
            <a:pPr algn="l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828800"/>
          </a:xfrm>
        </p:spPr>
        <p:txBody>
          <a:bodyPr/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905000"/>
            <a:ext cx="8839200" cy="49530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b="1" u="sng" dirty="0" smtClean="0"/>
              <a:t>Type III Binary compounds </a:t>
            </a:r>
            <a:r>
              <a:rPr lang="en-US" b="1" dirty="0" smtClean="0"/>
              <a:t>are made of two non-metals. (But if one of the two non-metals is hydrogen, they form special kinds of compounds we will deal with later.)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Covalent bonding=sharing of electrons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Ratios are more diverse </a:t>
            </a:r>
          </a:p>
          <a:p>
            <a:pPr algn="l"/>
            <a:r>
              <a:rPr lang="en-US" b="1" dirty="0" smtClean="0"/>
              <a:t>(ex. Copper and oxygen (Type II) form Cu</a:t>
            </a:r>
            <a:r>
              <a:rPr lang="en-US" b="1" baseline="-25000" dirty="0" smtClean="0"/>
              <a:t>2</a:t>
            </a:r>
            <a:r>
              <a:rPr lang="en-US" b="1" dirty="0" smtClean="0"/>
              <a:t>O and </a:t>
            </a:r>
            <a:r>
              <a:rPr lang="en-US" b="1" dirty="0" err="1" smtClean="0"/>
              <a:t>CuO</a:t>
            </a:r>
            <a:endParaRPr lang="en-US" b="1" dirty="0" smtClean="0"/>
          </a:p>
          <a:p>
            <a:pPr algn="l"/>
            <a:r>
              <a:rPr lang="en-US" b="1" dirty="0" smtClean="0"/>
              <a:t>     BUT nitrogen and oxygen (Type III can form NO, N</a:t>
            </a:r>
            <a:r>
              <a:rPr lang="en-US" b="1" baseline="-25000" dirty="0" smtClean="0"/>
              <a:t>2</a:t>
            </a:r>
            <a:r>
              <a:rPr lang="en-US" b="1" dirty="0" smtClean="0"/>
              <a:t>O, NO</a:t>
            </a:r>
            <a:r>
              <a:rPr lang="en-US" b="1" baseline="-25000" dirty="0" smtClean="0"/>
              <a:t>2</a:t>
            </a:r>
            <a:r>
              <a:rPr lang="en-US" b="1" dirty="0" smtClean="0"/>
              <a:t>, NO</a:t>
            </a:r>
            <a:r>
              <a:rPr lang="en-US" b="1" baseline="-25000" dirty="0" smtClean="0"/>
              <a:t>3</a:t>
            </a:r>
            <a:r>
              <a:rPr lang="en-US" b="1" dirty="0" smtClean="0"/>
              <a:t>, N</a:t>
            </a:r>
            <a:r>
              <a:rPr lang="en-US" b="1" baseline="-25000" dirty="0" smtClean="0"/>
              <a:t>2</a:t>
            </a:r>
            <a:r>
              <a:rPr lang="en-US" b="1" dirty="0" smtClean="0"/>
              <a:t>O</a:t>
            </a:r>
            <a:r>
              <a:rPr lang="en-US" b="1" baseline="-25000" dirty="0" smtClean="0"/>
              <a:t>2</a:t>
            </a:r>
            <a:r>
              <a:rPr lang="en-US" b="1" dirty="0" smtClean="0"/>
              <a:t>, N</a:t>
            </a:r>
            <a:r>
              <a:rPr lang="en-US" b="1" baseline="-25000" dirty="0" smtClean="0"/>
              <a:t>2</a:t>
            </a:r>
            <a:r>
              <a:rPr lang="en-US" b="1" dirty="0" smtClean="0"/>
              <a:t>O</a:t>
            </a:r>
            <a:r>
              <a:rPr lang="en-US" b="1" baseline="-25000" dirty="0" smtClean="0"/>
              <a:t>3</a:t>
            </a:r>
            <a:r>
              <a:rPr lang="en-US" b="1" dirty="0" smtClean="0"/>
              <a:t>, N</a:t>
            </a:r>
            <a:r>
              <a:rPr lang="en-US" b="1" baseline="-25000" dirty="0" smtClean="0"/>
              <a:t>2</a:t>
            </a:r>
            <a:r>
              <a:rPr lang="en-US" b="1" dirty="0" smtClean="0"/>
              <a:t>O</a:t>
            </a:r>
            <a:r>
              <a:rPr lang="en-US" b="1" baseline="-25000" dirty="0" smtClean="0"/>
              <a:t>4</a:t>
            </a:r>
            <a:r>
              <a:rPr lang="en-US" b="1" dirty="0" smtClean="0"/>
              <a:t>, and N</a:t>
            </a:r>
            <a:r>
              <a:rPr lang="en-US" b="1" baseline="-25000" dirty="0" smtClean="0"/>
              <a:t>2</a:t>
            </a:r>
            <a:r>
              <a:rPr lang="en-US" b="1" dirty="0" smtClean="0"/>
              <a:t>O</a:t>
            </a:r>
            <a:r>
              <a:rPr lang="en-US" b="1" baseline="-25000" dirty="0" smtClean="0"/>
              <a:t>5</a:t>
            </a:r>
            <a:r>
              <a:rPr lang="en-US" b="1" dirty="0" smtClean="0"/>
              <a:t>.)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Because of this diversity, we need a different naming system for these compounds…</a:t>
            </a:r>
          </a:p>
          <a:p>
            <a:pPr algn="l"/>
            <a:endParaRPr lang="en-US" b="1" dirty="0" smtClean="0"/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828800"/>
          </a:xfrm>
        </p:spPr>
        <p:txBody>
          <a:bodyPr/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905000"/>
            <a:ext cx="8839200" cy="49530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1" u="sng" dirty="0" smtClean="0"/>
              <a:t>Type III Binary compounds </a:t>
            </a:r>
            <a:r>
              <a:rPr lang="en-US" b="1" dirty="0" smtClean="0"/>
              <a:t>are made of two non-metals. </a:t>
            </a:r>
            <a:r>
              <a:rPr lang="en-US" b="1" smtClean="0"/>
              <a:t>(But if one of the two non-metals is hydrogen, they form special kinds of compounds we will deal with later.) </a:t>
            </a:r>
            <a:endParaRPr lang="en-US" b="1" dirty="0" smtClean="0"/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To name Type III Binary </a:t>
            </a:r>
            <a:r>
              <a:rPr lang="en-US" b="1" dirty="0" err="1" smtClean="0"/>
              <a:t>Comounds</a:t>
            </a:r>
            <a:r>
              <a:rPr lang="en-US" b="1" dirty="0" smtClean="0"/>
              <a:t>, use numerical prefixes to indicate the number of each element.</a:t>
            </a:r>
          </a:p>
          <a:p>
            <a:pPr algn="l"/>
            <a:r>
              <a:rPr lang="en-US" b="1" dirty="0" smtClean="0"/>
              <a:t>(Note that if there is one of the first element, NO PREFIX is used, BUT if there is one of the second element, “mono-” is used.)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Ex. 	SO</a:t>
            </a:r>
            <a:r>
              <a:rPr lang="en-US" b="1" baseline="-25000" dirty="0" smtClean="0"/>
              <a:t>3</a:t>
            </a:r>
            <a:r>
              <a:rPr lang="en-US" b="1" dirty="0" smtClean="0"/>
              <a:t>      	</a:t>
            </a:r>
            <a:r>
              <a:rPr lang="en-US" b="1" dirty="0" smtClean="0">
                <a:sym typeface="Wingdings" pitchFamily="2" charset="2"/>
              </a:rPr>
              <a:t></a:t>
            </a:r>
            <a:endParaRPr lang="en-US" b="1" dirty="0" smtClean="0"/>
          </a:p>
          <a:p>
            <a:pPr algn="l"/>
            <a:r>
              <a:rPr lang="en-US" b="1" dirty="0" smtClean="0"/>
              <a:t>	N</a:t>
            </a:r>
            <a:r>
              <a:rPr lang="en-US" b="1" baseline="-25000" dirty="0" smtClean="0"/>
              <a:t>2</a:t>
            </a:r>
            <a:r>
              <a:rPr lang="en-US" b="1" dirty="0" smtClean="0"/>
              <a:t>O</a:t>
            </a:r>
            <a:r>
              <a:rPr lang="en-US" b="1" baseline="-25000" dirty="0" smtClean="0"/>
              <a:t>5</a:t>
            </a:r>
            <a:r>
              <a:rPr lang="en-US" b="1" dirty="0" smtClean="0"/>
              <a:t>   	</a:t>
            </a:r>
            <a:r>
              <a:rPr lang="en-US" b="1" dirty="0" smtClean="0">
                <a:sym typeface="Wingdings" pitchFamily="2" charset="2"/>
              </a:rPr>
              <a:t></a:t>
            </a:r>
            <a:endParaRPr lang="en-US" b="1" dirty="0" smtClean="0"/>
          </a:p>
          <a:p>
            <a:pPr algn="l"/>
            <a:endParaRPr lang="en-US" b="1" dirty="0" smtClean="0"/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657600" y="5638800"/>
            <a:ext cx="4249881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 smtClean="0"/>
              <a:t>sulfur trioxide</a:t>
            </a:r>
          </a:p>
          <a:p>
            <a:r>
              <a:rPr lang="en-US" sz="3400" dirty="0" err="1" smtClean="0"/>
              <a:t>dinitrogen</a:t>
            </a:r>
            <a:r>
              <a:rPr lang="en-US" sz="3400" dirty="0" smtClean="0"/>
              <a:t> </a:t>
            </a:r>
            <a:r>
              <a:rPr lang="en-US" sz="3400" dirty="0" err="1" smtClean="0"/>
              <a:t>pentoxide</a:t>
            </a:r>
            <a:endParaRPr 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828800"/>
          </a:xfrm>
        </p:spPr>
        <p:txBody>
          <a:bodyPr/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905000"/>
            <a:ext cx="88392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Numerical prefixes for use in naming Type III Binary Compounds… (these are on the back of your orange sheet)</a:t>
            </a:r>
          </a:p>
          <a:p>
            <a:pPr algn="l"/>
            <a:endParaRPr lang="en-US" b="1" dirty="0" smtClean="0"/>
          </a:p>
          <a:p>
            <a:pPr algn="l"/>
            <a:r>
              <a:rPr lang="en-US" sz="3100" b="1" dirty="0" smtClean="0"/>
              <a:t>1	</a:t>
            </a:r>
            <a:r>
              <a:rPr lang="en-US" sz="3100" b="1" dirty="0" smtClean="0">
                <a:sym typeface="Wingdings" pitchFamily="2" charset="2"/>
              </a:rPr>
              <a:t></a:t>
            </a:r>
            <a:endParaRPr lang="en-US" sz="3100" b="1" dirty="0" smtClean="0"/>
          </a:p>
          <a:p>
            <a:pPr algn="l"/>
            <a:r>
              <a:rPr lang="en-US" sz="3100" b="1" dirty="0" smtClean="0"/>
              <a:t>2	</a:t>
            </a:r>
            <a:r>
              <a:rPr lang="en-US" sz="3100" b="1" dirty="0" smtClean="0">
                <a:sym typeface="Wingdings" pitchFamily="2" charset="2"/>
              </a:rPr>
              <a:t></a:t>
            </a:r>
            <a:endParaRPr lang="en-US" sz="3100" b="1" dirty="0" smtClean="0"/>
          </a:p>
          <a:p>
            <a:pPr algn="l"/>
            <a:r>
              <a:rPr lang="en-US" sz="3100" b="1" dirty="0" smtClean="0"/>
              <a:t>3	</a:t>
            </a:r>
            <a:r>
              <a:rPr lang="en-US" sz="3100" b="1" dirty="0" smtClean="0">
                <a:sym typeface="Wingdings" pitchFamily="2" charset="2"/>
              </a:rPr>
              <a:t></a:t>
            </a:r>
            <a:endParaRPr lang="en-US" sz="3100" b="1" dirty="0" smtClean="0"/>
          </a:p>
          <a:p>
            <a:pPr algn="l"/>
            <a:r>
              <a:rPr lang="en-US" sz="3100" b="1" dirty="0" smtClean="0"/>
              <a:t>4	</a:t>
            </a:r>
            <a:r>
              <a:rPr lang="en-US" sz="3100" b="1" dirty="0" smtClean="0">
                <a:sym typeface="Wingdings" pitchFamily="2" charset="2"/>
              </a:rPr>
              <a:t></a:t>
            </a:r>
            <a:endParaRPr lang="en-US" sz="3100" b="1" dirty="0" smtClean="0"/>
          </a:p>
          <a:p>
            <a:pPr marL="514350" indent="-514350" algn="l"/>
            <a:r>
              <a:rPr lang="en-US" sz="3100" b="1" dirty="0" smtClean="0">
                <a:sym typeface="Wingdings" pitchFamily="2" charset="2"/>
              </a:rPr>
              <a:t>5		</a:t>
            </a:r>
          </a:p>
          <a:p>
            <a:pPr marL="514350" indent="-514350" algn="l">
              <a:buAutoNum type="arabicPlain" startAt="5"/>
            </a:pPr>
            <a:endParaRPr lang="en-US" sz="2600" b="1" dirty="0" smtClean="0">
              <a:sym typeface="Wingdings" pitchFamily="2" charset="2"/>
            </a:endParaRPr>
          </a:p>
          <a:p>
            <a:pPr marL="514350" indent="-514350" algn="l"/>
            <a:endParaRPr lang="en-US" sz="2600" b="1" dirty="0" smtClean="0"/>
          </a:p>
          <a:p>
            <a:pPr algn="l"/>
            <a:r>
              <a:rPr lang="en-US" b="1" dirty="0" smtClean="0"/>
              <a:t>NOTE: the ending vowel of the prefix may or may not be used. There is no set rule for this, but you will learn through familiarity.</a:t>
            </a:r>
          </a:p>
          <a:p>
            <a:pPr algn="l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669726" y="2819400"/>
            <a:ext cx="1149674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-mono</a:t>
            </a:r>
          </a:p>
          <a:p>
            <a:r>
              <a:rPr lang="en-US" sz="2600" dirty="0" smtClean="0"/>
              <a:t>-</a:t>
            </a:r>
            <a:r>
              <a:rPr lang="en-US" sz="2600" dirty="0" err="1" smtClean="0"/>
              <a:t>di</a:t>
            </a:r>
            <a:endParaRPr lang="en-US" sz="2600" dirty="0" smtClean="0"/>
          </a:p>
          <a:p>
            <a:r>
              <a:rPr lang="en-US" sz="2600" dirty="0" smtClean="0"/>
              <a:t>-tri</a:t>
            </a:r>
          </a:p>
          <a:p>
            <a:r>
              <a:rPr lang="en-US" sz="2600" dirty="0" smtClean="0"/>
              <a:t>-tetra</a:t>
            </a:r>
          </a:p>
          <a:p>
            <a:r>
              <a:rPr lang="en-US" sz="2600" dirty="0" smtClean="0"/>
              <a:t>-</a:t>
            </a:r>
            <a:r>
              <a:rPr lang="en-US" sz="2600" dirty="0" err="1" smtClean="0"/>
              <a:t>penta</a:t>
            </a:r>
            <a:endParaRPr lang="en-US" sz="26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86200" y="2514600"/>
            <a:ext cx="3352800" cy="3124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	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	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	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	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	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91176" y="2819400"/>
            <a:ext cx="1125629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-</a:t>
            </a:r>
            <a:r>
              <a:rPr lang="en-US" sz="2600" dirty="0" err="1" smtClean="0"/>
              <a:t>hexa</a:t>
            </a:r>
            <a:endParaRPr lang="en-US" sz="2600" dirty="0" smtClean="0"/>
          </a:p>
          <a:p>
            <a:r>
              <a:rPr lang="en-US" sz="2600" dirty="0" smtClean="0"/>
              <a:t>-</a:t>
            </a:r>
            <a:r>
              <a:rPr lang="en-US" sz="2600" dirty="0" err="1" smtClean="0"/>
              <a:t>hepta</a:t>
            </a:r>
            <a:endParaRPr lang="en-US" sz="2600" dirty="0" smtClean="0"/>
          </a:p>
          <a:p>
            <a:r>
              <a:rPr lang="en-US" sz="2600" dirty="0" smtClean="0"/>
              <a:t>-</a:t>
            </a:r>
            <a:r>
              <a:rPr lang="en-US" sz="2600" dirty="0" err="1" smtClean="0"/>
              <a:t>octa</a:t>
            </a:r>
            <a:endParaRPr lang="en-US" sz="2600" dirty="0" smtClean="0"/>
          </a:p>
          <a:p>
            <a:r>
              <a:rPr lang="en-US" sz="2600" dirty="0" smtClean="0"/>
              <a:t>-</a:t>
            </a:r>
            <a:r>
              <a:rPr lang="en-US" sz="2600" dirty="0" err="1" smtClean="0"/>
              <a:t>nona</a:t>
            </a:r>
            <a:endParaRPr lang="en-US" sz="2600" dirty="0" smtClean="0"/>
          </a:p>
          <a:p>
            <a:r>
              <a:rPr lang="en-US" sz="2600" dirty="0" smtClean="0"/>
              <a:t>-</a:t>
            </a:r>
            <a:r>
              <a:rPr lang="en-US" sz="2600" dirty="0" err="1" smtClean="0"/>
              <a:t>deca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  <p:bldP spid="5" grpId="0" uiExpand="1" build="p"/>
      <p:bldP spid="6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828800"/>
          </a:xfrm>
        </p:spPr>
        <p:txBody>
          <a:bodyPr/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905000"/>
            <a:ext cx="88392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Naming Type III Binary Compounds…</a:t>
            </a:r>
          </a:p>
          <a:p>
            <a:endParaRPr lang="en-US" b="1" dirty="0" smtClean="0"/>
          </a:p>
          <a:p>
            <a:pPr algn="l">
              <a:buFont typeface="Arial" pitchFamily="34" charset="0"/>
              <a:buChar char="•"/>
            </a:pPr>
            <a:r>
              <a:rPr lang="en-US" b="1" dirty="0" smtClean="0"/>
              <a:t>Name each element shown in the formula with a prefix indicating how many atoms of that element are in the formula. 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/>
              <a:t>(Skip the </a:t>
            </a:r>
            <a:r>
              <a:rPr lang="en-US" b="1" dirty="0" err="1" smtClean="0"/>
              <a:t>prefixe</a:t>
            </a:r>
            <a:r>
              <a:rPr lang="en-US" b="1" dirty="0" smtClean="0"/>
              <a:t> ONLY when there is ONE of the first element. If there’s one of the second element, use the prefix “mono-”.)</a:t>
            </a:r>
          </a:p>
          <a:p>
            <a:pPr algn="l">
              <a:buFont typeface="Arial" pitchFamily="34" charset="0"/>
              <a:buChar char="•"/>
            </a:pPr>
            <a:endParaRPr lang="en-US" b="1" dirty="0" smtClean="0"/>
          </a:p>
          <a:p>
            <a:pPr algn="l"/>
            <a:r>
              <a:rPr lang="en-US" b="1" dirty="0" smtClean="0"/>
              <a:t>SiCl</a:t>
            </a:r>
            <a:r>
              <a:rPr lang="en-US" b="1" baseline="-25000" dirty="0" smtClean="0"/>
              <a:t>4</a:t>
            </a:r>
            <a:r>
              <a:rPr lang="en-US" b="1" dirty="0" smtClean="0"/>
              <a:t>			CO			CO</a:t>
            </a:r>
            <a:r>
              <a:rPr lang="en-US" b="1" baseline="-25000" dirty="0" smtClean="0"/>
              <a:t>2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PF</a:t>
            </a:r>
            <a:r>
              <a:rPr lang="en-US" b="1" baseline="-25000" dirty="0" smtClean="0"/>
              <a:t>5</a:t>
            </a:r>
            <a:r>
              <a:rPr lang="en-US" b="1" dirty="0" smtClean="0"/>
              <a:t>			N</a:t>
            </a:r>
            <a:r>
              <a:rPr lang="en-US" b="1" baseline="-25000" dirty="0" smtClean="0"/>
              <a:t>2</a:t>
            </a:r>
            <a:r>
              <a:rPr lang="en-US" b="1" dirty="0" smtClean="0"/>
              <a:t>O</a:t>
            </a:r>
            <a:r>
              <a:rPr lang="en-US" b="1" baseline="-25000" dirty="0" smtClean="0"/>
              <a:t>4</a:t>
            </a:r>
            <a:r>
              <a:rPr lang="en-US" b="1" dirty="0" smtClean="0"/>
              <a:t>			AsBr</a:t>
            </a:r>
            <a:r>
              <a:rPr lang="en-US" b="1" baseline="-25000" dirty="0" smtClean="0"/>
              <a:t>3</a:t>
            </a:r>
            <a:endParaRPr lang="en-US" b="1" dirty="0" smtClean="0"/>
          </a:p>
          <a:p>
            <a:pPr algn="l"/>
            <a:endParaRPr lang="en-US" b="1" dirty="0" smtClean="0"/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Additional practice on p. 95, SCE 4.3, p. 97, SCE 4.4 and </a:t>
            </a:r>
          </a:p>
          <a:p>
            <a:pPr algn="l"/>
            <a:r>
              <a:rPr lang="en-US" b="1" dirty="0" smtClean="0"/>
              <a:t>p. 108, #10-11.</a:t>
            </a:r>
          </a:p>
          <a:p>
            <a:pPr algn="l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Binary compounds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8610600" cy="4953000"/>
          </a:xfrm>
        </p:spPr>
        <p:txBody>
          <a:bodyPr>
            <a:normAutofit/>
          </a:bodyPr>
          <a:lstStyle/>
          <a:p>
            <a:pPr algn="l"/>
            <a:endParaRPr lang="en-US" b="1" dirty="0" smtClean="0"/>
          </a:p>
          <a:p>
            <a:pPr algn="l"/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397001"/>
          <a:ext cx="8686800" cy="5223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286000"/>
                <a:gridCol w="2705100"/>
                <a:gridCol w="2171700"/>
              </a:tblGrid>
              <a:tr h="45994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Type 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Type</a:t>
                      </a:r>
                      <a:r>
                        <a:rPr lang="en-US" sz="2400" baseline="0" dirty="0" smtClean="0"/>
                        <a:t> II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Type III</a:t>
                      </a:r>
                      <a:endParaRPr lang="en-US" sz="2400" dirty="0"/>
                    </a:p>
                  </a:txBody>
                  <a:tcPr/>
                </a:tc>
              </a:tr>
              <a:tr h="223382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What is it made of?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Contains a metal* and a non-metal</a:t>
                      </a:r>
                    </a:p>
                    <a:p>
                      <a:pPr algn="l"/>
                      <a:endParaRPr lang="en-US" sz="1800" dirty="0" smtClean="0"/>
                    </a:p>
                    <a:p>
                      <a:pPr algn="l"/>
                      <a:r>
                        <a:rPr lang="en-US" sz="1800" dirty="0" smtClean="0"/>
                        <a:t>*metal has only one oxidation state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Contains a metal* and a non-metal</a:t>
                      </a:r>
                    </a:p>
                    <a:p>
                      <a:pPr algn="l"/>
                      <a:endParaRPr lang="en-US" sz="1800" dirty="0" smtClean="0"/>
                    </a:p>
                    <a:p>
                      <a:pPr algn="l"/>
                      <a:r>
                        <a:rPr lang="en-US" sz="1800" dirty="0" smtClean="0"/>
                        <a:t>*metal has more than one oxidation 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Contains two        non-metals</a:t>
                      </a:r>
                      <a:endParaRPr lang="en-US" sz="2600" dirty="0"/>
                    </a:p>
                  </a:txBody>
                  <a:tcPr/>
                </a:tc>
              </a:tr>
              <a:tr h="223382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How do we name it?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Name</a:t>
                      </a:r>
                      <a:r>
                        <a:rPr lang="en-US" sz="2400" baseline="0" dirty="0" smtClean="0"/>
                        <a:t> the </a:t>
                      </a:r>
                      <a:r>
                        <a:rPr lang="en-US" sz="2400" baseline="0" dirty="0" err="1" smtClean="0"/>
                        <a:t>cation</a:t>
                      </a:r>
                      <a:r>
                        <a:rPr lang="en-US" sz="2400" baseline="0" dirty="0" smtClean="0"/>
                        <a:t>, then name the anion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Name the </a:t>
                      </a:r>
                      <a:r>
                        <a:rPr lang="en-US" sz="2200" dirty="0" err="1" smtClean="0"/>
                        <a:t>cation</a:t>
                      </a:r>
                      <a:r>
                        <a:rPr lang="en-US" sz="2200" dirty="0" smtClean="0"/>
                        <a:t>, including a Roman</a:t>
                      </a:r>
                      <a:r>
                        <a:rPr lang="en-US" sz="2200" baseline="0" dirty="0" smtClean="0"/>
                        <a:t> Numeral (=</a:t>
                      </a:r>
                      <a:r>
                        <a:rPr lang="en-US" sz="2200" baseline="0" dirty="0" err="1" smtClean="0"/>
                        <a:t>oxid</a:t>
                      </a:r>
                      <a:r>
                        <a:rPr lang="en-US" sz="2200" baseline="0" dirty="0" smtClean="0"/>
                        <a:t>. state), then name the anion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Use numerical prefixes</a:t>
                      </a:r>
                      <a:r>
                        <a:rPr lang="en-US" sz="2000" baseline="0" dirty="0" smtClean="0"/>
                        <a:t> before </a:t>
                      </a:r>
                      <a:r>
                        <a:rPr lang="en-US" sz="2000" dirty="0" smtClean="0"/>
                        <a:t>the names</a:t>
                      </a:r>
                      <a:r>
                        <a:rPr lang="en-US" sz="2000" baseline="0" dirty="0" smtClean="0"/>
                        <a:t> of each element </a:t>
                      </a:r>
                      <a:r>
                        <a:rPr lang="en-US" sz="2000" dirty="0" smtClean="0"/>
                        <a:t>to indicate the number of each element (change ending to “-</a:t>
                      </a:r>
                      <a:r>
                        <a:rPr lang="en-US" sz="2000" dirty="0" err="1" smtClean="0"/>
                        <a:t>ide</a:t>
                      </a:r>
                      <a:r>
                        <a:rPr lang="en-US" sz="2000" dirty="0" smtClean="0"/>
                        <a:t>”)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828800"/>
          </a:xfrm>
        </p:spPr>
        <p:txBody>
          <a:bodyPr/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905000"/>
            <a:ext cx="8991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Compounds which contain polyatomic ions…</a:t>
            </a:r>
          </a:p>
          <a:p>
            <a:endParaRPr lang="en-US" b="1" dirty="0" smtClean="0"/>
          </a:p>
          <a:p>
            <a:pPr algn="l">
              <a:buFont typeface="Arial" pitchFamily="34" charset="0"/>
              <a:buChar char="•"/>
            </a:pPr>
            <a:r>
              <a:rPr lang="en-US" b="1" dirty="0" smtClean="0"/>
              <a:t>Salts which are made of 3 or more elements contain polyatomic ions. Most common polyatomic ions are listed on your orange sheet.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/>
              <a:t>To name these, name the </a:t>
            </a:r>
            <a:r>
              <a:rPr lang="en-US" b="1" dirty="0" err="1" smtClean="0"/>
              <a:t>cation</a:t>
            </a:r>
            <a:r>
              <a:rPr lang="en-US" b="1" dirty="0" smtClean="0"/>
              <a:t> (include a Roman numeral if necessary) then name the anion.</a:t>
            </a:r>
          </a:p>
          <a:p>
            <a:pPr algn="l">
              <a:buFont typeface="Arial" pitchFamily="34" charset="0"/>
              <a:buChar char="•"/>
            </a:pPr>
            <a:endParaRPr lang="en-US" b="1" dirty="0" smtClean="0"/>
          </a:p>
          <a:p>
            <a:pPr algn="l"/>
            <a:r>
              <a:rPr lang="en-US" b="1" dirty="0" smtClean="0"/>
              <a:t>	</a:t>
            </a:r>
            <a:r>
              <a:rPr lang="en-US" b="1" dirty="0" err="1" smtClean="0"/>
              <a:t>Sn</a:t>
            </a:r>
            <a:r>
              <a:rPr lang="en-US" b="1" dirty="0" smtClean="0"/>
              <a:t>(ClO</a:t>
            </a:r>
            <a:r>
              <a:rPr lang="en-US" b="1" baseline="-25000" dirty="0" smtClean="0"/>
              <a:t>4</a:t>
            </a:r>
            <a:r>
              <a:rPr lang="en-US" b="1" dirty="0" smtClean="0"/>
              <a:t>)</a:t>
            </a:r>
            <a:r>
              <a:rPr lang="en-US" b="1" baseline="-25000" dirty="0" smtClean="0"/>
              <a:t>2</a:t>
            </a:r>
            <a:r>
              <a:rPr lang="en-US" b="1" dirty="0" smtClean="0"/>
              <a:t>	</a:t>
            </a:r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		</a:t>
            </a:r>
          </a:p>
          <a:p>
            <a:pPr algn="l"/>
            <a:r>
              <a:rPr lang="en-US" b="1" dirty="0" smtClean="0"/>
              <a:t>	BaC</a:t>
            </a:r>
            <a:r>
              <a:rPr lang="en-US" b="1" baseline="-25000" dirty="0" smtClean="0"/>
              <a:t>2</a:t>
            </a:r>
            <a:r>
              <a:rPr lang="en-US" b="1" dirty="0" smtClean="0"/>
              <a:t>O</a:t>
            </a:r>
            <a:r>
              <a:rPr lang="en-US" b="1" baseline="-25000" dirty="0" smtClean="0"/>
              <a:t>4</a:t>
            </a:r>
            <a:r>
              <a:rPr lang="en-US" b="1" dirty="0" smtClean="0"/>
              <a:t>	</a:t>
            </a:r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		</a:t>
            </a:r>
            <a:endParaRPr lang="en-US" b="1" baseline="-25000" dirty="0" smtClean="0"/>
          </a:p>
          <a:p>
            <a:pPr algn="l"/>
            <a:r>
              <a:rPr lang="en-US" b="1" dirty="0" smtClean="0"/>
              <a:t>	Cu(OH)</a:t>
            </a:r>
            <a:r>
              <a:rPr lang="en-US" b="1" baseline="-25000" dirty="0" smtClean="0"/>
              <a:t>2</a:t>
            </a:r>
            <a:r>
              <a:rPr lang="en-US" b="1" dirty="0" smtClean="0"/>
              <a:t>	</a:t>
            </a:r>
            <a:r>
              <a:rPr lang="en-US" b="1" dirty="0" smtClean="0">
                <a:sym typeface="Wingdings" pitchFamily="2" charset="2"/>
              </a:rPr>
              <a:t></a:t>
            </a:r>
            <a:endParaRPr lang="en-US" b="1" dirty="0" smtClean="0"/>
          </a:p>
          <a:p>
            <a:pPr algn="l"/>
            <a:r>
              <a:rPr lang="en-US" b="1" dirty="0" smtClean="0"/>
              <a:t>	Ca</a:t>
            </a:r>
            <a:r>
              <a:rPr lang="en-US" b="1" baseline="-25000" dirty="0" smtClean="0"/>
              <a:t>3</a:t>
            </a:r>
            <a:r>
              <a:rPr lang="en-US" b="1" dirty="0" smtClean="0"/>
              <a:t>(PO</a:t>
            </a:r>
            <a:r>
              <a:rPr lang="en-US" b="1" baseline="-25000" dirty="0" smtClean="0"/>
              <a:t>4</a:t>
            </a:r>
            <a:r>
              <a:rPr lang="en-US" b="1" dirty="0" smtClean="0"/>
              <a:t>)</a:t>
            </a:r>
            <a:r>
              <a:rPr lang="en-US" b="1" baseline="-25000" dirty="0" smtClean="0"/>
              <a:t>2</a:t>
            </a:r>
            <a:r>
              <a:rPr lang="en-US" b="1" dirty="0" smtClean="0"/>
              <a:t>	</a:t>
            </a:r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				</a:t>
            </a:r>
          </a:p>
          <a:p>
            <a:pPr algn="l"/>
            <a:r>
              <a:rPr lang="en-US" b="1" dirty="0" smtClean="0"/>
              <a:t>	NH</a:t>
            </a:r>
            <a:r>
              <a:rPr lang="en-US" b="1" baseline="-25000" dirty="0" smtClean="0"/>
              <a:t>4</a:t>
            </a:r>
            <a:r>
              <a:rPr lang="en-US" b="1" dirty="0" smtClean="0"/>
              <a:t>Cl		</a:t>
            </a:r>
            <a:r>
              <a:rPr lang="en-US" b="1" dirty="0" smtClean="0">
                <a:sym typeface="Wingdings" pitchFamily="2" charset="2"/>
              </a:rPr>
              <a:t></a:t>
            </a:r>
            <a:endParaRPr lang="en-US" b="1" dirty="0" smtClean="0"/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	Additional practice on p. 102, SCE 4.6, p. 103, SCE 4.7 and </a:t>
            </a:r>
          </a:p>
          <a:p>
            <a:pPr algn="l"/>
            <a:r>
              <a:rPr lang="en-US" b="1" dirty="0" smtClean="0"/>
              <a:t>	p. 109, #21.</a:t>
            </a:r>
          </a:p>
          <a:p>
            <a:pPr algn="l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4006096"/>
            <a:ext cx="2864887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tin (II) </a:t>
            </a:r>
            <a:r>
              <a:rPr lang="en-US" sz="2200" dirty="0" err="1" smtClean="0"/>
              <a:t>perchlorate</a:t>
            </a:r>
            <a:endParaRPr lang="en-US" sz="2200" dirty="0" smtClean="0"/>
          </a:p>
          <a:p>
            <a:r>
              <a:rPr lang="en-US" sz="2200" dirty="0" smtClean="0"/>
              <a:t>barium oxalate</a:t>
            </a:r>
          </a:p>
          <a:p>
            <a:r>
              <a:rPr lang="en-US" sz="2200" dirty="0" smtClean="0"/>
              <a:t>copper (II) hydroxide</a:t>
            </a:r>
          </a:p>
          <a:p>
            <a:r>
              <a:rPr lang="en-US" sz="2200" dirty="0" smtClean="0"/>
              <a:t>calcium phosphate</a:t>
            </a:r>
          </a:p>
          <a:p>
            <a:r>
              <a:rPr lang="en-US" sz="2200" dirty="0" smtClean="0"/>
              <a:t>ammonium chloride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8600"/>
            <a:ext cx="7162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447800"/>
            <a:ext cx="88392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Acids…“Everybody’s an Expert!” </a:t>
            </a:r>
          </a:p>
          <a:p>
            <a:pPr algn="l"/>
            <a:r>
              <a:rPr lang="en-US" sz="2600" b="1" dirty="0" smtClean="0"/>
              <a:t>Read section 4.5 (pp. 104-105) in World of Chemistry with the goal of becoming your group’s expert as follows;</a:t>
            </a:r>
          </a:p>
          <a:p>
            <a:pPr algn="l"/>
            <a:r>
              <a:rPr lang="en-US" b="1" dirty="0" smtClean="0"/>
              <a:t>	#1 – Acids which do NOT contain oxygen</a:t>
            </a:r>
          </a:p>
          <a:p>
            <a:pPr algn="l"/>
            <a:r>
              <a:rPr lang="en-US" b="1" dirty="0" smtClean="0"/>
              <a:t>	#2 – Acids made with </a:t>
            </a:r>
            <a:r>
              <a:rPr lang="en-US" b="1" dirty="0" err="1" smtClean="0"/>
              <a:t>oxyions</a:t>
            </a:r>
            <a:r>
              <a:rPr lang="en-US" b="1" dirty="0" smtClean="0"/>
              <a:t> ending in –</a:t>
            </a:r>
            <a:r>
              <a:rPr lang="en-US" b="1" dirty="0" err="1" smtClean="0"/>
              <a:t>ite</a:t>
            </a:r>
            <a:endParaRPr lang="en-US" b="1" dirty="0" smtClean="0"/>
          </a:p>
          <a:p>
            <a:pPr algn="l"/>
            <a:r>
              <a:rPr lang="en-US" b="1" dirty="0" smtClean="0"/>
              <a:t>	#3 – Acids made with </a:t>
            </a:r>
            <a:r>
              <a:rPr lang="en-US" b="1" dirty="0" err="1" smtClean="0"/>
              <a:t>oxyions</a:t>
            </a:r>
            <a:r>
              <a:rPr lang="en-US" b="1" dirty="0" smtClean="0"/>
              <a:t> ending in –ate</a:t>
            </a:r>
          </a:p>
          <a:p>
            <a:pPr algn="l"/>
            <a:r>
              <a:rPr lang="en-US" b="1" dirty="0" smtClean="0"/>
              <a:t>	#4 – When do acid names use the “hydro” prefix? Which </a:t>
            </a:r>
            <a:r>
              <a:rPr lang="en-US" b="1" dirty="0" err="1" smtClean="0"/>
              <a:t>oxyacids</a:t>
            </a:r>
            <a:r>
              <a:rPr lang="en-US" b="1" dirty="0" smtClean="0"/>
              <a:t> have names ending in –</a:t>
            </a:r>
            <a:r>
              <a:rPr lang="en-US" b="1" dirty="0" err="1" smtClean="0"/>
              <a:t>ous</a:t>
            </a:r>
            <a:r>
              <a:rPr lang="en-US" b="1" dirty="0" smtClean="0"/>
              <a:t>? Which </a:t>
            </a:r>
            <a:r>
              <a:rPr lang="en-US" b="1" dirty="0" err="1" smtClean="0"/>
              <a:t>oxyacids</a:t>
            </a:r>
            <a:r>
              <a:rPr lang="en-US" b="1" dirty="0" smtClean="0"/>
              <a:t> have names ending in –</a:t>
            </a:r>
            <a:r>
              <a:rPr lang="en-US" b="1" dirty="0" err="1" smtClean="0"/>
              <a:t>ic</a:t>
            </a:r>
            <a:r>
              <a:rPr lang="en-US" b="1" dirty="0" smtClean="0"/>
              <a:t>?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Be prepared to share what you have learned about nomenclature in general, plus a specific example including the name and formula of an acid of </a:t>
            </a:r>
            <a:r>
              <a:rPr lang="en-US" b="1" smtClean="0"/>
              <a:t>your type.</a:t>
            </a:r>
            <a:endParaRPr lang="en-US" b="1" dirty="0" smtClean="0"/>
          </a:p>
          <a:p>
            <a:pPr algn="l"/>
            <a:endParaRPr lang="en-US" b="1" dirty="0" smtClean="0"/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828800"/>
          </a:xfrm>
        </p:spPr>
        <p:txBody>
          <a:bodyPr/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905000"/>
            <a:ext cx="8839200" cy="49530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Acids</a:t>
            </a:r>
          </a:p>
          <a:p>
            <a:pPr algn="l"/>
            <a:r>
              <a:rPr lang="en-US" b="1" dirty="0" smtClean="0"/>
              <a:t>Acids are compounds which increase the concentration of hydrogen ions in a solution.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For our purposes, we will consider any compound which begins with H to be an acid.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There are two categories for acids,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/>
              <a:t>…acids which do not contain oxygen, and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/>
              <a:t>…</a:t>
            </a:r>
            <a:r>
              <a:rPr lang="en-US" b="1" dirty="0" err="1" smtClean="0"/>
              <a:t>oxyacids</a:t>
            </a:r>
            <a:r>
              <a:rPr lang="en-US" b="1" dirty="0" smtClean="0"/>
              <a:t>.</a:t>
            </a:r>
          </a:p>
          <a:p>
            <a:pPr algn="l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CHEMICAL COMPOUNDS</a:t>
            </a:r>
            <a:br>
              <a:rPr lang="en-US" dirty="0" smtClean="0"/>
            </a:br>
            <a:r>
              <a:rPr lang="en-US" sz="2000" dirty="0" smtClean="0"/>
              <a:t>An Introduction to Bonding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70916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Q: When one atom gains electrons and another loses electrons, which type of bond is formed?</a:t>
            </a:r>
          </a:p>
          <a:p>
            <a:pPr lvl="1"/>
            <a:r>
              <a:rPr lang="en-US" dirty="0" smtClean="0"/>
              <a:t>A: IONIC</a:t>
            </a:r>
          </a:p>
          <a:p>
            <a:r>
              <a:rPr lang="en-US" dirty="0" smtClean="0"/>
              <a:t>Q: What situation will result in this type of bond.</a:t>
            </a:r>
          </a:p>
          <a:p>
            <a:pPr lvl="1"/>
            <a:r>
              <a:rPr lang="en-US" dirty="0" smtClean="0"/>
              <a:t>SHORT </a:t>
            </a:r>
            <a:r>
              <a:rPr lang="en-US" dirty="0" err="1" smtClean="0"/>
              <a:t>Ans</a:t>
            </a:r>
            <a:r>
              <a:rPr lang="en-US" dirty="0" smtClean="0"/>
              <a:t>: When a metal atom bonds to a non-metal atom.</a:t>
            </a:r>
          </a:p>
          <a:p>
            <a:r>
              <a:rPr lang="en-US" dirty="0" smtClean="0"/>
              <a:t>Q: When electrons are shared, which type of bond is formed?</a:t>
            </a:r>
          </a:p>
          <a:p>
            <a:pPr lvl="1"/>
            <a:r>
              <a:rPr lang="en-US" dirty="0" smtClean="0"/>
              <a:t>A: Depends…</a:t>
            </a:r>
          </a:p>
          <a:p>
            <a:pPr lvl="2"/>
            <a:r>
              <a:rPr lang="en-US" dirty="0" smtClean="0"/>
              <a:t>Metal atoms share electrons “corporately” forming a metallic bond.</a:t>
            </a:r>
          </a:p>
          <a:p>
            <a:pPr lvl="2"/>
            <a:r>
              <a:rPr lang="en-US" dirty="0" smtClean="0"/>
              <a:t>Non-metal  atoms share electrons locally to form a covalent bond.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828800"/>
          </a:xfrm>
        </p:spPr>
        <p:txBody>
          <a:bodyPr/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905000"/>
            <a:ext cx="8839200" cy="4953000"/>
          </a:xfrm>
        </p:spPr>
        <p:txBody>
          <a:bodyPr>
            <a:normAutofit/>
          </a:bodyPr>
          <a:lstStyle/>
          <a:p>
            <a:r>
              <a:rPr lang="en-US" b="1" dirty="0" smtClean="0"/>
              <a:t>Acids which do NOT contain oxygen…</a:t>
            </a:r>
          </a:p>
          <a:p>
            <a:pPr algn="l"/>
            <a:r>
              <a:rPr lang="en-US" b="1" dirty="0" smtClean="0"/>
              <a:t>…are named </a:t>
            </a:r>
            <a:r>
              <a:rPr lang="en-US" b="1" dirty="0" err="1" smtClean="0">
                <a:solidFill>
                  <a:srgbClr val="00B0F0"/>
                </a:solidFill>
              </a:rPr>
              <a:t>hydro______ic</a:t>
            </a:r>
            <a:r>
              <a:rPr lang="en-US" b="1" dirty="0" smtClean="0">
                <a:solidFill>
                  <a:srgbClr val="00B0F0"/>
                </a:solidFill>
              </a:rPr>
              <a:t> acid</a:t>
            </a:r>
            <a:r>
              <a:rPr lang="en-US" b="1" dirty="0" smtClean="0"/>
              <a:t>. (Fill in the blank with the root name of the element bonded to hydrogen.)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Ex. 	HF	</a:t>
            </a:r>
            <a:r>
              <a:rPr lang="en-US" b="1" dirty="0" smtClean="0">
                <a:sym typeface="Wingdings" pitchFamily="2" charset="2"/>
              </a:rPr>
              <a:t>	</a:t>
            </a:r>
          </a:p>
          <a:p>
            <a:pPr algn="l"/>
            <a:r>
              <a:rPr lang="en-US" b="1" dirty="0" smtClean="0">
                <a:sym typeface="Wingdings" pitchFamily="2" charset="2"/>
              </a:rPr>
              <a:t>	H</a:t>
            </a:r>
            <a:r>
              <a:rPr lang="en-US" b="1" baseline="-25000" dirty="0" smtClean="0">
                <a:sym typeface="Wingdings" pitchFamily="2" charset="2"/>
              </a:rPr>
              <a:t>3</a:t>
            </a:r>
            <a:r>
              <a:rPr lang="en-US" b="1" dirty="0" smtClean="0">
                <a:sym typeface="Wingdings" pitchFamily="2" charset="2"/>
              </a:rPr>
              <a:t>N	</a:t>
            </a:r>
          </a:p>
          <a:p>
            <a:pPr algn="l"/>
            <a:r>
              <a:rPr lang="en-US" b="1" dirty="0" smtClean="0">
                <a:sym typeface="Wingdings" pitchFamily="2" charset="2"/>
              </a:rPr>
              <a:t>	</a:t>
            </a:r>
            <a:r>
              <a:rPr lang="en-US" b="1" dirty="0" err="1" smtClean="0">
                <a:sym typeface="Wingdings" pitchFamily="2" charset="2"/>
              </a:rPr>
              <a:t>HBr</a:t>
            </a:r>
            <a:r>
              <a:rPr lang="en-US" b="1" dirty="0" smtClean="0">
                <a:sym typeface="Wingdings" pitchFamily="2" charset="2"/>
              </a:rPr>
              <a:t>	</a:t>
            </a:r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743200" y="4343400"/>
            <a:ext cx="332334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Hydrofluoric acid</a:t>
            </a:r>
          </a:p>
          <a:p>
            <a:r>
              <a:rPr lang="en-US" sz="3000" dirty="0" err="1" smtClean="0"/>
              <a:t>Hydronitric</a:t>
            </a:r>
            <a:r>
              <a:rPr lang="en-US" sz="3000" dirty="0" smtClean="0"/>
              <a:t> acid</a:t>
            </a:r>
          </a:p>
          <a:p>
            <a:r>
              <a:rPr lang="en-US" sz="3000" dirty="0" err="1" smtClean="0"/>
              <a:t>Hydrobromic</a:t>
            </a:r>
            <a:r>
              <a:rPr lang="en-US" sz="3000" dirty="0" smtClean="0"/>
              <a:t> acid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828800"/>
          </a:xfrm>
        </p:spPr>
        <p:txBody>
          <a:bodyPr/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905000"/>
            <a:ext cx="8839200" cy="4953000"/>
          </a:xfrm>
        </p:spPr>
        <p:txBody>
          <a:bodyPr>
            <a:normAutofit lnSpcReduction="10000"/>
          </a:bodyPr>
          <a:lstStyle/>
          <a:p>
            <a:r>
              <a:rPr lang="en-US" b="1" dirty="0" err="1" smtClean="0"/>
              <a:t>Oxyacids</a:t>
            </a:r>
            <a:r>
              <a:rPr lang="en-US" b="1" dirty="0" smtClean="0"/>
              <a:t>…</a:t>
            </a:r>
          </a:p>
          <a:p>
            <a:pPr algn="l"/>
            <a:r>
              <a:rPr lang="en-US" b="1" dirty="0" smtClean="0"/>
              <a:t>…are named </a:t>
            </a:r>
            <a:r>
              <a:rPr lang="en-US" b="1" dirty="0" smtClean="0">
                <a:solidFill>
                  <a:srgbClr val="66FF66"/>
                </a:solidFill>
              </a:rPr>
              <a:t>______</a:t>
            </a:r>
            <a:r>
              <a:rPr lang="en-US" b="1" dirty="0" err="1" smtClean="0">
                <a:solidFill>
                  <a:srgbClr val="66FF66"/>
                </a:solidFill>
              </a:rPr>
              <a:t>ic</a:t>
            </a:r>
            <a:r>
              <a:rPr lang="en-US" b="1" dirty="0" smtClean="0">
                <a:solidFill>
                  <a:srgbClr val="66FF66"/>
                </a:solidFill>
              </a:rPr>
              <a:t> acid </a:t>
            </a:r>
            <a:r>
              <a:rPr lang="en-US" b="1" dirty="0" smtClean="0"/>
              <a:t>if the anion ends in </a:t>
            </a:r>
            <a:r>
              <a:rPr lang="en-US" b="1" dirty="0" smtClean="0">
                <a:solidFill>
                  <a:srgbClr val="66FF66"/>
                </a:solidFill>
              </a:rPr>
              <a:t>-ate</a:t>
            </a:r>
            <a:r>
              <a:rPr lang="en-US" b="1" dirty="0" smtClean="0"/>
              <a:t>. </a:t>
            </a:r>
          </a:p>
          <a:p>
            <a:pPr algn="l"/>
            <a:r>
              <a:rPr lang="en-US" b="1" dirty="0" smtClean="0"/>
              <a:t>…are named </a:t>
            </a:r>
            <a:r>
              <a:rPr lang="en-US" b="1" dirty="0" smtClean="0">
                <a:solidFill>
                  <a:srgbClr val="FFFF00"/>
                </a:solidFill>
              </a:rPr>
              <a:t>______</a:t>
            </a:r>
            <a:r>
              <a:rPr lang="en-US" b="1" dirty="0" err="1" smtClean="0">
                <a:solidFill>
                  <a:srgbClr val="FFFF00"/>
                </a:solidFill>
              </a:rPr>
              <a:t>ous</a:t>
            </a:r>
            <a:r>
              <a:rPr lang="en-US" b="1" dirty="0" smtClean="0">
                <a:solidFill>
                  <a:srgbClr val="FFFF00"/>
                </a:solidFill>
              </a:rPr>
              <a:t> acid </a:t>
            </a:r>
            <a:r>
              <a:rPr lang="en-US" b="1" dirty="0" smtClean="0"/>
              <a:t>if the anion ends in </a:t>
            </a:r>
            <a:r>
              <a:rPr lang="en-US" b="1" dirty="0" smtClean="0">
                <a:solidFill>
                  <a:srgbClr val="FFFF00"/>
                </a:solidFill>
              </a:rPr>
              <a:t>–</a:t>
            </a:r>
            <a:r>
              <a:rPr lang="en-US" b="1" dirty="0" err="1" smtClean="0">
                <a:solidFill>
                  <a:srgbClr val="FFFF00"/>
                </a:solidFill>
              </a:rPr>
              <a:t>ite</a:t>
            </a:r>
            <a:r>
              <a:rPr lang="en-US" b="1" dirty="0" smtClean="0"/>
              <a:t>.</a:t>
            </a:r>
          </a:p>
          <a:p>
            <a:pPr algn="l"/>
            <a:r>
              <a:rPr lang="en-US" b="1" dirty="0" smtClean="0"/>
              <a:t>(Fill in the blank with the root name of the </a:t>
            </a:r>
            <a:r>
              <a:rPr lang="en-US" b="1" dirty="0" err="1" smtClean="0"/>
              <a:t>oxyion</a:t>
            </a:r>
            <a:r>
              <a:rPr lang="en-US" b="1" dirty="0" smtClean="0"/>
              <a:t>.)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Ex. 	HClO</a:t>
            </a:r>
            <a:r>
              <a:rPr lang="en-US" b="1" baseline="-25000" dirty="0" smtClean="0">
                <a:sym typeface="Wingdings" pitchFamily="2" charset="2"/>
              </a:rPr>
              <a:t>2</a:t>
            </a:r>
            <a:r>
              <a:rPr lang="en-US" b="1" dirty="0" smtClean="0"/>
              <a:t>	</a:t>
            </a:r>
            <a:r>
              <a:rPr lang="en-US" b="1" dirty="0" smtClean="0">
                <a:sym typeface="Wingdings" pitchFamily="2" charset="2"/>
              </a:rPr>
              <a:t>	</a:t>
            </a:r>
          </a:p>
          <a:p>
            <a:pPr algn="l"/>
            <a:r>
              <a:rPr lang="en-US" b="1" dirty="0" smtClean="0">
                <a:sym typeface="Wingdings" pitchFamily="2" charset="2"/>
              </a:rPr>
              <a:t>	HNO</a:t>
            </a:r>
            <a:r>
              <a:rPr lang="en-US" b="1" baseline="-25000" dirty="0" smtClean="0">
                <a:sym typeface="Wingdings" pitchFamily="2" charset="2"/>
              </a:rPr>
              <a:t>3</a:t>
            </a:r>
            <a:r>
              <a:rPr lang="en-US" b="1" dirty="0" smtClean="0">
                <a:sym typeface="Wingdings" pitchFamily="2" charset="2"/>
              </a:rPr>
              <a:t>	</a:t>
            </a:r>
          </a:p>
          <a:p>
            <a:pPr algn="l"/>
            <a:r>
              <a:rPr lang="en-US" b="1" dirty="0" smtClean="0">
                <a:sym typeface="Wingdings" pitchFamily="2" charset="2"/>
              </a:rPr>
              <a:t>	H</a:t>
            </a:r>
            <a:r>
              <a:rPr lang="en-US" b="1" baseline="-25000" dirty="0" smtClean="0">
                <a:sym typeface="Wingdings" pitchFamily="2" charset="2"/>
              </a:rPr>
              <a:t>2</a:t>
            </a:r>
            <a:r>
              <a:rPr lang="en-US" b="1" dirty="0" smtClean="0">
                <a:sym typeface="Wingdings" pitchFamily="2" charset="2"/>
              </a:rPr>
              <a:t>SO</a:t>
            </a:r>
            <a:r>
              <a:rPr lang="en-US" b="1" baseline="-25000" dirty="0" smtClean="0">
                <a:sym typeface="Wingdings" pitchFamily="2" charset="2"/>
              </a:rPr>
              <a:t>3</a:t>
            </a:r>
            <a:r>
              <a:rPr lang="en-US" b="1" dirty="0" smtClean="0">
                <a:sym typeface="Wingdings" pitchFamily="2" charset="2"/>
              </a:rPr>
              <a:t>	</a:t>
            </a:r>
          </a:p>
          <a:p>
            <a:pPr algn="l"/>
            <a:endParaRPr lang="en-US" b="1" dirty="0" smtClean="0">
              <a:sym typeface="Wingdings" pitchFamily="2" charset="2"/>
            </a:endParaRPr>
          </a:p>
          <a:p>
            <a:pPr algn="l"/>
            <a:r>
              <a:rPr lang="en-US" b="1" dirty="0" smtClean="0">
                <a:sym typeface="Wingdings" pitchFamily="2" charset="2"/>
              </a:rPr>
              <a:t>Additional practice: p. 109, #24.</a:t>
            </a:r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962400" y="4191000"/>
            <a:ext cx="261962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err="1" smtClean="0"/>
              <a:t>chlorous</a:t>
            </a:r>
            <a:r>
              <a:rPr lang="en-US" sz="3000" dirty="0" smtClean="0"/>
              <a:t> acid</a:t>
            </a:r>
          </a:p>
          <a:p>
            <a:r>
              <a:rPr lang="en-US" sz="3000" dirty="0" smtClean="0"/>
              <a:t>nitric acid</a:t>
            </a:r>
          </a:p>
          <a:p>
            <a:r>
              <a:rPr lang="en-US" sz="3000" dirty="0" smtClean="0"/>
              <a:t>sulfurous acid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828800"/>
          </a:xfrm>
        </p:spPr>
        <p:txBody>
          <a:bodyPr/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905000"/>
            <a:ext cx="8839200" cy="4953000"/>
          </a:xfrm>
        </p:spPr>
        <p:txBody>
          <a:bodyPr>
            <a:normAutofit/>
          </a:bodyPr>
          <a:lstStyle/>
          <a:p>
            <a:r>
              <a:rPr lang="en-US" b="1" dirty="0" smtClean="0"/>
              <a:t>Organic Compounds…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b="1" dirty="0" smtClean="0"/>
              <a:t>There are a MYRIAD of organic compounds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b="1" dirty="0" smtClean="0"/>
              <a:t>The complete rules for naming would take weeks or months to study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b="1" dirty="0" smtClean="0"/>
              <a:t>We will learn only the rules for two of the simplest kinds of organic compounds…</a:t>
            </a:r>
          </a:p>
          <a:p>
            <a:pPr algn="l"/>
            <a:endParaRPr lang="en-US" b="1" dirty="0" smtClean="0"/>
          </a:p>
          <a:p>
            <a:r>
              <a:rPr lang="en-US" b="1" dirty="0" err="1" smtClean="0"/>
              <a:t>Alkanes</a:t>
            </a:r>
            <a:r>
              <a:rPr lang="en-US" b="1" dirty="0" smtClean="0"/>
              <a:t> and Cyclic </a:t>
            </a:r>
            <a:r>
              <a:rPr lang="en-US" b="1" dirty="0" err="1" smtClean="0"/>
              <a:t>Alkanes</a:t>
            </a:r>
            <a:endParaRPr lang="en-US" b="1" dirty="0" smtClean="0"/>
          </a:p>
          <a:p>
            <a:pPr algn="l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828800"/>
          </a:xfrm>
        </p:spPr>
        <p:txBody>
          <a:bodyPr/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905000"/>
            <a:ext cx="88392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err="1" smtClean="0"/>
              <a:t>Alkanes</a:t>
            </a:r>
            <a:endParaRPr lang="en-US" b="1" dirty="0" smtClean="0"/>
          </a:p>
          <a:p>
            <a:pPr marL="514350" indent="-514350" algn="l">
              <a:buFont typeface="Arial" pitchFamily="34" charset="0"/>
              <a:buChar char="•"/>
            </a:pPr>
            <a:r>
              <a:rPr lang="en-US" b="1" dirty="0" err="1" smtClean="0"/>
              <a:t>Alkanes</a:t>
            </a:r>
            <a:r>
              <a:rPr lang="en-US" b="1" dirty="0" smtClean="0"/>
              <a:t> are saturated hydrocarbons.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b="1" dirty="0" smtClean="0"/>
              <a:t>What two elements are in a hydrocarbon?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b="1" dirty="0" smtClean="0"/>
              <a:t>What does “saturated” mean?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b="1" dirty="0" smtClean="0"/>
              <a:t>The names for these compounds follow the format;  </a:t>
            </a:r>
          </a:p>
          <a:p>
            <a:pPr marL="514350" indent="-514350"/>
            <a:r>
              <a:rPr lang="en-US" b="1" dirty="0" smtClean="0"/>
              <a:t> </a:t>
            </a:r>
            <a:r>
              <a:rPr lang="en-US" b="1" dirty="0" smtClean="0">
                <a:solidFill>
                  <a:srgbClr val="66FFFF"/>
                </a:solidFill>
              </a:rPr>
              <a:t>_________</a:t>
            </a:r>
            <a:r>
              <a:rPr lang="en-US" b="1" dirty="0" err="1" smtClean="0">
                <a:solidFill>
                  <a:srgbClr val="66FFFF"/>
                </a:solidFill>
              </a:rPr>
              <a:t>ane</a:t>
            </a:r>
            <a:r>
              <a:rPr lang="en-US" b="1" dirty="0" smtClean="0">
                <a:solidFill>
                  <a:srgbClr val="66FFFF"/>
                </a:solidFill>
              </a:rPr>
              <a:t> </a:t>
            </a:r>
          </a:p>
          <a:p>
            <a:pPr marL="514350" indent="-514350"/>
            <a:r>
              <a:rPr lang="en-US" b="1" dirty="0" smtClean="0"/>
              <a:t>(prefix indicates the number of </a:t>
            </a:r>
            <a:r>
              <a:rPr lang="en-US" b="1" i="1" u="sng" dirty="0" smtClean="0"/>
              <a:t>CARBON</a:t>
            </a:r>
            <a:r>
              <a:rPr lang="en-US" b="1" dirty="0" smtClean="0"/>
              <a:t> atoms)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Ex. 	CH</a:t>
            </a:r>
            <a:r>
              <a:rPr lang="en-US" b="1" baseline="-25000" dirty="0" smtClean="0">
                <a:sym typeface="Wingdings" pitchFamily="2" charset="2"/>
              </a:rPr>
              <a:t>4</a:t>
            </a:r>
            <a:r>
              <a:rPr lang="en-US" b="1" dirty="0" smtClean="0"/>
              <a:t>	</a:t>
            </a:r>
            <a:r>
              <a:rPr lang="en-US" b="1" dirty="0" smtClean="0">
                <a:sym typeface="Wingdings" pitchFamily="2" charset="2"/>
              </a:rPr>
              <a:t>	</a:t>
            </a:r>
          </a:p>
          <a:p>
            <a:pPr algn="l"/>
            <a:r>
              <a:rPr lang="en-US" b="1" dirty="0" smtClean="0">
                <a:sym typeface="Wingdings" pitchFamily="2" charset="2"/>
              </a:rPr>
              <a:t>	C</a:t>
            </a:r>
            <a:r>
              <a:rPr lang="en-US" b="1" baseline="-25000" dirty="0" smtClean="0">
                <a:sym typeface="Wingdings" pitchFamily="2" charset="2"/>
              </a:rPr>
              <a:t>6</a:t>
            </a:r>
            <a:r>
              <a:rPr lang="en-US" b="1" dirty="0" smtClean="0">
                <a:sym typeface="Wingdings" pitchFamily="2" charset="2"/>
              </a:rPr>
              <a:t>H</a:t>
            </a:r>
            <a:r>
              <a:rPr lang="en-US" b="1" baseline="-25000" dirty="0" smtClean="0">
                <a:sym typeface="Wingdings" pitchFamily="2" charset="2"/>
              </a:rPr>
              <a:t>14</a:t>
            </a:r>
            <a:r>
              <a:rPr lang="en-US" b="1" dirty="0" smtClean="0">
                <a:sym typeface="Wingdings" pitchFamily="2" charset="2"/>
              </a:rPr>
              <a:t>	</a:t>
            </a:r>
          </a:p>
          <a:p>
            <a:pPr algn="l"/>
            <a:r>
              <a:rPr lang="en-US" b="1" dirty="0" smtClean="0">
                <a:sym typeface="Wingdings" pitchFamily="2" charset="2"/>
              </a:rPr>
              <a:t>	C</a:t>
            </a:r>
            <a:r>
              <a:rPr lang="en-US" b="1" baseline="-25000" dirty="0" smtClean="0">
                <a:sym typeface="Wingdings" pitchFamily="2" charset="2"/>
              </a:rPr>
              <a:t>8</a:t>
            </a:r>
            <a:r>
              <a:rPr lang="en-US" b="1" dirty="0" smtClean="0">
                <a:sym typeface="Wingdings" pitchFamily="2" charset="2"/>
              </a:rPr>
              <a:t>H</a:t>
            </a:r>
            <a:r>
              <a:rPr lang="en-US" b="1" baseline="-25000" dirty="0" smtClean="0">
                <a:sym typeface="Wingdings" pitchFamily="2" charset="2"/>
              </a:rPr>
              <a:t>18</a:t>
            </a:r>
            <a:r>
              <a:rPr lang="en-US" b="1" dirty="0" smtClean="0">
                <a:sym typeface="Wingdings" pitchFamily="2" charset="2"/>
              </a:rPr>
              <a:t>	</a:t>
            </a:r>
          </a:p>
          <a:p>
            <a:pPr algn="l"/>
            <a:endParaRPr lang="en-US" b="1" i="1" dirty="0" smtClean="0">
              <a:sym typeface="Wingdings" pitchFamily="2" charset="2"/>
            </a:endParaRPr>
          </a:p>
          <a:p>
            <a:pPr algn="l"/>
            <a:r>
              <a:rPr lang="en-US" b="1" dirty="0" smtClean="0">
                <a:sym typeface="Wingdings" pitchFamily="2" charset="2"/>
              </a:rPr>
              <a:t>Additional practice: p. 71 #7-8 (orange text).</a:t>
            </a:r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638172" y="4634805"/>
            <a:ext cx="155844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methane</a:t>
            </a:r>
          </a:p>
          <a:p>
            <a:r>
              <a:rPr lang="en-US" sz="2800" dirty="0" smtClean="0"/>
              <a:t>hexane</a:t>
            </a:r>
          </a:p>
          <a:p>
            <a:r>
              <a:rPr lang="en-US" sz="2800" dirty="0" smtClean="0"/>
              <a:t>octane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828800"/>
          </a:xfrm>
        </p:spPr>
        <p:txBody>
          <a:bodyPr/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905000"/>
            <a:ext cx="8839200" cy="35052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Numerical prefixes for use in naming Organic Compounds… (these are on the back of your orange sheet)</a:t>
            </a:r>
          </a:p>
          <a:p>
            <a:pPr algn="l"/>
            <a:endParaRPr lang="en-US" b="1" dirty="0" smtClean="0"/>
          </a:p>
          <a:p>
            <a:pPr algn="l"/>
            <a:r>
              <a:rPr lang="en-US" sz="3100" b="1" dirty="0" smtClean="0"/>
              <a:t>1	</a:t>
            </a:r>
            <a:r>
              <a:rPr lang="en-US" sz="3100" b="1" dirty="0" smtClean="0">
                <a:sym typeface="Wingdings" pitchFamily="2" charset="2"/>
              </a:rPr>
              <a:t></a:t>
            </a:r>
            <a:endParaRPr lang="en-US" sz="3100" b="1" dirty="0" smtClean="0"/>
          </a:p>
          <a:p>
            <a:pPr algn="l"/>
            <a:r>
              <a:rPr lang="en-US" sz="3100" b="1" dirty="0" smtClean="0"/>
              <a:t>2	</a:t>
            </a:r>
            <a:r>
              <a:rPr lang="en-US" sz="3100" b="1" dirty="0" smtClean="0">
                <a:sym typeface="Wingdings" pitchFamily="2" charset="2"/>
              </a:rPr>
              <a:t></a:t>
            </a:r>
            <a:endParaRPr lang="en-US" sz="3100" b="1" dirty="0" smtClean="0"/>
          </a:p>
          <a:p>
            <a:pPr algn="l"/>
            <a:r>
              <a:rPr lang="en-US" sz="3100" b="1" dirty="0" smtClean="0"/>
              <a:t>3	</a:t>
            </a:r>
            <a:r>
              <a:rPr lang="en-US" sz="3100" b="1" dirty="0" smtClean="0">
                <a:sym typeface="Wingdings" pitchFamily="2" charset="2"/>
              </a:rPr>
              <a:t></a:t>
            </a:r>
            <a:endParaRPr lang="en-US" sz="3100" b="1" dirty="0" smtClean="0"/>
          </a:p>
          <a:p>
            <a:pPr algn="l"/>
            <a:r>
              <a:rPr lang="en-US" sz="3100" b="1" dirty="0" smtClean="0"/>
              <a:t>4	</a:t>
            </a:r>
            <a:r>
              <a:rPr lang="en-US" sz="3100" b="1" dirty="0" smtClean="0">
                <a:sym typeface="Wingdings" pitchFamily="2" charset="2"/>
              </a:rPr>
              <a:t></a:t>
            </a:r>
            <a:endParaRPr lang="en-US" sz="3100" b="1" dirty="0" smtClean="0"/>
          </a:p>
          <a:p>
            <a:pPr marL="514350" indent="-514350" algn="l"/>
            <a:r>
              <a:rPr lang="en-US" sz="3100" b="1" dirty="0" smtClean="0">
                <a:sym typeface="Wingdings" pitchFamily="2" charset="2"/>
              </a:rPr>
              <a:t>5		</a:t>
            </a:r>
          </a:p>
          <a:p>
            <a:pPr marL="514350" indent="-514350" algn="l">
              <a:buAutoNum type="arabicPlain" startAt="5"/>
            </a:pPr>
            <a:endParaRPr lang="en-US" sz="2600" b="1" dirty="0" smtClean="0">
              <a:sym typeface="Wingdings" pitchFamily="2" charset="2"/>
            </a:endParaRPr>
          </a:p>
          <a:p>
            <a:pPr marL="514350" indent="-514350" algn="l"/>
            <a:endParaRPr lang="en-US" sz="2600" b="1" dirty="0" smtClean="0"/>
          </a:p>
          <a:p>
            <a:pPr algn="l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669726" y="3012519"/>
            <a:ext cx="123944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-meth-</a:t>
            </a:r>
          </a:p>
          <a:p>
            <a:r>
              <a:rPr lang="en-US" sz="2800" dirty="0" smtClean="0"/>
              <a:t>-eth-</a:t>
            </a:r>
          </a:p>
          <a:p>
            <a:r>
              <a:rPr lang="en-US" sz="2800" dirty="0" smtClean="0"/>
              <a:t>-prop-</a:t>
            </a:r>
          </a:p>
          <a:p>
            <a:r>
              <a:rPr lang="en-US" sz="2800" dirty="0" smtClean="0"/>
              <a:t>-but-</a:t>
            </a:r>
          </a:p>
          <a:p>
            <a:r>
              <a:rPr lang="en-US" sz="2800" dirty="0" smtClean="0"/>
              <a:t>-pent-</a:t>
            </a:r>
            <a:endParaRPr lang="en-US" sz="28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86200" y="2590800"/>
            <a:ext cx="3352800" cy="3124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20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	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20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	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20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	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20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	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20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	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91176" y="2934831"/>
            <a:ext cx="113845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-hex-</a:t>
            </a:r>
          </a:p>
          <a:p>
            <a:r>
              <a:rPr lang="en-US" sz="2800" dirty="0" smtClean="0"/>
              <a:t>-</a:t>
            </a:r>
            <a:r>
              <a:rPr lang="en-US" sz="2800" dirty="0" err="1" smtClean="0"/>
              <a:t>hept</a:t>
            </a:r>
            <a:r>
              <a:rPr lang="en-US" sz="2800" dirty="0" smtClean="0"/>
              <a:t>-</a:t>
            </a:r>
          </a:p>
          <a:p>
            <a:r>
              <a:rPr lang="en-US" sz="2800" dirty="0" smtClean="0"/>
              <a:t>-</a:t>
            </a:r>
            <a:r>
              <a:rPr lang="en-US" sz="2800" dirty="0" err="1" smtClean="0"/>
              <a:t>oct</a:t>
            </a:r>
            <a:r>
              <a:rPr lang="en-US" sz="2800" dirty="0" smtClean="0"/>
              <a:t>-</a:t>
            </a:r>
          </a:p>
          <a:p>
            <a:r>
              <a:rPr lang="en-US" sz="2800" dirty="0" smtClean="0"/>
              <a:t>-non-</a:t>
            </a:r>
          </a:p>
          <a:p>
            <a:r>
              <a:rPr lang="en-US" sz="2800" dirty="0" smtClean="0"/>
              <a:t>-</a:t>
            </a:r>
            <a:r>
              <a:rPr lang="en-US" sz="2800" dirty="0" err="1" smtClean="0"/>
              <a:t>dec</a:t>
            </a:r>
            <a:r>
              <a:rPr lang="en-US" sz="2800" dirty="0" smtClean="0"/>
              <a:t>-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828800"/>
          </a:xfrm>
        </p:spPr>
        <p:txBody>
          <a:bodyPr/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905000"/>
            <a:ext cx="88392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Cyclic </a:t>
            </a:r>
            <a:r>
              <a:rPr lang="en-US" b="1" dirty="0" err="1" smtClean="0"/>
              <a:t>Alkanes</a:t>
            </a:r>
            <a:endParaRPr lang="en-US" b="1" dirty="0" smtClean="0"/>
          </a:p>
          <a:p>
            <a:pPr marL="514350" indent="-514350" algn="l">
              <a:buFont typeface="Arial" pitchFamily="34" charset="0"/>
              <a:buChar char="•"/>
            </a:pPr>
            <a:r>
              <a:rPr lang="en-US" b="1" dirty="0" smtClean="0"/>
              <a:t>Cyclic </a:t>
            </a:r>
            <a:r>
              <a:rPr lang="en-US" b="1" dirty="0" err="1" smtClean="0"/>
              <a:t>alkanes</a:t>
            </a:r>
            <a:r>
              <a:rPr lang="en-US" b="1" dirty="0" smtClean="0"/>
              <a:t> are “saturated” hydrocarbon rings.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b="1" dirty="0" smtClean="0"/>
              <a:t>The names for these compounds follow the format;  </a:t>
            </a:r>
          </a:p>
          <a:p>
            <a:pPr marL="514350" indent="-514350"/>
            <a:r>
              <a:rPr lang="en-US" b="1" dirty="0" smtClean="0"/>
              <a:t> </a:t>
            </a:r>
            <a:r>
              <a:rPr lang="en-US" b="1" dirty="0" err="1" smtClean="0">
                <a:solidFill>
                  <a:srgbClr val="FF9900"/>
                </a:solidFill>
              </a:rPr>
              <a:t>cyclo_________ane</a:t>
            </a:r>
            <a:r>
              <a:rPr lang="en-US" b="1" dirty="0" smtClean="0">
                <a:solidFill>
                  <a:srgbClr val="FF9900"/>
                </a:solidFill>
              </a:rPr>
              <a:t> </a:t>
            </a:r>
          </a:p>
          <a:p>
            <a:pPr marL="514350" indent="-514350"/>
            <a:r>
              <a:rPr lang="en-US" b="1" dirty="0" smtClean="0"/>
              <a:t>(prefix indicates the number of </a:t>
            </a:r>
            <a:r>
              <a:rPr lang="en-US" b="1" i="1" u="sng" dirty="0" smtClean="0"/>
              <a:t>CARBON</a:t>
            </a:r>
            <a:r>
              <a:rPr lang="en-US" b="1" dirty="0" smtClean="0"/>
              <a:t> atoms)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Ex. 	C</a:t>
            </a:r>
            <a:r>
              <a:rPr lang="en-US" b="1" baseline="-25000" dirty="0" smtClean="0">
                <a:sym typeface="Wingdings" pitchFamily="2" charset="2"/>
              </a:rPr>
              <a:t>4</a:t>
            </a:r>
            <a:r>
              <a:rPr lang="en-US" b="1" dirty="0" smtClean="0"/>
              <a:t>H</a:t>
            </a:r>
            <a:r>
              <a:rPr lang="en-US" b="1" baseline="-25000" dirty="0" smtClean="0">
                <a:sym typeface="Wingdings" pitchFamily="2" charset="2"/>
              </a:rPr>
              <a:t>8</a:t>
            </a:r>
            <a:r>
              <a:rPr lang="en-US" b="1" dirty="0" smtClean="0"/>
              <a:t>	</a:t>
            </a:r>
            <a:r>
              <a:rPr lang="en-US" b="1" dirty="0" smtClean="0">
                <a:sym typeface="Wingdings" pitchFamily="2" charset="2"/>
              </a:rPr>
              <a:t>	</a:t>
            </a:r>
          </a:p>
          <a:p>
            <a:pPr algn="l"/>
            <a:r>
              <a:rPr lang="en-US" b="1" dirty="0" smtClean="0">
                <a:sym typeface="Wingdings" pitchFamily="2" charset="2"/>
              </a:rPr>
              <a:t>	C</a:t>
            </a:r>
            <a:r>
              <a:rPr lang="en-US" b="1" baseline="-25000" dirty="0" smtClean="0">
                <a:sym typeface="Wingdings" pitchFamily="2" charset="2"/>
              </a:rPr>
              <a:t>7</a:t>
            </a:r>
            <a:r>
              <a:rPr lang="en-US" b="1" dirty="0" smtClean="0">
                <a:sym typeface="Wingdings" pitchFamily="2" charset="2"/>
              </a:rPr>
              <a:t>H</a:t>
            </a:r>
            <a:r>
              <a:rPr lang="en-US" b="1" baseline="-25000" dirty="0" smtClean="0">
                <a:sym typeface="Wingdings" pitchFamily="2" charset="2"/>
              </a:rPr>
              <a:t>14</a:t>
            </a:r>
            <a:r>
              <a:rPr lang="en-US" b="1" dirty="0" smtClean="0">
                <a:sym typeface="Wingdings" pitchFamily="2" charset="2"/>
              </a:rPr>
              <a:t>	</a:t>
            </a:r>
          </a:p>
          <a:p>
            <a:pPr algn="l"/>
            <a:r>
              <a:rPr lang="en-US" b="1" dirty="0" smtClean="0">
                <a:sym typeface="Wingdings" pitchFamily="2" charset="2"/>
              </a:rPr>
              <a:t>	C</a:t>
            </a:r>
            <a:r>
              <a:rPr lang="en-US" b="1" baseline="-25000" dirty="0" smtClean="0">
                <a:sym typeface="Wingdings" pitchFamily="2" charset="2"/>
              </a:rPr>
              <a:t>3</a:t>
            </a:r>
            <a:r>
              <a:rPr lang="en-US" b="1" dirty="0" smtClean="0">
                <a:sym typeface="Wingdings" pitchFamily="2" charset="2"/>
              </a:rPr>
              <a:t>H</a:t>
            </a:r>
            <a:r>
              <a:rPr lang="en-US" b="1" baseline="-25000" dirty="0" smtClean="0">
                <a:sym typeface="Wingdings" pitchFamily="2" charset="2"/>
              </a:rPr>
              <a:t>6</a:t>
            </a:r>
            <a:r>
              <a:rPr lang="en-US" b="1" dirty="0" smtClean="0">
                <a:sym typeface="Wingdings" pitchFamily="2" charset="2"/>
              </a:rPr>
              <a:t>	</a:t>
            </a:r>
          </a:p>
          <a:p>
            <a:pPr algn="l"/>
            <a:endParaRPr lang="en-US" b="1" i="1" dirty="0" smtClean="0">
              <a:sym typeface="Wingdings" pitchFamily="2" charset="2"/>
            </a:endParaRPr>
          </a:p>
          <a:p>
            <a:pPr algn="l"/>
            <a:r>
              <a:rPr lang="en-US" b="1" i="1" dirty="0" smtClean="0">
                <a:sym typeface="Wingdings" pitchFamily="2" charset="2"/>
              </a:rPr>
              <a:t>What is the smallest possible cyclic </a:t>
            </a:r>
            <a:r>
              <a:rPr lang="en-US" b="1" i="1" dirty="0" err="1" smtClean="0">
                <a:sym typeface="Wingdings" pitchFamily="2" charset="2"/>
              </a:rPr>
              <a:t>alkane</a:t>
            </a:r>
            <a:r>
              <a:rPr lang="en-US" b="1" i="1" dirty="0" smtClean="0">
                <a:sym typeface="Wingdings" pitchFamily="2" charset="2"/>
              </a:rPr>
              <a:t>?</a:t>
            </a:r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708760" y="4343400"/>
            <a:ext cx="28538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/>
              <a:t>cyclobutane</a:t>
            </a:r>
            <a:endParaRPr lang="en-US" sz="3000" dirty="0" smtClean="0"/>
          </a:p>
          <a:p>
            <a:r>
              <a:rPr lang="en-US" sz="3000" dirty="0" err="1" smtClean="0"/>
              <a:t>cycloheptane</a:t>
            </a:r>
            <a:endParaRPr lang="en-US" sz="3000" dirty="0" smtClean="0"/>
          </a:p>
          <a:p>
            <a:r>
              <a:rPr lang="en-US" sz="3000" dirty="0" err="1" smtClean="0"/>
              <a:t>cyclopropane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828800"/>
          </a:xfrm>
        </p:spPr>
        <p:txBody>
          <a:bodyPr/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905000"/>
            <a:ext cx="8839200" cy="4953000"/>
          </a:xfrm>
        </p:spPr>
        <p:txBody>
          <a:bodyPr>
            <a:normAutofit fontScale="92500"/>
          </a:bodyPr>
          <a:lstStyle/>
          <a:p>
            <a:r>
              <a:rPr lang="en-US" b="1" dirty="0" err="1" smtClean="0"/>
              <a:t>Alkanes</a:t>
            </a:r>
            <a:r>
              <a:rPr lang="en-US" b="1" dirty="0" smtClean="0"/>
              <a:t> &amp; Cyclic </a:t>
            </a:r>
            <a:r>
              <a:rPr lang="en-US" b="1" dirty="0" err="1" smtClean="0"/>
              <a:t>Alkanes</a:t>
            </a:r>
            <a:endParaRPr lang="en-US" b="1" dirty="0" smtClean="0"/>
          </a:p>
          <a:p>
            <a:pPr marL="514350" indent="-514350" algn="l">
              <a:buFont typeface="Arial" pitchFamily="34" charset="0"/>
              <a:buChar char="•"/>
            </a:pPr>
            <a:r>
              <a:rPr lang="en-US" b="1" dirty="0" smtClean="0"/>
              <a:t>How can we tell by looking at the formula whether a compound is an </a:t>
            </a:r>
            <a:r>
              <a:rPr lang="en-US" b="1" dirty="0" err="1" smtClean="0"/>
              <a:t>alkane</a:t>
            </a:r>
            <a:r>
              <a:rPr lang="en-US" b="1" dirty="0" smtClean="0"/>
              <a:t> or cyclic </a:t>
            </a:r>
            <a:r>
              <a:rPr lang="en-US" b="1" dirty="0" err="1" smtClean="0"/>
              <a:t>alkane</a:t>
            </a:r>
            <a:r>
              <a:rPr lang="en-US" b="1" dirty="0" smtClean="0"/>
              <a:t>?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b="1" dirty="0" err="1" smtClean="0"/>
              <a:t>Alkanes</a:t>
            </a:r>
            <a:r>
              <a:rPr lang="en-US" b="1" dirty="0" smtClean="0"/>
              <a:t>…		# of H’s =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b="1" dirty="0" smtClean="0"/>
              <a:t>Cyclic </a:t>
            </a:r>
            <a:r>
              <a:rPr lang="en-US" b="1" dirty="0" err="1" smtClean="0"/>
              <a:t>Alkanes</a:t>
            </a:r>
            <a:r>
              <a:rPr lang="en-US" b="1" dirty="0" smtClean="0"/>
              <a:t>…	# of H’s =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Ex. 	C</a:t>
            </a:r>
            <a:r>
              <a:rPr lang="en-US" b="1" baseline="-25000" dirty="0" smtClean="0">
                <a:sym typeface="Wingdings" pitchFamily="2" charset="2"/>
              </a:rPr>
              <a:t>5</a:t>
            </a:r>
            <a:r>
              <a:rPr lang="en-US" b="1" dirty="0" smtClean="0"/>
              <a:t>H</a:t>
            </a:r>
            <a:r>
              <a:rPr lang="en-US" b="1" baseline="-25000" dirty="0" smtClean="0">
                <a:sym typeface="Wingdings" pitchFamily="2" charset="2"/>
              </a:rPr>
              <a:t>12</a:t>
            </a:r>
            <a:r>
              <a:rPr lang="en-US" b="1" dirty="0" smtClean="0"/>
              <a:t>	</a:t>
            </a:r>
            <a:r>
              <a:rPr lang="en-US" b="1" dirty="0" smtClean="0">
                <a:sym typeface="Wingdings" pitchFamily="2" charset="2"/>
              </a:rPr>
              <a:t>	</a:t>
            </a:r>
          </a:p>
          <a:p>
            <a:pPr algn="l"/>
            <a:r>
              <a:rPr lang="en-US" b="1" dirty="0" smtClean="0">
                <a:sym typeface="Wingdings" pitchFamily="2" charset="2"/>
              </a:rPr>
              <a:t>	C</a:t>
            </a:r>
            <a:r>
              <a:rPr lang="en-US" b="1" baseline="-25000" dirty="0" smtClean="0">
                <a:sym typeface="Wingdings" pitchFamily="2" charset="2"/>
              </a:rPr>
              <a:t>9</a:t>
            </a:r>
            <a:r>
              <a:rPr lang="en-US" b="1" dirty="0" smtClean="0">
                <a:sym typeface="Wingdings" pitchFamily="2" charset="2"/>
              </a:rPr>
              <a:t>H</a:t>
            </a:r>
            <a:r>
              <a:rPr lang="en-US" b="1" baseline="-25000" dirty="0" smtClean="0">
                <a:sym typeface="Wingdings" pitchFamily="2" charset="2"/>
              </a:rPr>
              <a:t>18</a:t>
            </a:r>
            <a:r>
              <a:rPr lang="en-US" b="1" dirty="0" smtClean="0">
                <a:sym typeface="Wingdings" pitchFamily="2" charset="2"/>
              </a:rPr>
              <a:t>	</a:t>
            </a:r>
          </a:p>
          <a:p>
            <a:pPr algn="l"/>
            <a:r>
              <a:rPr lang="en-US" b="1" dirty="0" smtClean="0">
                <a:sym typeface="Wingdings" pitchFamily="2" charset="2"/>
              </a:rPr>
              <a:t>	C</a:t>
            </a:r>
            <a:r>
              <a:rPr lang="en-US" b="1" baseline="-25000" dirty="0" smtClean="0">
                <a:sym typeface="Wingdings" pitchFamily="2" charset="2"/>
              </a:rPr>
              <a:t>4</a:t>
            </a:r>
            <a:r>
              <a:rPr lang="en-US" b="1" dirty="0" smtClean="0">
                <a:sym typeface="Wingdings" pitchFamily="2" charset="2"/>
              </a:rPr>
              <a:t>H</a:t>
            </a:r>
            <a:r>
              <a:rPr lang="en-US" b="1" baseline="-25000" dirty="0" smtClean="0">
                <a:sym typeface="Wingdings" pitchFamily="2" charset="2"/>
              </a:rPr>
              <a:t>8</a:t>
            </a:r>
            <a:r>
              <a:rPr lang="en-US" b="1" dirty="0" smtClean="0">
                <a:sym typeface="Wingdings" pitchFamily="2" charset="2"/>
              </a:rPr>
              <a:t>	</a:t>
            </a:r>
          </a:p>
          <a:p>
            <a:pPr algn="l"/>
            <a:r>
              <a:rPr lang="en-US" b="1" dirty="0" smtClean="0">
                <a:sym typeface="Wingdings" pitchFamily="2" charset="2"/>
              </a:rPr>
              <a:t>	C</a:t>
            </a:r>
            <a:r>
              <a:rPr lang="en-US" b="1" baseline="-25000" dirty="0" smtClean="0">
                <a:sym typeface="Wingdings" pitchFamily="2" charset="2"/>
              </a:rPr>
              <a:t>2</a:t>
            </a:r>
            <a:r>
              <a:rPr lang="en-US" b="1" dirty="0" smtClean="0">
                <a:sym typeface="Wingdings" pitchFamily="2" charset="2"/>
              </a:rPr>
              <a:t>H</a:t>
            </a:r>
            <a:r>
              <a:rPr lang="en-US" b="1" baseline="-25000" dirty="0" smtClean="0">
                <a:sym typeface="Wingdings" pitchFamily="2" charset="2"/>
              </a:rPr>
              <a:t>6</a:t>
            </a:r>
            <a:r>
              <a:rPr lang="en-US" b="1" dirty="0" smtClean="0">
                <a:sym typeface="Wingdings" pitchFamily="2" charset="2"/>
              </a:rPr>
              <a:t>	</a:t>
            </a:r>
          </a:p>
          <a:p>
            <a:pPr algn="l"/>
            <a:endParaRPr lang="en-US" b="1" i="1" dirty="0" smtClean="0">
              <a:sym typeface="Wingdings" pitchFamily="2" charset="2"/>
            </a:endParaRPr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743200" y="4572000"/>
            <a:ext cx="28538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pentane</a:t>
            </a:r>
          </a:p>
          <a:p>
            <a:r>
              <a:rPr lang="en-US" sz="3200" dirty="0" err="1" smtClean="0"/>
              <a:t>cyclononane</a:t>
            </a:r>
            <a:endParaRPr lang="en-US" sz="3200" dirty="0" smtClean="0"/>
          </a:p>
          <a:p>
            <a:r>
              <a:rPr lang="en-US" sz="3200" dirty="0" err="1" smtClean="0"/>
              <a:t>cyclobutane</a:t>
            </a:r>
            <a:endParaRPr lang="en-US" sz="3200" dirty="0" smtClean="0"/>
          </a:p>
          <a:p>
            <a:r>
              <a:rPr lang="en-US" sz="3200" dirty="0" smtClean="0"/>
              <a:t>ethane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3200400"/>
            <a:ext cx="335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# of C x2 PLUS 2</a:t>
            </a:r>
          </a:p>
          <a:p>
            <a:r>
              <a:rPr lang="en-US" sz="3000" dirty="0" smtClean="0"/>
              <a:t># of C x2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  <p:bldP spid="5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828800"/>
          </a:xfrm>
        </p:spPr>
        <p:txBody>
          <a:bodyPr/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905000"/>
            <a:ext cx="8839200" cy="49530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Writing Formulas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b="1" dirty="0" smtClean="0"/>
              <a:t>If you thoroughly understand nomenclature, formula writing should not be too difficult.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b="1" dirty="0" smtClean="0"/>
              <a:t>For </a:t>
            </a:r>
            <a:r>
              <a:rPr lang="en-US" b="1" dirty="0" err="1" smtClean="0"/>
              <a:t>alkanes</a:t>
            </a:r>
            <a:r>
              <a:rPr lang="en-US" b="1" dirty="0" smtClean="0"/>
              <a:t>, cyclic </a:t>
            </a:r>
            <a:r>
              <a:rPr lang="en-US" b="1" dirty="0" err="1" smtClean="0"/>
              <a:t>alkanes</a:t>
            </a:r>
            <a:r>
              <a:rPr lang="en-US" b="1" dirty="0" smtClean="0"/>
              <a:t> and Type III binary compounds, just pay attention to the numerical prefixes (and remember H=Cx2+2 for </a:t>
            </a:r>
            <a:r>
              <a:rPr lang="en-US" b="1" dirty="0" err="1" smtClean="0"/>
              <a:t>alkanes</a:t>
            </a:r>
            <a:r>
              <a:rPr lang="en-US" b="1" dirty="0" smtClean="0"/>
              <a:t> and H=Cx2 for cyclic </a:t>
            </a:r>
            <a:r>
              <a:rPr lang="en-US" b="1" dirty="0" err="1" smtClean="0"/>
              <a:t>alkanes</a:t>
            </a:r>
            <a:r>
              <a:rPr lang="en-US" b="1" dirty="0" smtClean="0"/>
              <a:t>).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b="1" dirty="0" smtClean="0">
                <a:sym typeface="Wingdings" pitchFamily="2" charset="2"/>
              </a:rPr>
              <a:t>For ALL OTHER COMPOUNDS, you must balance charge by controlling the number </a:t>
            </a:r>
            <a:r>
              <a:rPr lang="en-US" b="1" dirty="0" err="1" smtClean="0">
                <a:sym typeface="Wingdings" pitchFamily="2" charset="2"/>
              </a:rPr>
              <a:t>cations</a:t>
            </a:r>
            <a:r>
              <a:rPr lang="en-US" b="1" dirty="0" smtClean="0">
                <a:sym typeface="Wingdings" pitchFamily="2" charset="2"/>
              </a:rPr>
              <a:t> and the number of anions. 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b="1" dirty="0" smtClean="0">
                <a:sym typeface="Wingdings" pitchFamily="2" charset="2"/>
              </a:rPr>
              <a:t>In acids, H</a:t>
            </a:r>
            <a:r>
              <a:rPr lang="en-US" b="1" baseline="30000" dirty="0" smtClean="0">
                <a:sym typeface="Wingdings" pitchFamily="2" charset="2"/>
              </a:rPr>
              <a:t>+</a:t>
            </a:r>
            <a:r>
              <a:rPr lang="en-US" b="1" dirty="0" smtClean="0">
                <a:sym typeface="Wingdings" pitchFamily="2" charset="2"/>
              </a:rPr>
              <a:t> is the “</a:t>
            </a:r>
            <a:r>
              <a:rPr lang="en-US" b="1" dirty="0" err="1" smtClean="0">
                <a:sym typeface="Wingdings" pitchFamily="2" charset="2"/>
              </a:rPr>
              <a:t>cation</a:t>
            </a:r>
            <a:r>
              <a:rPr lang="en-US" b="1" dirty="0" smtClean="0">
                <a:sym typeface="Wingdings" pitchFamily="2" charset="2"/>
              </a:rPr>
              <a:t>”.</a:t>
            </a:r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828800"/>
          </a:xfrm>
        </p:spPr>
        <p:txBody>
          <a:bodyPr/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905000"/>
            <a:ext cx="88392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Writing Formulas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/>
              <a:t>Think about which kind of compound it is.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/>
              <a:t>Decide whether you need to look up charges or pay attention to numerical prefixes.</a:t>
            </a:r>
          </a:p>
          <a:p>
            <a:pPr marL="514350" indent="-514350" algn="l">
              <a:buFont typeface="+mj-lt"/>
              <a:buAutoNum type="arabicPeriod"/>
            </a:pPr>
            <a:endParaRPr lang="en-US" b="1" dirty="0" smtClean="0"/>
          </a:p>
          <a:p>
            <a:pPr algn="l"/>
            <a:r>
              <a:rPr lang="en-US" b="1" dirty="0" smtClean="0"/>
              <a:t>Ex. 	manganese (VII) oxide	</a:t>
            </a:r>
            <a:r>
              <a:rPr lang="en-US" b="1" dirty="0" smtClean="0">
                <a:sym typeface="Wingdings" pitchFamily="2" charset="2"/>
              </a:rPr>
              <a:t>	</a:t>
            </a:r>
          </a:p>
          <a:p>
            <a:pPr algn="l"/>
            <a:r>
              <a:rPr lang="en-US" b="1" dirty="0" smtClean="0">
                <a:sym typeface="Wingdings" pitchFamily="2" charset="2"/>
              </a:rPr>
              <a:t>	carbonic acid		</a:t>
            </a:r>
          </a:p>
          <a:p>
            <a:pPr algn="l"/>
            <a:r>
              <a:rPr lang="en-US" b="1" dirty="0" smtClean="0">
                <a:sym typeface="Wingdings" pitchFamily="2" charset="2"/>
              </a:rPr>
              <a:t>	propane			</a:t>
            </a:r>
          </a:p>
          <a:p>
            <a:pPr algn="l"/>
            <a:r>
              <a:rPr lang="en-US" b="1" dirty="0" smtClean="0">
                <a:sym typeface="Wingdings" pitchFamily="2" charset="2"/>
              </a:rPr>
              <a:t>	</a:t>
            </a:r>
            <a:r>
              <a:rPr lang="en-US" b="1" dirty="0" err="1" smtClean="0">
                <a:sym typeface="Wingdings" pitchFamily="2" charset="2"/>
              </a:rPr>
              <a:t>diphosphorus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pentoxide</a:t>
            </a:r>
            <a:r>
              <a:rPr lang="en-US" b="1" dirty="0" smtClean="0">
                <a:sym typeface="Wingdings" pitchFamily="2" charset="2"/>
              </a:rPr>
              <a:t></a:t>
            </a:r>
          </a:p>
          <a:p>
            <a:pPr algn="l"/>
            <a:endParaRPr lang="en-US" b="1" dirty="0" smtClean="0">
              <a:sym typeface="Wingdings" pitchFamily="2" charset="2"/>
            </a:endParaRPr>
          </a:p>
          <a:p>
            <a:pPr algn="l"/>
            <a:r>
              <a:rPr lang="en-US" b="1" dirty="0" smtClean="0">
                <a:sym typeface="Wingdings" pitchFamily="2" charset="2"/>
              </a:rPr>
              <a:t>Additional Practice: p. 109, #25-29</a:t>
            </a:r>
          </a:p>
          <a:p>
            <a:pPr algn="l"/>
            <a:endParaRPr lang="en-US" b="1" i="1" dirty="0" smtClean="0">
              <a:sym typeface="Wingdings" pitchFamily="2" charset="2"/>
            </a:endParaRPr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334000" y="3899118"/>
            <a:ext cx="20918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ym typeface="Wingdings" pitchFamily="2" charset="2"/>
              </a:rPr>
              <a:t>Mn</a:t>
            </a:r>
            <a:r>
              <a:rPr lang="en-US" sz="2800" b="1" baseline="-25000" dirty="0" smtClean="0">
                <a:sym typeface="Wingdings" pitchFamily="2" charset="2"/>
              </a:rPr>
              <a:t>2</a:t>
            </a:r>
            <a:r>
              <a:rPr lang="en-US" sz="2800" b="1" dirty="0" smtClean="0">
                <a:sym typeface="Wingdings" pitchFamily="2" charset="2"/>
              </a:rPr>
              <a:t>O</a:t>
            </a:r>
            <a:r>
              <a:rPr lang="en-US" sz="2800" b="1" baseline="-25000" dirty="0" smtClean="0">
                <a:sym typeface="Wingdings" pitchFamily="2" charset="2"/>
              </a:rPr>
              <a:t>7</a:t>
            </a:r>
            <a:r>
              <a:rPr lang="en-US" sz="2800" b="1" dirty="0" smtClean="0">
                <a:sym typeface="Wingdings" pitchFamily="2" charset="2"/>
              </a:rPr>
              <a:t>	</a:t>
            </a:r>
            <a:endParaRPr lang="en-US" sz="2800" dirty="0" smtClean="0"/>
          </a:p>
          <a:p>
            <a:r>
              <a:rPr lang="en-US" sz="2800" b="1" dirty="0" smtClean="0">
                <a:sym typeface="Wingdings" pitchFamily="2" charset="2"/>
              </a:rPr>
              <a:t>H</a:t>
            </a:r>
            <a:r>
              <a:rPr lang="en-US" sz="2800" b="1" baseline="-25000" dirty="0" smtClean="0">
                <a:sym typeface="Wingdings" pitchFamily="2" charset="2"/>
              </a:rPr>
              <a:t>2</a:t>
            </a:r>
            <a:r>
              <a:rPr lang="en-US" sz="2800" b="1" dirty="0" smtClean="0">
                <a:sym typeface="Wingdings" pitchFamily="2" charset="2"/>
              </a:rPr>
              <a:t>CO</a:t>
            </a:r>
            <a:r>
              <a:rPr lang="en-US" sz="2800" b="1" baseline="-25000" dirty="0" smtClean="0">
                <a:sym typeface="Wingdings" pitchFamily="2" charset="2"/>
              </a:rPr>
              <a:t>3</a:t>
            </a:r>
            <a:r>
              <a:rPr lang="en-US" sz="2800" b="1" dirty="0" smtClean="0">
                <a:sym typeface="Wingdings" pitchFamily="2" charset="2"/>
              </a:rPr>
              <a:t>	</a:t>
            </a:r>
            <a:endParaRPr lang="en-US" sz="2800" dirty="0" smtClean="0"/>
          </a:p>
          <a:p>
            <a:r>
              <a:rPr lang="en-US" sz="2800" b="1" dirty="0" smtClean="0">
                <a:sym typeface="Wingdings" pitchFamily="2" charset="2"/>
              </a:rPr>
              <a:t>C</a:t>
            </a:r>
            <a:r>
              <a:rPr lang="en-US" sz="2800" b="1" baseline="-25000" dirty="0" smtClean="0">
                <a:sym typeface="Wingdings" pitchFamily="2" charset="2"/>
              </a:rPr>
              <a:t>3</a:t>
            </a:r>
            <a:r>
              <a:rPr lang="en-US" sz="2800" b="1" dirty="0" smtClean="0">
                <a:sym typeface="Wingdings" pitchFamily="2" charset="2"/>
              </a:rPr>
              <a:t>H</a:t>
            </a:r>
            <a:r>
              <a:rPr lang="en-US" sz="2800" b="1" baseline="-25000" dirty="0" smtClean="0">
                <a:sym typeface="Wingdings" pitchFamily="2" charset="2"/>
              </a:rPr>
              <a:t>8</a:t>
            </a:r>
            <a:r>
              <a:rPr lang="en-US" sz="2800" b="1" dirty="0" smtClean="0">
                <a:sym typeface="Wingdings" pitchFamily="2" charset="2"/>
              </a:rPr>
              <a:t>	</a:t>
            </a:r>
            <a:endParaRPr lang="en-US" sz="2800" dirty="0" smtClean="0"/>
          </a:p>
          <a:p>
            <a:r>
              <a:rPr lang="en-US" sz="2800" b="1" dirty="0" smtClean="0">
                <a:sym typeface="Wingdings" pitchFamily="2" charset="2"/>
              </a:rPr>
              <a:t>P</a:t>
            </a:r>
            <a:r>
              <a:rPr lang="en-US" sz="2800" b="1" baseline="-25000" dirty="0" smtClean="0">
                <a:sym typeface="Wingdings" pitchFamily="2" charset="2"/>
              </a:rPr>
              <a:t>2</a:t>
            </a:r>
            <a:r>
              <a:rPr lang="en-US" sz="2800" b="1" dirty="0" smtClean="0">
                <a:sym typeface="Wingdings" pitchFamily="2" charset="2"/>
              </a:rPr>
              <a:t>O</a:t>
            </a:r>
            <a:r>
              <a:rPr lang="en-US" sz="2800" b="1" baseline="-25000" dirty="0" smtClean="0">
                <a:sym typeface="Wingdings" pitchFamily="2" charset="2"/>
              </a:rPr>
              <a:t>5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19200"/>
            <a:ext cx="91440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Summary Slide – Naming</a:t>
            </a:r>
          </a:p>
          <a:p>
            <a:r>
              <a:rPr lang="en-US" sz="2400" b="1" dirty="0" smtClean="0">
                <a:solidFill>
                  <a:srgbClr val="7030A0"/>
                </a:solidFill>
                <a:sym typeface="Wingdings" pitchFamily="2" charset="2"/>
              </a:rPr>
              <a:t>IONIC COMPOUDS </a:t>
            </a:r>
            <a:r>
              <a:rPr lang="en-US" sz="1400" b="1" dirty="0" smtClean="0">
                <a:solidFill>
                  <a:srgbClr val="7030A0"/>
                </a:solidFill>
                <a:sym typeface="Wingdings" pitchFamily="2" charset="2"/>
              </a:rPr>
              <a:t>(This includes Type I Binary, Type II Binary and compounds with polyatomic ions)</a:t>
            </a:r>
          </a:p>
          <a:p>
            <a:r>
              <a:rPr lang="en-US" sz="2400" b="1" dirty="0" smtClean="0">
                <a:solidFill>
                  <a:srgbClr val="7030A0"/>
                </a:solidFill>
                <a:sym typeface="Wingdings" pitchFamily="2" charset="2"/>
              </a:rPr>
              <a:t>Name the </a:t>
            </a:r>
            <a:r>
              <a:rPr lang="en-US" sz="2400" b="1" dirty="0" err="1" smtClean="0">
                <a:solidFill>
                  <a:srgbClr val="7030A0"/>
                </a:solidFill>
                <a:sym typeface="Wingdings" pitchFamily="2" charset="2"/>
              </a:rPr>
              <a:t>cation</a:t>
            </a:r>
            <a:r>
              <a:rPr lang="en-US" sz="2400" b="1" dirty="0" smtClean="0">
                <a:solidFill>
                  <a:srgbClr val="7030A0"/>
                </a:solidFill>
                <a:sym typeface="Wingdings" pitchFamily="2" charset="2"/>
              </a:rPr>
              <a:t> </a:t>
            </a:r>
            <a:r>
              <a:rPr lang="en-US" sz="1600" b="1" dirty="0" smtClean="0">
                <a:solidFill>
                  <a:srgbClr val="7030A0"/>
                </a:solidFill>
                <a:sym typeface="Wingdings" pitchFamily="2" charset="2"/>
              </a:rPr>
              <a:t>(include a Roman Numeral if necessary)</a:t>
            </a:r>
            <a:r>
              <a:rPr lang="en-US" sz="2400" b="1" dirty="0" smtClean="0">
                <a:solidFill>
                  <a:srgbClr val="7030A0"/>
                </a:solidFill>
                <a:sym typeface="Wingdings" pitchFamily="2" charset="2"/>
              </a:rPr>
              <a:t>, name the anion</a:t>
            </a:r>
            <a:r>
              <a:rPr lang="en-US" sz="2400" b="1" dirty="0" smtClean="0">
                <a:solidFill>
                  <a:srgbClr val="7030A0"/>
                </a:solidFill>
                <a:sym typeface="Wingdings" pitchFamily="2" charset="2"/>
              </a:rPr>
              <a:t>.</a:t>
            </a:r>
          </a:p>
          <a:p>
            <a:r>
              <a:rPr lang="en-US" sz="2400" b="1" dirty="0" smtClean="0">
                <a:solidFill>
                  <a:srgbClr val="7030A0"/>
                </a:solidFill>
                <a:sym typeface="Wingdings" pitchFamily="2" charset="2"/>
              </a:rPr>
              <a:t>Use the Roman Numeral which </a:t>
            </a:r>
            <a:r>
              <a:rPr lang="en-US" sz="2400" b="1" smtClean="0">
                <a:solidFill>
                  <a:srgbClr val="7030A0"/>
                </a:solidFill>
                <a:sym typeface="Wingdings" pitchFamily="2" charset="2"/>
              </a:rPr>
              <a:t>balances charges!</a:t>
            </a:r>
            <a:endParaRPr lang="en-US" sz="2400" b="1" dirty="0" smtClean="0">
              <a:solidFill>
                <a:srgbClr val="7030A0"/>
              </a:solidFill>
              <a:sym typeface="Wingdings" pitchFamily="2" charset="2"/>
            </a:endParaRPr>
          </a:p>
          <a:p>
            <a:endParaRPr lang="en-US" sz="2400" b="1" dirty="0" smtClean="0">
              <a:solidFill>
                <a:srgbClr val="7030A0"/>
              </a:solidFill>
              <a:sym typeface="Wingdings" pitchFamily="2" charset="2"/>
            </a:endParaRPr>
          </a:p>
          <a:p>
            <a:r>
              <a:rPr lang="en-US" sz="2400" b="1" dirty="0" smtClean="0">
                <a:solidFill>
                  <a:srgbClr val="00B050"/>
                </a:solidFill>
                <a:sym typeface="Wingdings" pitchFamily="2" charset="2"/>
              </a:rPr>
              <a:t>COVALENT COMPOUNDS (This includes Type III Binary Compounds)</a:t>
            </a:r>
          </a:p>
          <a:p>
            <a:r>
              <a:rPr lang="en-US" sz="2000" b="1" dirty="0" smtClean="0">
                <a:solidFill>
                  <a:srgbClr val="00B050"/>
                </a:solidFill>
                <a:sym typeface="Wingdings" pitchFamily="2" charset="2"/>
              </a:rPr>
              <a:t>Use numerical prefixes before each element to indicate how many of each there are.</a:t>
            </a:r>
          </a:p>
          <a:p>
            <a:endParaRPr lang="en-US" sz="2000" b="1" dirty="0">
              <a:solidFill>
                <a:srgbClr val="00B050"/>
              </a:solidFill>
              <a:sym typeface="Wingdings" pitchFamily="2" charset="2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ACIDS (Compounds which start with hydrogen)</a:t>
            </a:r>
          </a:p>
          <a:p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If there’s no oxygen in the acid;  </a:t>
            </a:r>
            <a:r>
              <a:rPr lang="en-US" sz="2400" b="1" dirty="0" err="1" smtClean="0">
                <a:solidFill>
                  <a:srgbClr val="FF0000"/>
                </a:solidFill>
                <a:sym typeface="Wingdings" pitchFamily="2" charset="2"/>
              </a:rPr>
              <a:t>hydro_________ic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 acid</a:t>
            </a:r>
          </a:p>
          <a:p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If the acid has an </a:t>
            </a:r>
            <a:r>
              <a:rPr lang="en-US" sz="2400" b="1" dirty="0" err="1" smtClean="0">
                <a:solidFill>
                  <a:srgbClr val="FF0000"/>
                </a:solidFill>
                <a:sym typeface="Wingdings" pitchFamily="2" charset="2"/>
              </a:rPr>
              <a:t>oxyion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 with a name ending in –</a:t>
            </a:r>
            <a:r>
              <a:rPr lang="en-US" sz="2400" b="1" dirty="0" err="1" smtClean="0">
                <a:solidFill>
                  <a:srgbClr val="FF0000"/>
                </a:solidFill>
                <a:sym typeface="Wingdings" pitchFamily="2" charset="2"/>
              </a:rPr>
              <a:t>ite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; _____</a:t>
            </a:r>
            <a:r>
              <a:rPr lang="en-US" sz="2400" b="1" dirty="0" err="1" smtClean="0">
                <a:solidFill>
                  <a:srgbClr val="FF0000"/>
                </a:solidFill>
                <a:sym typeface="Wingdings" pitchFamily="2" charset="2"/>
              </a:rPr>
              <a:t>ous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 acid</a:t>
            </a:r>
          </a:p>
          <a:p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If the acid has an </a:t>
            </a:r>
            <a:r>
              <a:rPr lang="en-US" sz="2400" b="1" dirty="0" err="1" smtClean="0">
                <a:solidFill>
                  <a:srgbClr val="FF0000"/>
                </a:solidFill>
                <a:sym typeface="Wingdings" pitchFamily="2" charset="2"/>
              </a:rPr>
              <a:t>oxyion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 with a name ending in –ate; _____</a:t>
            </a:r>
            <a:r>
              <a:rPr lang="en-US" sz="2400" b="1" dirty="0" err="1" smtClean="0">
                <a:solidFill>
                  <a:srgbClr val="FF0000"/>
                </a:solidFill>
                <a:sym typeface="Wingdings" pitchFamily="2" charset="2"/>
              </a:rPr>
              <a:t>ic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 acid</a:t>
            </a:r>
          </a:p>
          <a:p>
            <a:endParaRPr lang="en-US" sz="2400" b="1" dirty="0">
              <a:solidFill>
                <a:srgbClr val="00B050"/>
              </a:solidFill>
              <a:sym typeface="Wingdings" pitchFamily="2" charset="2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sym typeface="Wingdings" pitchFamily="2" charset="2"/>
              </a:rPr>
              <a:t>HYDROCARBONS</a:t>
            </a:r>
          </a:p>
          <a:p>
            <a:r>
              <a:rPr lang="en-US" sz="2400" b="1" dirty="0" smtClean="0">
                <a:solidFill>
                  <a:srgbClr val="0070C0"/>
                </a:solidFill>
                <a:sym typeface="Wingdings" pitchFamily="2" charset="2"/>
              </a:rPr>
              <a:t>If #H = 2x#C + 2, _________</a:t>
            </a:r>
            <a:r>
              <a:rPr lang="en-US" sz="2400" b="1" dirty="0" err="1" smtClean="0">
                <a:solidFill>
                  <a:srgbClr val="0070C0"/>
                </a:solidFill>
                <a:sym typeface="Wingdings" pitchFamily="2" charset="2"/>
              </a:rPr>
              <a:t>ane</a:t>
            </a:r>
            <a:endParaRPr lang="en-US" sz="2400" b="1" dirty="0" smtClean="0">
              <a:solidFill>
                <a:srgbClr val="0070C0"/>
              </a:solidFill>
              <a:sym typeface="Wingdings" pitchFamily="2" charset="2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sym typeface="Wingdings" pitchFamily="2" charset="2"/>
              </a:rPr>
              <a:t>If #H = 2x#C, </a:t>
            </a:r>
            <a:r>
              <a:rPr lang="en-US" sz="2400" b="1" dirty="0" err="1" smtClean="0">
                <a:solidFill>
                  <a:srgbClr val="0070C0"/>
                </a:solidFill>
                <a:sym typeface="Wingdings" pitchFamily="2" charset="2"/>
              </a:rPr>
              <a:t>cyclo_______ane</a:t>
            </a:r>
            <a:endParaRPr lang="en-US" sz="2400" b="1" dirty="0" smtClean="0">
              <a:solidFill>
                <a:srgbClr val="0070C0"/>
              </a:solidFill>
              <a:sym typeface="Wingdings" pitchFamily="2" charset="2"/>
            </a:endParaRPr>
          </a:p>
          <a:p>
            <a:pPr algn="l"/>
            <a:endParaRPr lang="en-US" b="1" i="1" dirty="0" smtClean="0">
              <a:sym typeface="Wingdings" pitchFamily="2" charset="2"/>
            </a:endParaRPr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00600"/>
            <a:ext cx="9144000" cy="1051560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/>
              <a:t>_ _ _ _ _ _ _ _ _ _ _ _ 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5044440"/>
            <a:ext cx="9144000" cy="15087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O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E</a:t>
            </a:r>
            <a:endParaRPr lang="en-US" sz="3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762000" y="3048000"/>
            <a:ext cx="2438400" cy="12954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be 5"/>
          <p:cNvSpPr/>
          <p:nvPr/>
        </p:nvSpPr>
        <p:spPr>
          <a:xfrm>
            <a:off x="2895600" y="3429000"/>
            <a:ext cx="609600" cy="914400"/>
          </a:xfrm>
          <a:prstGeom prst="cube">
            <a:avLst>
              <a:gd name="adj" fmla="val 491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be 6"/>
          <p:cNvSpPr/>
          <p:nvPr/>
        </p:nvSpPr>
        <p:spPr>
          <a:xfrm>
            <a:off x="3200400" y="3657600"/>
            <a:ext cx="609600" cy="685800"/>
          </a:xfrm>
          <a:prstGeom prst="cube">
            <a:avLst>
              <a:gd name="adj" fmla="val 491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Magnetic Disk 7"/>
          <p:cNvSpPr/>
          <p:nvPr/>
        </p:nvSpPr>
        <p:spPr>
          <a:xfrm>
            <a:off x="1143000" y="1219200"/>
            <a:ext cx="45719" cy="19812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Direct Access Storage 8"/>
          <p:cNvSpPr/>
          <p:nvPr/>
        </p:nvSpPr>
        <p:spPr>
          <a:xfrm>
            <a:off x="838200" y="1219200"/>
            <a:ext cx="1219200" cy="45719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rallelogram 9"/>
          <p:cNvSpPr/>
          <p:nvPr/>
        </p:nvSpPr>
        <p:spPr>
          <a:xfrm>
            <a:off x="1676400" y="3124200"/>
            <a:ext cx="533400" cy="1524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905000" y="12192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9" idx="1"/>
          </p:cNvCxnSpPr>
          <p:nvPr/>
        </p:nvCxnSpPr>
        <p:spPr>
          <a:xfrm>
            <a:off x="838200" y="1242060"/>
            <a:ext cx="304800" cy="43434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1219200" y="1219200"/>
            <a:ext cx="304800" cy="45720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839200" cy="5638800"/>
          </a:xfrm>
        </p:spPr>
        <p:txBody>
          <a:bodyPr>
            <a:normAutofit/>
          </a:bodyPr>
          <a:lstStyle/>
          <a:p>
            <a:r>
              <a:rPr lang="en-US" b="1" dirty="0" smtClean="0"/>
              <a:t>Summary Slide – Writing Formulas</a:t>
            </a:r>
          </a:p>
          <a:p>
            <a:r>
              <a:rPr lang="en-US" sz="2400" b="1" dirty="0" smtClean="0">
                <a:solidFill>
                  <a:srgbClr val="7030A0"/>
                </a:solidFill>
                <a:sym typeface="Wingdings" pitchFamily="2" charset="2"/>
              </a:rPr>
              <a:t>IONIC COMPOUNDS &amp; ACIDS – Must Balance Charge</a:t>
            </a:r>
          </a:p>
          <a:p>
            <a:r>
              <a:rPr lang="en-US" sz="2400" b="1" dirty="0" smtClean="0">
                <a:solidFill>
                  <a:srgbClr val="7030A0"/>
                </a:solidFill>
                <a:sym typeface="Wingdings" pitchFamily="2" charset="2"/>
              </a:rPr>
              <a:t>(Make charges add up to zero by using the correct number of </a:t>
            </a:r>
            <a:r>
              <a:rPr lang="en-US" sz="2400" b="1" dirty="0" err="1" smtClean="0">
                <a:solidFill>
                  <a:srgbClr val="7030A0"/>
                </a:solidFill>
                <a:sym typeface="Wingdings" pitchFamily="2" charset="2"/>
              </a:rPr>
              <a:t>cations</a:t>
            </a:r>
            <a:r>
              <a:rPr lang="en-US" sz="2400" b="1" dirty="0" smtClean="0">
                <a:solidFill>
                  <a:srgbClr val="7030A0"/>
                </a:solidFill>
                <a:sym typeface="Wingdings" pitchFamily="2" charset="2"/>
              </a:rPr>
              <a:t> and anions. Remember that with acids, H</a:t>
            </a:r>
            <a:r>
              <a:rPr lang="en-US" sz="2400" b="1" baseline="30000" dirty="0" smtClean="0">
                <a:solidFill>
                  <a:srgbClr val="7030A0"/>
                </a:solidFill>
                <a:sym typeface="Wingdings" pitchFamily="2" charset="2"/>
              </a:rPr>
              <a:t>1+ </a:t>
            </a:r>
            <a:r>
              <a:rPr lang="en-US" sz="2400" b="1" dirty="0" smtClean="0">
                <a:solidFill>
                  <a:srgbClr val="7030A0"/>
                </a:solidFill>
                <a:sym typeface="Wingdings" pitchFamily="2" charset="2"/>
              </a:rPr>
              <a:t>is always the </a:t>
            </a:r>
            <a:r>
              <a:rPr lang="en-US" sz="2400" b="1" dirty="0" err="1" smtClean="0">
                <a:solidFill>
                  <a:srgbClr val="7030A0"/>
                </a:solidFill>
                <a:sym typeface="Wingdings" pitchFamily="2" charset="2"/>
              </a:rPr>
              <a:t>cation</a:t>
            </a:r>
            <a:r>
              <a:rPr lang="en-US" sz="2400" b="1" dirty="0" smtClean="0">
                <a:solidFill>
                  <a:srgbClr val="7030A0"/>
                </a:solidFill>
                <a:sym typeface="Wingdings" pitchFamily="2" charset="2"/>
              </a:rPr>
              <a:t>.)</a:t>
            </a:r>
          </a:p>
          <a:p>
            <a:endParaRPr lang="en-US" sz="2400" b="1" dirty="0" smtClean="0">
              <a:solidFill>
                <a:srgbClr val="7030A0"/>
              </a:solidFill>
              <a:sym typeface="Wingdings" pitchFamily="2" charset="2"/>
            </a:endParaRPr>
          </a:p>
          <a:p>
            <a:r>
              <a:rPr lang="en-US" sz="2400" b="1" dirty="0" smtClean="0">
                <a:solidFill>
                  <a:srgbClr val="00B050"/>
                </a:solidFill>
                <a:sym typeface="Wingdings" pitchFamily="2" charset="2"/>
              </a:rPr>
              <a:t>TYPE III BINARY COMPOUNDS &amp; HYDROCARBONS</a:t>
            </a:r>
          </a:p>
          <a:p>
            <a:r>
              <a:rPr lang="en-US" sz="2400" b="1" dirty="0" smtClean="0">
                <a:solidFill>
                  <a:srgbClr val="00B050"/>
                </a:solidFill>
                <a:sym typeface="Wingdings" pitchFamily="2" charset="2"/>
              </a:rPr>
              <a:t>Know the numerical prefixes. Remember that for Type III, no prefix is needed if there is one of the first element. </a:t>
            </a:r>
          </a:p>
          <a:p>
            <a:r>
              <a:rPr lang="en-US" sz="2400" b="1" dirty="0" smtClean="0">
                <a:solidFill>
                  <a:srgbClr val="00B050"/>
                </a:solidFill>
                <a:sym typeface="Wingdings" pitchFamily="2" charset="2"/>
              </a:rPr>
              <a:t>For hydrocarbons, remember that the number of hydrogen is twice the number of carbon in CYCLIC </a:t>
            </a:r>
            <a:r>
              <a:rPr lang="en-US" sz="2400" b="1" dirty="0" err="1" smtClean="0">
                <a:solidFill>
                  <a:srgbClr val="00B050"/>
                </a:solidFill>
                <a:sym typeface="Wingdings" pitchFamily="2" charset="2"/>
              </a:rPr>
              <a:t>alkanes</a:t>
            </a:r>
            <a:r>
              <a:rPr lang="en-US" sz="2400" b="1" dirty="0" smtClean="0">
                <a:solidFill>
                  <a:srgbClr val="00B050"/>
                </a:solidFill>
                <a:sym typeface="Wingdings" pitchFamily="2" charset="2"/>
              </a:rPr>
              <a:t> and it is twice the number of carbon PLUS TWO for regular </a:t>
            </a:r>
            <a:r>
              <a:rPr lang="en-US" sz="2400" b="1" dirty="0" err="1" smtClean="0">
                <a:solidFill>
                  <a:srgbClr val="00B050"/>
                </a:solidFill>
                <a:sym typeface="Wingdings" pitchFamily="2" charset="2"/>
              </a:rPr>
              <a:t>alkanes</a:t>
            </a:r>
            <a:r>
              <a:rPr lang="en-US" sz="2400" b="1" dirty="0" smtClean="0">
                <a:solidFill>
                  <a:srgbClr val="00B050"/>
                </a:solidFill>
                <a:sym typeface="Wingdings" pitchFamily="2" charset="2"/>
              </a:rPr>
              <a:t>.</a:t>
            </a:r>
          </a:p>
          <a:p>
            <a:pPr algn="l"/>
            <a:endParaRPr lang="en-US" b="1" i="1" dirty="0" smtClean="0">
              <a:sym typeface="Wingdings" pitchFamily="2" charset="2"/>
            </a:endParaRPr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839200" cy="5638800"/>
          </a:xfrm>
        </p:spPr>
        <p:txBody>
          <a:bodyPr>
            <a:normAutofit/>
          </a:bodyPr>
          <a:lstStyle/>
          <a:p>
            <a:r>
              <a:rPr lang="en-US" b="1" dirty="0" smtClean="0"/>
              <a:t>Final Practice – Naming</a:t>
            </a:r>
          </a:p>
          <a:p>
            <a:pPr algn="l"/>
            <a:endParaRPr lang="en-US" b="1" i="1" dirty="0" smtClean="0">
              <a:sym typeface="Wingdings" pitchFamily="2" charset="2"/>
            </a:endParaRPr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981200"/>
            <a:ext cx="2133600" cy="5119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ym typeface="Wingdings" pitchFamily="2" charset="2"/>
              </a:rPr>
              <a:t>Mn</a:t>
            </a:r>
            <a:r>
              <a:rPr lang="en-US" sz="2800" b="1" baseline="-25000" dirty="0" smtClean="0">
                <a:sym typeface="Wingdings" pitchFamily="2" charset="2"/>
              </a:rPr>
              <a:t>2</a:t>
            </a:r>
            <a:r>
              <a:rPr lang="en-US" sz="2800" b="1" dirty="0" smtClean="0">
                <a:sym typeface="Wingdings" pitchFamily="2" charset="2"/>
              </a:rPr>
              <a:t>O</a:t>
            </a:r>
            <a:r>
              <a:rPr lang="en-US" sz="2800" b="1" baseline="-25000" dirty="0" smtClean="0">
                <a:sym typeface="Wingdings" pitchFamily="2" charset="2"/>
              </a:rPr>
              <a:t>7</a:t>
            </a:r>
            <a:r>
              <a:rPr lang="en-US" sz="2800" b="1" dirty="0" smtClean="0">
                <a:sym typeface="Wingdings" pitchFamily="2" charset="2"/>
              </a:rPr>
              <a:t>	</a:t>
            </a:r>
            <a:endParaRPr lang="en-US" sz="2800" dirty="0" smtClean="0"/>
          </a:p>
          <a:p>
            <a:r>
              <a:rPr lang="en-US" sz="2800" b="1" dirty="0" smtClean="0">
                <a:sym typeface="Wingdings" pitchFamily="2" charset="2"/>
              </a:rPr>
              <a:t>H</a:t>
            </a:r>
            <a:r>
              <a:rPr lang="en-US" sz="2800" b="1" baseline="-25000" dirty="0" smtClean="0">
                <a:sym typeface="Wingdings" pitchFamily="2" charset="2"/>
              </a:rPr>
              <a:t>2</a:t>
            </a:r>
            <a:r>
              <a:rPr lang="en-US" sz="2800" b="1" dirty="0" smtClean="0">
                <a:sym typeface="Wingdings" pitchFamily="2" charset="2"/>
              </a:rPr>
              <a:t>CO</a:t>
            </a:r>
            <a:r>
              <a:rPr lang="en-US" sz="2800" b="1" baseline="-25000" dirty="0" smtClean="0">
                <a:sym typeface="Wingdings" pitchFamily="2" charset="2"/>
              </a:rPr>
              <a:t>3</a:t>
            </a:r>
            <a:r>
              <a:rPr lang="en-US" sz="2800" b="1" dirty="0" smtClean="0">
                <a:sym typeface="Wingdings" pitchFamily="2" charset="2"/>
              </a:rPr>
              <a:t>	</a:t>
            </a:r>
            <a:endParaRPr lang="en-US" sz="2800" dirty="0" smtClean="0"/>
          </a:p>
          <a:p>
            <a:r>
              <a:rPr lang="en-US" sz="2800" b="1" dirty="0" smtClean="0">
                <a:sym typeface="Wingdings" pitchFamily="2" charset="2"/>
              </a:rPr>
              <a:t>C</a:t>
            </a:r>
            <a:r>
              <a:rPr lang="en-US" sz="2800" b="1" baseline="-25000" dirty="0" smtClean="0">
                <a:sym typeface="Wingdings" pitchFamily="2" charset="2"/>
              </a:rPr>
              <a:t>3</a:t>
            </a:r>
            <a:r>
              <a:rPr lang="en-US" sz="2800" b="1" dirty="0" smtClean="0">
                <a:sym typeface="Wingdings" pitchFamily="2" charset="2"/>
              </a:rPr>
              <a:t>H</a:t>
            </a:r>
            <a:r>
              <a:rPr lang="en-US" sz="2800" b="1" baseline="-25000" dirty="0" smtClean="0">
                <a:sym typeface="Wingdings" pitchFamily="2" charset="2"/>
              </a:rPr>
              <a:t>8</a:t>
            </a:r>
            <a:r>
              <a:rPr lang="en-US" sz="2800" b="1" dirty="0" smtClean="0">
                <a:sym typeface="Wingdings" pitchFamily="2" charset="2"/>
              </a:rPr>
              <a:t>	</a:t>
            </a:r>
            <a:endParaRPr lang="en-US" sz="2800" dirty="0" smtClean="0"/>
          </a:p>
          <a:p>
            <a:r>
              <a:rPr lang="en-US" sz="2800" b="1" dirty="0" smtClean="0">
                <a:sym typeface="Wingdings" pitchFamily="2" charset="2"/>
              </a:rPr>
              <a:t>P</a:t>
            </a:r>
            <a:r>
              <a:rPr lang="en-US" sz="2800" b="1" baseline="-25000" dirty="0" smtClean="0">
                <a:sym typeface="Wingdings" pitchFamily="2" charset="2"/>
              </a:rPr>
              <a:t>2</a:t>
            </a:r>
            <a:r>
              <a:rPr lang="en-US" sz="2800" b="1" dirty="0" smtClean="0">
                <a:sym typeface="Wingdings" pitchFamily="2" charset="2"/>
              </a:rPr>
              <a:t>O</a:t>
            </a:r>
            <a:r>
              <a:rPr lang="en-US" sz="2800" b="1" baseline="-25000" dirty="0" smtClean="0">
                <a:sym typeface="Wingdings" pitchFamily="2" charset="2"/>
              </a:rPr>
              <a:t>5</a:t>
            </a:r>
          </a:p>
          <a:p>
            <a:r>
              <a:rPr lang="en-US" sz="2800" b="1" dirty="0" smtClean="0">
                <a:sym typeface="Wingdings" pitchFamily="2" charset="2"/>
              </a:rPr>
              <a:t>Li</a:t>
            </a:r>
            <a:r>
              <a:rPr lang="en-US" sz="2800" b="1" baseline="-25000" dirty="0" smtClean="0">
                <a:sym typeface="Wingdings" pitchFamily="2" charset="2"/>
              </a:rPr>
              <a:t>2</a:t>
            </a:r>
            <a:r>
              <a:rPr lang="en-US" sz="2800" b="1" dirty="0" smtClean="0">
                <a:sym typeface="Wingdings" pitchFamily="2" charset="2"/>
              </a:rPr>
              <a:t>SO</a:t>
            </a:r>
            <a:r>
              <a:rPr lang="en-US" sz="2800" b="1" baseline="-25000" dirty="0" smtClean="0">
                <a:sym typeface="Wingdings" pitchFamily="2" charset="2"/>
              </a:rPr>
              <a:t>3</a:t>
            </a:r>
          </a:p>
          <a:p>
            <a:r>
              <a:rPr lang="en-US" sz="2800" b="1" dirty="0" smtClean="0">
                <a:sym typeface="Wingdings" pitchFamily="2" charset="2"/>
              </a:rPr>
              <a:t>C</a:t>
            </a:r>
            <a:r>
              <a:rPr lang="en-US" sz="2800" b="1" baseline="-25000" dirty="0" smtClean="0">
                <a:sym typeface="Wingdings" pitchFamily="2" charset="2"/>
              </a:rPr>
              <a:t>5</a:t>
            </a:r>
            <a:r>
              <a:rPr lang="en-US" sz="2800" b="1" dirty="0" smtClean="0">
                <a:sym typeface="Wingdings" pitchFamily="2" charset="2"/>
              </a:rPr>
              <a:t>H</a:t>
            </a:r>
            <a:r>
              <a:rPr lang="en-US" sz="2800" b="1" baseline="-25000" dirty="0" smtClean="0">
                <a:sym typeface="Wingdings" pitchFamily="2" charset="2"/>
              </a:rPr>
              <a:t>10</a:t>
            </a:r>
          </a:p>
          <a:p>
            <a:r>
              <a:rPr lang="en-US" sz="2800" b="1" dirty="0" smtClean="0">
                <a:sym typeface="Wingdings" pitchFamily="2" charset="2"/>
              </a:rPr>
              <a:t>Bi</a:t>
            </a:r>
            <a:r>
              <a:rPr lang="en-US" sz="2800" b="1" baseline="-25000" dirty="0" smtClean="0">
                <a:sym typeface="Wingdings" pitchFamily="2" charset="2"/>
              </a:rPr>
              <a:t>2</a:t>
            </a:r>
            <a:r>
              <a:rPr lang="en-US" sz="2800" b="1" dirty="0" smtClean="0">
                <a:sym typeface="Wingdings" pitchFamily="2" charset="2"/>
              </a:rPr>
              <a:t>S</a:t>
            </a:r>
            <a:r>
              <a:rPr lang="en-US" sz="2800" b="1" baseline="-25000" dirty="0" smtClean="0">
                <a:sym typeface="Wingdings" pitchFamily="2" charset="2"/>
              </a:rPr>
              <a:t>5</a:t>
            </a:r>
          </a:p>
          <a:p>
            <a:r>
              <a:rPr lang="en-US" sz="2800" b="1" dirty="0" smtClean="0">
                <a:sym typeface="Wingdings" pitchFamily="2" charset="2"/>
              </a:rPr>
              <a:t>Al</a:t>
            </a:r>
            <a:r>
              <a:rPr lang="en-US" sz="2800" b="1" baseline="-25000" dirty="0" smtClean="0">
                <a:sym typeface="Wingdings" pitchFamily="2" charset="2"/>
              </a:rPr>
              <a:t>2</a:t>
            </a:r>
            <a:r>
              <a:rPr lang="en-US" sz="2800" b="1" dirty="0" smtClean="0">
                <a:sym typeface="Wingdings" pitchFamily="2" charset="2"/>
              </a:rPr>
              <a:t>O</a:t>
            </a:r>
            <a:r>
              <a:rPr lang="en-US" sz="2800" b="1" baseline="-25000" dirty="0" smtClean="0">
                <a:sym typeface="Wingdings" pitchFamily="2" charset="2"/>
              </a:rPr>
              <a:t>3</a:t>
            </a:r>
          </a:p>
          <a:p>
            <a:r>
              <a:rPr lang="en-US" sz="2800" b="1" dirty="0" smtClean="0">
                <a:sym typeface="Wingdings" pitchFamily="2" charset="2"/>
              </a:rPr>
              <a:t>CCl</a:t>
            </a:r>
            <a:r>
              <a:rPr lang="en-US" sz="2800" b="1" baseline="-25000" dirty="0" smtClean="0">
                <a:sym typeface="Wingdings" pitchFamily="2" charset="2"/>
              </a:rPr>
              <a:t>4</a:t>
            </a:r>
          </a:p>
          <a:p>
            <a:r>
              <a:rPr lang="en-US" sz="2800" b="1" dirty="0" smtClean="0">
                <a:sym typeface="Wingdings" pitchFamily="2" charset="2"/>
              </a:rPr>
              <a:t>H</a:t>
            </a:r>
            <a:r>
              <a:rPr lang="en-US" sz="2800" b="1" baseline="-25000" dirty="0" smtClean="0">
                <a:sym typeface="Wingdings" pitchFamily="2" charset="2"/>
              </a:rPr>
              <a:t>3</a:t>
            </a:r>
            <a:r>
              <a:rPr lang="en-US" sz="2800" b="1" dirty="0" smtClean="0">
                <a:sym typeface="Wingdings" pitchFamily="2" charset="2"/>
              </a:rPr>
              <a:t>C</a:t>
            </a:r>
            <a:r>
              <a:rPr lang="en-US" sz="2800" b="1" baseline="-25000" dirty="0" smtClean="0">
                <a:sym typeface="Wingdings" pitchFamily="2" charset="2"/>
              </a:rPr>
              <a:t>6</a:t>
            </a:r>
            <a:r>
              <a:rPr lang="en-US" sz="2800" b="1" dirty="0" smtClean="0">
                <a:sym typeface="Wingdings" pitchFamily="2" charset="2"/>
              </a:rPr>
              <a:t>H</a:t>
            </a:r>
            <a:r>
              <a:rPr lang="en-US" sz="2800" b="1" baseline="-25000" dirty="0" smtClean="0">
                <a:sym typeface="Wingdings" pitchFamily="2" charset="2"/>
              </a:rPr>
              <a:t>5</a:t>
            </a:r>
            <a:r>
              <a:rPr lang="en-US" sz="2800" b="1" dirty="0" smtClean="0">
                <a:sym typeface="Wingdings" pitchFamily="2" charset="2"/>
              </a:rPr>
              <a:t>O</a:t>
            </a:r>
            <a:r>
              <a:rPr lang="en-US" sz="2800" b="1" baseline="-25000" dirty="0" smtClean="0">
                <a:sym typeface="Wingdings" pitchFamily="2" charset="2"/>
              </a:rPr>
              <a:t>7</a:t>
            </a:r>
          </a:p>
          <a:p>
            <a:endParaRPr lang="en-US" sz="2800" b="1" baseline="-25000" dirty="0" smtClean="0">
              <a:sym typeface="Wingdings" pitchFamily="2" charset="2"/>
            </a:endParaRPr>
          </a:p>
          <a:p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743200" y="1981200"/>
            <a:ext cx="5410200" cy="5119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ym typeface="Wingdings" pitchFamily="2" charset="2"/>
              </a:rPr>
              <a:t>manganese (VII) oxide	</a:t>
            </a:r>
            <a:endParaRPr lang="en-US" sz="2800" dirty="0" smtClean="0"/>
          </a:p>
          <a:p>
            <a:r>
              <a:rPr lang="en-US" sz="2800" b="1" dirty="0" smtClean="0">
                <a:sym typeface="Wingdings" pitchFamily="2" charset="2"/>
              </a:rPr>
              <a:t>carbonic acid</a:t>
            </a:r>
            <a:endParaRPr lang="en-US" sz="2800" dirty="0" smtClean="0"/>
          </a:p>
          <a:p>
            <a:r>
              <a:rPr lang="en-US" sz="2800" b="1" dirty="0" smtClean="0">
                <a:sym typeface="Wingdings" pitchFamily="2" charset="2"/>
              </a:rPr>
              <a:t>propane	</a:t>
            </a:r>
            <a:endParaRPr lang="en-US" sz="2800" dirty="0" smtClean="0"/>
          </a:p>
          <a:p>
            <a:r>
              <a:rPr lang="en-US" sz="2800" b="1" dirty="0" err="1" smtClean="0">
                <a:sym typeface="Wingdings" pitchFamily="2" charset="2"/>
              </a:rPr>
              <a:t>diphosphorus</a:t>
            </a:r>
            <a:r>
              <a:rPr lang="en-US" sz="2800" b="1" dirty="0" smtClean="0">
                <a:sym typeface="Wingdings" pitchFamily="2" charset="2"/>
              </a:rPr>
              <a:t> </a:t>
            </a:r>
            <a:r>
              <a:rPr lang="en-US" sz="2800" b="1" dirty="0" err="1" smtClean="0">
                <a:sym typeface="Wingdings" pitchFamily="2" charset="2"/>
              </a:rPr>
              <a:t>pentoxide</a:t>
            </a:r>
            <a:endParaRPr lang="en-US" sz="2800" b="1" baseline="-25000" dirty="0" smtClean="0">
              <a:sym typeface="Wingdings" pitchFamily="2" charset="2"/>
            </a:endParaRPr>
          </a:p>
          <a:p>
            <a:r>
              <a:rPr lang="en-US" sz="2800" b="1" dirty="0" smtClean="0">
                <a:sym typeface="Wingdings" pitchFamily="2" charset="2"/>
              </a:rPr>
              <a:t>lithium sulfite</a:t>
            </a:r>
            <a:endParaRPr lang="en-US" sz="2800" b="1" baseline="-25000" dirty="0" smtClean="0">
              <a:sym typeface="Wingdings" pitchFamily="2" charset="2"/>
            </a:endParaRPr>
          </a:p>
          <a:p>
            <a:r>
              <a:rPr lang="en-US" sz="2800" b="1" dirty="0" err="1" smtClean="0">
                <a:sym typeface="Wingdings" pitchFamily="2" charset="2"/>
              </a:rPr>
              <a:t>cyclopentane</a:t>
            </a:r>
            <a:endParaRPr lang="en-US" sz="2800" b="1" baseline="-25000" dirty="0" smtClean="0">
              <a:sym typeface="Wingdings" pitchFamily="2" charset="2"/>
            </a:endParaRPr>
          </a:p>
          <a:p>
            <a:r>
              <a:rPr lang="en-US" sz="2800" b="1" dirty="0" smtClean="0">
                <a:sym typeface="Wingdings" pitchFamily="2" charset="2"/>
              </a:rPr>
              <a:t>bismuth (V) sulfide</a:t>
            </a:r>
            <a:endParaRPr lang="en-US" sz="2800" b="1" baseline="-25000" dirty="0" smtClean="0">
              <a:sym typeface="Wingdings" pitchFamily="2" charset="2"/>
            </a:endParaRPr>
          </a:p>
          <a:p>
            <a:r>
              <a:rPr lang="en-US" sz="2800" b="1" dirty="0" smtClean="0">
                <a:sym typeface="Wingdings" pitchFamily="2" charset="2"/>
              </a:rPr>
              <a:t>aluminum oxide</a:t>
            </a:r>
            <a:endParaRPr lang="en-US" sz="2800" b="1" baseline="-25000" dirty="0" smtClean="0">
              <a:sym typeface="Wingdings" pitchFamily="2" charset="2"/>
            </a:endParaRPr>
          </a:p>
          <a:p>
            <a:r>
              <a:rPr lang="en-US" sz="2800" b="1" dirty="0" smtClean="0">
                <a:sym typeface="Wingdings" pitchFamily="2" charset="2"/>
              </a:rPr>
              <a:t>carbon tetrachloride</a:t>
            </a:r>
            <a:endParaRPr lang="en-US" sz="2800" b="1" baseline="-25000" dirty="0" smtClean="0">
              <a:sym typeface="Wingdings" pitchFamily="2" charset="2"/>
            </a:endParaRPr>
          </a:p>
          <a:p>
            <a:r>
              <a:rPr lang="en-US" sz="2800" b="1" dirty="0" smtClean="0">
                <a:sym typeface="Wingdings" pitchFamily="2" charset="2"/>
              </a:rPr>
              <a:t>citric acid</a:t>
            </a:r>
            <a:endParaRPr lang="en-US" sz="2800" b="1" baseline="-25000" dirty="0" smtClean="0">
              <a:sym typeface="Wingdings" pitchFamily="2" charset="2"/>
            </a:endParaRPr>
          </a:p>
          <a:p>
            <a:endParaRPr lang="en-US" sz="2800" b="1" baseline="-25000" dirty="0" smtClean="0">
              <a:sym typeface="Wingdings" pitchFamily="2" charset="2"/>
            </a:endParaRP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839200" cy="5638800"/>
          </a:xfrm>
        </p:spPr>
        <p:txBody>
          <a:bodyPr>
            <a:normAutofit/>
          </a:bodyPr>
          <a:lstStyle/>
          <a:p>
            <a:r>
              <a:rPr lang="en-US" b="1" dirty="0" smtClean="0"/>
              <a:t>Final Practice – Formula Writing</a:t>
            </a:r>
          </a:p>
          <a:p>
            <a:pPr algn="l"/>
            <a:endParaRPr lang="en-US" b="1" i="1" dirty="0" smtClean="0">
              <a:sym typeface="Wingdings" pitchFamily="2" charset="2"/>
            </a:endParaRPr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172200" y="1981200"/>
            <a:ext cx="2133600" cy="5119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ym typeface="Wingdings" pitchFamily="2" charset="2"/>
              </a:rPr>
              <a:t>H</a:t>
            </a:r>
            <a:r>
              <a:rPr lang="en-US" sz="2800" b="1" baseline="-25000" dirty="0" smtClean="0">
                <a:sym typeface="Wingdings" pitchFamily="2" charset="2"/>
              </a:rPr>
              <a:t>3</a:t>
            </a:r>
            <a:r>
              <a:rPr lang="en-US" sz="2800" b="1" dirty="0" smtClean="0">
                <a:sym typeface="Wingdings" pitchFamily="2" charset="2"/>
              </a:rPr>
              <a:t>P	</a:t>
            </a:r>
            <a:endParaRPr lang="en-US" sz="2800" dirty="0" smtClean="0"/>
          </a:p>
          <a:p>
            <a:r>
              <a:rPr lang="en-US" sz="2800" b="1" dirty="0" smtClean="0">
                <a:sym typeface="Wingdings" pitchFamily="2" charset="2"/>
              </a:rPr>
              <a:t>C</a:t>
            </a:r>
            <a:r>
              <a:rPr lang="en-US" sz="2800" b="1" baseline="-25000" dirty="0" smtClean="0">
                <a:sym typeface="Wingdings" pitchFamily="2" charset="2"/>
              </a:rPr>
              <a:t>9</a:t>
            </a:r>
            <a:r>
              <a:rPr lang="en-US" sz="2800" b="1" dirty="0" smtClean="0">
                <a:sym typeface="Wingdings" pitchFamily="2" charset="2"/>
              </a:rPr>
              <a:t>H</a:t>
            </a:r>
            <a:r>
              <a:rPr lang="en-US" sz="2800" b="1" baseline="-25000" dirty="0" smtClean="0">
                <a:sym typeface="Wingdings" pitchFamily="2" charset="2"/>
              </a:rPr>
              <a:t>18</a:t>
            </a:r>
            <a:r>
              <a:rPr lang="en-US" sz="2800" b="1" dirty="0" smtClean="0">
                <a:sym typeface="Wingdings" pitchFamily="2" charset="2"/>
              </a:rPr>
              <a:t>	</a:t>
            </a:r>
            <a:endParaRPr lang="en-US" sz="2800" dirty="0" smtClean="0"/>
          </a:p>
          <a:p>
            <a:r>
              <a:rPr lang="en-US" sz="2800" b="1" dirty="0" smtClean="0">
                <a:sym typeface="Wingdings" pitchFamily="2" charset="2"/>
              </a:rPr>
              <a:t>B</a:t>
            </a:r>
            <a:r>
              <a:rPr lang="en-US" sz="2800" b="1" baseline="-25000" dirty="0" smtClean="0">
                <a:sym typeface="Wingdings" pitchFamily="2" charset="2"/>
              </a:rPr>
              <a:t>2</a:t>
            </a:r>
            <a:r>
              <a:rPr lang="en-US" sz="2800" b="1" dirty="0" smtClean="0">
                <a:sym typeface="Wingdings" pitchFamily="2" charset="2"/>
              </a:rPr>
              <a:t>S</a:t>
            </a:r>
            <a:r>
              <a:rPr lang="en-US" sz="2800" b="1" baseline="-25000" dirty="0" smtClean="0">
                <a:sym typeface="Wingdings" pitchFamily="2" charset="2"/>
              </a:rPr>
              <a:t>3</a:t>
            </a:r>
            <a:r>
              <a:rPr lang="en-US" sz="2800" b="1" dirty="0" smtClean="0">
                <a:sym typeface="Wingdings" pitchFamily="2" charset="2"/>
              </a:rPr>
              <a:t>	</a:t>
            </a:r>
            <a:endParaRPr lang="en-US" sz="2800" dirty="0" smtClean="0"/>
          </a:p>
          <a:p>
            <a:r>
              <a:rPr lang="en-US" sz="2800" b="1" dirty="0" smtClean="0">
                <a:sym typeface="Wingdings" pitchFamily="2" charset="2"/>
              </a:rPr>
              <a:t>K</a:t>
            </a:r>
            <a:r>
              <a:rPr lang="en-US" sz="2800" b="1" baseline="-25000" dirty="0" smtClean="0">
                <a:sym typeface="Wingdings" pitchFamily="2" charset="2"/>
              </a:rPr>
              <a:t>3</a:t>
            </a:r>
            <a:r>
              <a:rPr lang="en-US" sz="2800" b="1" dirty="0" smtClean="0">
                <a:sym typeface="Wingdings" pitchFamily="2" charset="2"/>
              </a:rPr>
              <a:t>Fe(CN)</a:t>
            </a:r>
            <a:r>
              <a:rPr lang="en-US" sz="2800" b="1" baseline="-25000" dirty="0" smtClean="0">
                <a:sym typeface="Wingdings" pitchFamily="2" charset="2"/>
              </a:rPr>
              <a:t>6</a:t>
            </a:r>
          </a:p>
          <a:p>
            <a:r>
              <a:rPr lang="en-US" sz="2800" b="1" dirty="0" smtClean="0">
                <a:sym typeface="Wingdings" pitchFamily="2" charset="2"/>
              </a:rPr>
              <a:t>C</a:t>
            </a:r>
            <a:r>
              <a:rPr lang="en-US" sz="2800" b="1" baseline="-25000" dirty="0" smtClean="0">
                <a:sym typeface="Wingdings" pitchFamily="2" charset="2"/>
              </a:rPr>
              <a:t>7</a:t>
            </a:r>
            <a:r>
              <a:rPr lang="en-US" sz="2800" b="1" dirty="0" smtClean="0">
                <a:sym typeface="Wingdings" pitchFamily="2" charset="2"/>
              </a:rPr>
              <a:t>H</a:t>
            </a:r>
            <a:r>
              <a:rPr lang="en-US" sz="2800" b="1" baseline="-25000" dirty="0" smtClean="0">
                <a:sym typeface="Wingdings" pitchFamily="2" charset="2"/>
              </a:rPr>
              <a:t>16</a:t>
            </a:r>
          </a:p>
          <a:p>
            <a:r>
              <a:rPr lang="en-US" sz="2800" b="1" dirty="0" smtClean="0">
                <a:sym typeface="Wingdings" pitchFamily="2" charset="2"/>
              </a:rPr>
              <a:t>CrP</a:t>
            </a:r>
            <a:r>
              <a:rPr lang="en-US" sz="2800" b="1" baseline="-25000" dirty="0" smtClean="0">
                <a:sym typeface="Wingdings" pitchFamily="2" charset="2"/>
              </a:rPr>
              <a:t>2</a:t>
            </a:r>
          </a:p>
          <a:p>
            <a:r>
              <a:rPr lang="en-US" sz="2800" b="1" dirty="0" smtClean="0">
                <a:sym typeface="Wingdings" pitchFamily="2" charset="2"/>
              </a:rPr>
              <a:t>SrI</a:t>
            </a:r>
            <a:r>
              <a:rPr lang="en-US" sz="2800" b="1" baseline="-25000" dirty="0" smtClean="0">
                <a:sym typeface="Wingdings" pitchFamily="2" charset="2"/>
              </a:rPr>
              <a:t>2</a:t>
            </a:r>
          </a:p>
          <a:p>
            <a:r>
              <a:rPr lang="en-US" sz="2800" b="1" dirty="0" smtClean="0">
                <a:sym typeface="Wingdings" pitchFamily="2" charset="2"/>
              </a:rPr>
              <a:t>AsF</a:t>
            </a:r>
            <a:r>
              <a:rPr lang="en-US" sz="2800" b="1" baseline="-25000" dirty="0" smtClean="0">
                <a:sym typeface="Wingdings" pitchFamily="2" charset="2"/>
              </a:rPr>
              <a:t>3</a:t>
            </a:r>
          </a:p>
          <a:p>
            <a:r>
              <a:rPr lang="en-US" sz="2800" b="1" dirty="0" smtClean="0">
                <a:sym typeface="Wingdings" pitchFamily="2" charset="2"/>
              </a:rPr>
              <a:t>H</a:t>
            </a:r>
            <a:r>
              <a:rPr lang="en-US" sz="2800" b="1" baseline="-25000" dirty="0" smtClean="0">
                <a:sym typeface="Wingdings" pitchFamily="2" charset="2"/>
              </a:rPr>
              <a:t>2</a:t>
            </a:r>
            <a:r>
              <a:rPr lang="en-US" sz="2800" b="1" dirty="0" smtClean="0">
                <a:sym typeface="Wingdings" pitchFamily="2" charset="2"/>
              </a:rPr>
              <a:t>C</a:t>
            </a:r>
            <a:r>
              <a:rPr lang="en-US" sz="2800" b="1" baseline="-25000" dirty="0" smtClean="0">
                <a:sym typeface="Wingdings" pitchFamily="2" charset="2"/>
              </a:rPr>
              <a:t>4</a:t>
            </a:r>
            <a:r>
              <a:rPr lang="en-US" sz="2800" b="1" dirty="0" smtClean="0">
                <a:sym typeface="Wingdings" pitchFamily="2" charset="2"/>
              </a:rPr>
              <a:t>H</a:t>
            </a:r>
            <a:r>
              <a:rPr lang="en-US" sz="2800" b="1" baseline="-25000" dirty="0" smtClean="0">
                <a:sym typeface="Wingdings" pitchFamily="2" charset="2"/>
              </a:rPr>
              <a:t>4</a:t>
            </a:r>
            <a:r>
              <a:rPr lang="en-US" sz="2800" b="1" dirty="0" smtClean="0">
                <a:sym typeface="Wingdings" pitchFamily="2" charset="2"/>
              </a:rPr>
              <a:t>O</a:t>
            </a:r>
            <a:r>
              <a:rPr lang="en-US" sz="2800" b="1" baseline="-25000" dirty="0" smtClean="0">
                <a:sym typeface="Wingdings" pitchFamily="2" charset="2"/>
              </a:rPr>
              <a:t>6</a:t>
            </a:r>
          </a:p>
          <a:p>
            <a:r>
              <a:rPr lang="en-US" sz="2800" b="1" dirty="0" smtClean="0">
                <a:sym typeface="Wingdings" pitchFamily="2" charset="2"/>
              </a:rPr>
              <a:t>Ni</a:t>
            </a:r>
            <a:r>
              <a:rPr lang="en-US" sz="2800" b="1" baseline="-25000" dirty="0" smtClean="0">
                <a:sym typeface="Wingdings" pitchFamily="2" charset="2"/>
              </a:rPr>
              <a:t>2</a:t>
            </a:r>
            <a:r>
              <a:rPr lang="en-US" sz="2800" b="1" dirty="0" smtClean="0">
                <a:sym typeface="Wingdings" pitchFamily="2" charset="2"/>
              </a:rPr>
              <a:t>C</a:t>
            </a:r>
            <a:endParaRPr lang="en-US" sz="2800" b="1" baseline="-25000" dirty="0" smtClean="0">
              <a:sym typeface="Wingdings" pitchFamily="2" charset="2"/>
            </a:endParaRPr>
          </a:p>
          <a:p>
            <a:endParaRPr lang="en-US" sz="2800" b="1" baseline="-25000" dirty="0" smtClean="0">
              <a:sym typeface="Wingdings" pitchFamily="2" charset="2"/>
            </a:endParaRPr>
          </a:p>
          <a:p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1981200"/>
            <a:ext cx="5410200" cy="5119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ym typeface="Wingdings" pitchFamily="2" charset="2"/>
              </a:rPr>
              <a:t>hydrophosphoric</a:t>
            </a:r>
            <a:r>
              <a:rPr lang="en-US" sz="2800" b="1" dirty="0" smtClean="0">
                <a:sym typeface="Wingdings" pitchFamily="2" charset="2"/>
              </a:rPr>
              <a:t> acid	</a:t>
            </a:r>
            <a:endParaRPr lang="en-US" sz="2800" dirty="0" smtClean="0"/>
          </a:p>
          <a:p>
            <a:r>
              <a:rPr lang="en-US" sz="2800" b="1" dirty="0" err="1" smtClean="0">
                <a:sym typeface="Wingdings" pitchFamily="2" charset="2"/>
              </a:rPr>
              <a:t>cyclononane</a:t>
            </a:r>
            <a:endParaRPr lang="en-US" sz="2800" dirty="0" smtClean="0"/>
          </a:p>
          <a:p>
            <a:r>
              <a:rPr lang="en-US" sz="2800" b="1" dirty="0" err="1" smtClean="0">
                <a:sym typeface="Wingdings" pitchFamily="2" charset="2"/>
              </a:rPr>
              <a:t>diboron</a:t>
            </a:r>
            <a:r>
              <a:rPr lang="en-US" sz="2800" b="1" dirty="0" smtClean="0">
                <a:sym typeface="Wingdings" pitchFamily="2" charset="2"/>
              </a:rPr>
              <a:t> </a:t>
            </a:r>
            <a:r>
              <a:rPr lang="en-US" sz="2800" b="1" dirty="0" err="1" smtClean="0">
                <a:sym typeface="Wingdings" pitchFamily="2" charset="2"/>
              </a:rPr>
              <a:t>trisulfide</a:t>
            </a:r>
            <a:r>
              <a:rPr lang="en-US" sz="2800" b="1" dirty="0" smtClean="0">
                <a:sym typeface="Wingdings" pitchFamily="2" charset="2"/>
              </a:rPr>
              <a:t> 	</a:t>
            </a:r>
            <a:endParaRPr lang="en-US" sz="2800" dirty="0" smtClean="0"/>
          </a:p>
          <a:p>
            <a:r>
              <a:rPr lang="en-US" sz="2800" b="1" dirty="0" smtClean="0">
                <a:sym typeface="Wingdings" pitchFamily="2" charset="2"/>
              </a:rPr>
              <a:t>potassium </a:t>
            </a:r>
            <a:r>
              <a:rPr lang="en-US" sz="2800" b="1" dirty="0" err="1" smtClean="0">
                <a:sym typeface="Wingdings" pitchFamily="2" charset="2"/>
              </a:rPr>
              <a:t>hexacyanoferrate</a:t>
            </a:r>
            <a:r>
              <a:rPr lang="en-US" sz="2800" b="1" dirty="0" smtClean="0">
                <a:sym typeface="Wingdings" pitchFamily="2" charset="2"/>
              </a:rPr>
              <a:t>(III)</a:t>
            </a:r>
            <a:endParaRPr lang="en-US" sz="2800" b="1" baseline="-25000" dirty="0" smtClean="0">
              <a:sym typeface="Wingdings" pitchFamily="2" charset="2"/>
            </a:endParaRPr>
          </a:p>
          <a:p>
            <a:r>
              <a:rPr lang="en-US" sz="2800" b="1" dirty="0" err="1" smtClean="0">
                <a:sym typeface="Wingdings" pitchFamily="2" charset="2"/>
              </a:rPr>
              <a:t>heptane</a:t>
            </a:r>
            <a:endParaRPr lang="en-US" sz="2800" b="1" baseline="-25000" dirty="0" smtClean="0">
              <a:sym typeface="Wingdings" pitchFamily="2" charset="2"/>
            </a:endParaRPr>
          </a:p>
          <a:p>
            <a:r>
              <a:rPr lang="en-US" sz="2800" b="1" dirty="0" smtClean="0">
                <a:sym typeface="Wingdings" pitchFamily="2" charset="2"/>
              </a:rPr>
              <a:t>chromium (VI) </a:t>
            </a:r>
            <a:r>
              <a:rPr lang="en-US" sz="2800" b="1" dirty="0" err="1" smtClean="0">
                <a:sym typeface="Wingdings" pitchFamily="2" charset="2"/>
              </a:rPr>
              <a:t>phosphide</a:t>
            </a:r>
            <a:endParaRPr lang="en-US" sz="2800" b="1" baseline="-25000" dirty="0" smtClean="0">
              <a:sym typeface="Wingdings" pitchFamily="2" charset="2"/>
            </a:endParaRPr>
          </a:p>
          <a:p>
            <a:r>
              <a:rPr lang="en-US" sz="2800" b="1" dirty="0" smtClean="0">
                <a:sym typeface="Wingdings" pitchFamily="2" charset="2"/>
              </a:rPr>
              <a:t>strontium iodide</a:t>
            </a:r>
            <a:endParaRPr lang="en-US" sz="2800" b="1" baseline="-25000" dirty="0" smtClean="0">
              <a:sym typeface="Wingdings" pitchFamily="2" charset="2"/>
            </a:endParaRPr>
          </a:p>
          <a:p>
            <a:r>
              <a:rPr lang="en-US" sz="2800" b="1" dirty="0" smtClean="0">
                <a:sym typeface="Wingdings" pitchFamily="2" charset="2"/>
              </a:rPr>
              <a:t>arsenic </a:t>
            </a:r>
            <a:r>
              <a:rPr lang="en-US" sz="2800" b="1" dirty="0" err="1" smtClean="0">
                <a:sym typeface="Wingdings" pitchFamily="2" charset="2"/>
              </a:rPr>
              <a:t>trifluoride</a:t>
            </a:r>
            <a:endParaRPr lang="en-US" sz="2800" b="1" baseline="-25000" dirty="0" smtClean="0">
              <a:sym typeface="Wingdings" pitchFamily="2" charset="2"/>
            </a:endParaRPr>
          </a:p>
          <a:p>
            <a:r>
              <a:rPr lang="en-US" sz="2800" b="1" dirty="0" smtClean="0">
                <a:sym typeface="Wingdings" pitchFamily="2" charset="2"/>
              </a:rPr>
              <a:t>tartaric acid</a:t>
            </a:r>
            <a:endParaRPr lang="en-US" sz="2800" b="1" baseline="-25000" dirty="0" smtClean="0">
              <a:sym typeface="Wingdings" pitchFamily="2" charset="2"/>
            </a:endParaRPr>
          </a:p>
          <a:p>
            <a:r>
              <a:rPr lang="en-US" sz="2800" b="1" dirty="0" smtClean="0">
                <a:sym typeface="Wingdings" pitchFamily="2" charset="2"/>
              </a:rPr>
              <a:t>nickel (II) carbide</a:t>
            </a:r>
            <a:endParaRPr lang="en-US" sz="2800" b="1" baseline="-25000" dirty="0" smtClean="0">
              <a:sym typeface="Wingdings" pitchFamily="2" charset="2"/>
            </a:endParaRPr>
          </a:p>
          <a:p>
            <a:endParaRPr lang="en-US" sz="2800" b="1" baseline="-25000" dirty="0" smtClean="0">
              <a:sym typeface="Wingdings" pitchFamily="2" charset="2"/>
            </a:endParaRP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828800"/>
          </a:xfrm>
        </p:spPr>
        <p:txBody>
          <a:bodyPr/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905000"/>
            <a:ext cx="8610600" cy="495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			</a:t>
            </a:r>
            <a:r>
              <a:rPr lang="en-US" b="1" u="sng" dirty="0" smtClean="0"/>
              <a:t>Key Vocabulary</a:t>
            </a:r>
            <a:r>
              <a:rPr lang="en-US" b="1" dirty="0" smtClean="0"/>
              <a:t>: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Nomenclature			Oxidation State</a:t>
            </a:r>
          </a:p>
          <a:p>
            <a:pPr algn="l"/>
            <a:r>
              <a:rPr lang="en-US" b="1" dirty="0" smtClean="0"/>
              <a:t>Compound			Acid</a:t>
            </a:r>
          </a:p>
          <a:p>
            <a:pPr algn="l"/>
            <a:r>
              <a:rPr lang="en-US" b="1" dirty="0" smtClean="0"/>
              <a:t>Binary Compound		</a:t>
            </a:r>
            <a:r>
              <a:rPr lang="en-US" b="1" dirty="0" err="1" smtClean="0"/>
              <a:t>Oxyacid</a:t>
            </a:r>
            <a:endParaRPr lang="en-US" b="1" dirty="0" smtClean="0"/>
          </a:p>
          <a:p>
            <a:pPr algn="l"/>
            <a:r>
              <a:rPr lang="en-US" b="1" dirty="0" err="1" smtClean="0"/>
              <a:t>Cation</a:t>
            </a:r>
            <a:r>
              <a:rPr lang="en-US" b="1" dirty="0" smtClean="0"/>
              <a:t>				Neutralization</a:t>
            </a:r>
          </a:p>
          <a:p>
            <a:pPr algn="l"/>
            <a:r>
              <a:rPr lang="en-US" b="1" dirty="0" smtClean="0"/>
              <a:t>Anion				Salt</a:t>
            </a:r>
          </a:p>
          <a:p>
            <a:pPr algn="l"/>
            <a:r>
              <a:rPr lang="en-US" b="1" dirty="0" smtClean="0"/>
              <a:t>Polyatomic Ion			</a:t>
            </a:r>
            <a:r>
              <a:rPr lang="en-US" b="1" dirty="0" err="1" smtClean="0"/>
              <a:t>Alkane</a:t>
            </a:r>
            <a:endParaRPr lang="en-US" b="1" dirty="0" smtClean="0"/>
          </a:p>
          <a:p>
            <a:pPr algn="l"/>
            <a:r>
              <a:rPr lang="en-US" b="1" dirty="0" err="1" smtClean="0"/>
              <a:t>Oxyion</a:t>
            </a:r>
            <a:r>
              <a:rPr lang="en-US" b="1" dirty="0" smtClean="0"/>
              <a:t>				Cyclic </a:t>
            </a:r>
            <a:r>
              <a:rPr lang="en-US" b="1" dirty="0" err="1" smtClean="0"/>
              <a:t>Alkane</a:t>
            </a:r>
            <a:endParaRPr lang="en-US" b="1" dirty="0" smtClean="0"/>
          </a:p>
          <a:p>
            <a:pPr algn="l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828800"/>
          </a:xfrm>
        </p:spPr>
        <p:txBody>
          <a:bodyPr/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905000"/>
            <a:ext cx="8610600" cy="4953000"/>
          </a:xfrm>
        </p:spPr>
        <p:txBody>
          <a:bodyPr>
            <a:normAutofit/>
          </a:bodyPr>
          <a:lstStyle/>
          <a:p>
            <a:r>
              <a:rPr lang="en-US" b="1" dirty="0" smtClean="0"/>
              <a:t>Key Vocabulary:</a:t>
            </a:r>
          </a:p>
          <a:p>
            <a:pPr algn="l"/>
            <a:r>
              <a:rPr lang="en-US" b="1" dirty="0" smtClean="0"/>
              <a:t>Nomenclature – systematic method for assigning names to compounds.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Compound – two or more elements COMBINED IN A FIXED RATIO. (Review)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Binary Compound – Compound made of exactly two different elements.</a:t>
            </a:r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828800"/>
          </a:xfrm>
        </p:spPr>
        <p:txBody>
          <a:bodyPr/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905000"/>
            <a:ext cx="8610600" cy="49530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Three Types of Binary Compounds: </a:t>
            </a:r>
          </a:p>
          <a:p>
            <a:r>
              <a:rPr lang="en-US" b="1" dirty="0" smtClean="0"/>
              <a:t>(Type I, Type II and Type III)</a:t>
            </a:r>
          </a:p>
          <a:p>
            <a:pPr algn="l"/>
            <a:r>
              <a:rPr lang="en-US" b="1" dirty="0" smtClean="0"/>
              <a:t>Type I – Made of a metal with fixed oxidation state and a non-metal.</a:t>
            </a:r>
          </a:p>
          <a:p>
            <a:pPr algn="l"/>
            <a:r>
              <a:rPr lang="en-US" b="1" dirty="0" smtClean="0"/>
              <a:t>Type II – Made of a metal with variable oxidation state and a non-metal.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Which one of these is Type I? Which is Type II?</a:t>
            </a:r>
          </a:p>
          <a:p>
            <a:pPr algn="l"/>
            <a:endParaRPr lang="en-US" b="1" dirty="0" smtClean="0"/>
          </a:p>
          <a:p>
            <a:r>
              <a:rPr lang="en-US" b="1" dirty="0" smtClean="0"/>
              <a:t>CuCl</a:t>
            </a:r>
            <a:r>
              <a:rPr lang="en-US" b="1" baseline="-25000" dirty="0" smtClean="0"/>
              <a:t>2</a:t>
            </a:r>
            <a:r>
              <a:rPr lang="en-US" b="1" dirty="0" smtClean="0"/>
              <a:t>	MgCl</a:t>
            </a:r>
            <a:r>
              <a:rPr lang="en-US" b="1" baseline="-25000" dirty="0" smtClean="0"/>
              <a:t>2</a:t>
            </a:r>
          </a:p>
          <a:p>
            <a:pPr algn="l"/>
            <a:endParaRPr lang="en-US" b="1" dirty="0" smtClean="0"/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828800"/>
          </a:xfrm>
        </p:spPr>
        <p:txBody>
          <a:bodyPr/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905000"/>
            <a:ext cx="8610600" cy="49530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Three Types of Binary Compounds: </a:t>
            </a:r>
          </a:p>
          <a:p>
            <a:r>
              <a:rPr lang="en-US" b="1" dirty="0" smtClean="0"/>
              <a:t>(Type I, Type II and Type III)</a:t>
            </a:r>
          </a:p>
          <a:p>
            <a:pPr algn="l"/>
            <a:r>
              <a:rPr lang="en-US" b="1" dirty="0" smtClean="0"/>
              <a:t>Q: How do we know if a </a:t>
            </a:r>
            <a:r>
              <a:rPr lang="en-US" b="1" dirty="0" err="1" smtClean="0"/>
              <a:t>cation</a:t>
            </a:r>
            <a:r>
              <a:rPr lang="en-US" b="1" dirty="0" smtClean="0"/>
              <a:t> has a fixed or variable oxidation state? </a:t>
            </a:r>
          </a:p>
          <a:p>
            <a:pPr algn="l"/>
            <a:endParaRPr lang="en-US" b="1" baseline="-25000" dirty="0" smtClean="0"/>
          </a:p>
          <a:p>
            <a:pPr algn="l"/>
            <a:r>
              <a:rPr lang="en-US" b="1" dirty="0" smtClean="0"/>
              <a:t>A: We look it up! (Oxidation numbers can be found on pp. 86 &amp; 90 in </a:t>
            </a:r>
            <a:r>
              <a:rPr lang="en-US" b="1" i="1" dirty="0" smtClean="0">
                <a:solidFill>
                  <a:srgbClr val="00B0F0"/>
                </a:solidFill>
              </a:rPr>
              <a:t>World of Chemistry</a:t>
            </a:r>
            <a:r>
              <a:rPr lang="en-US" b="1" dirty="0" smtClean="0"/>
              <a:t>, on p. 65 of </a:t>
            </a:r>
            <a:r>
              <a:rPr lang="en-US" b="1" i="1" dirty="0" smtClean="0">
                <a:solidFill>
                  <a:srgbClr val="FF6600"/>
                </a:solidFill>
              </a:rPr>
              <a:t>Chemistry: A Modern Course</a:t>
            </a:r>
            <a:r>
              <a:rPr lang="en-US" b="1" dirty="0" smtClean="0"/>
              <a:t>, and on the reference sheet in the book baskets.) If there is a Roman numeral after the name of an element, that element has more than one oxidation number.</a:t>
            </a:r>
          </a:p>
          <a:p>
            <a:pPr algn="l"/>
            <a:endParaRPr lang="en-US" b="1" dirty="0" smtClean="0"/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828800"/>
          </a:xfrm>
        </p:spPr>
        <p:txBody>
          <a:bodyPr/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905000"/>
            <a:ext cx="8839200" cy="49530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Three Types of Binary Compounds: </a:t>
            </a:r>
          </a:p>
          <a:p>
            <a:r>
              <a:rPr lang="en-US" b="1" dirty="0" smtClean="0"/>
              <a:t>(Type I, Type II and Type III)</a:t>
            </a:r>
          </a:p>
          <a:p>
            <a:pPr algn="l"/>
            <a:r>
              <a:rPr lang="en-US" b="1" dirty="0" smtClean="0"/>
              <a:t>Q: How do we know if a </a:t>
            </a:r>
            <a:r>
              <a:rPr lang="en-US" b="1" dirty="0" err="1" smtClean="0"/>
              <a:t>cation</a:t>
            </a:r>
            <a:r>
              <a:rPr lang="en-US" b="1" dirty="0" smtClean="0"/>
              <a:t> has a fixed or variable oxidation state? </a:t>
            </a:r>
          </a:p>
          <a:p>
            <a:pPr algn="l"/>
            <a:endParaRPr lang="en-US" b="1" baseline="-25000" dirty="0" smtClean="0"/>
          </a:p>
          <a:p>
            <a:pPr algn="l"/>
            <a:r>
              <a:rPr lang="en-US" b="1" dirty="0" smtClean="0"/>
              <a:t>A: Short of looking up the oxidation states, we can know that all group I and group II elements, plus aluminum have fixed oxidation states.</a:t>
            </a:r>
          </a:p>
          <a:p>
            <a:pPr algn="l"/>
            <a:r>
              <a:rPr lang="en-US" b="1" i="1" u="sng" dirty="0" smtClean="0"/>
              <a:t>Most</a:t>
            </a:r>
            <a:r>
              <a:rPr lang="en-US" b="1" dirty="0" smtClean="0"/>
              <a:t> (but not all) of the transition metals, post transition metals and f-block elements have variable oxidation states</a:t>
            </a:r>
          </a:p>
          <a:p>
            <a:pPr algn="l"/>
            <a:endParaRPr lang="en-US" b="1" dirty="0" smtClean="0"/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828800"/>
          </a:xfrm>
        </p:spPr>
        <p:txBody>
          <a:bodyPr/>
          <a:lstStyle/>
          <a:p>
            <a:r>
              <a:rPr lang="en-US" dirty="0" smtClean="0"/>
              <a:t>Nomenclature &amp; Formula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905000"/>
            <a:ext cx="8839200" cy="49530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Naming Type I Binary Compounds…</a:t>
            </a:r>
          </a:p>
          <a:p>
            <a:endParaRPr lang="en-US" b="1" dirty="0" smtClean="0"/>
          </a:p>
          <a:p>
            <a:pPr algn="l">
              <a:buFont typeface="Arial" pitchFamily="34" charset="0"/>
              <a:buChar char="•"/>
            </a:pPr>
            <a:r>
              <a:rPr lang="en-US" b="1" dirty="0" err="1" smtClean="0"/>
              <a:t>Cation</a:t>
            </a:r>
            <a:r>
              <a:rPr lang="en-US" b="1" dirty="0" smtClean="0"/>
              <a:t> has same name as the element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/>
              <a:t>Anion uses the name of the element with an –</a:t>
            </a:r>
            <a:r>
              <a:rPr lang="en-US" b="1" dirty="0" err="1" smtClean="0"/>
              <a:t>ide</a:t>
            </a:r>
            <a:r>
              <a:rPr lang="en-US" b="1" dirty="0" smtClean="0"/>
              <a:t> ending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/>
              <a:t>We don’t need to worry about the numbers AT ALL with Type I Binary Compounds</a:t>
            </a:r>
          </a:p>
          <a:p>
            <a:pPr algn="l"/>
            <a:r>
              <a:rPr lang="en-US" b="1" dirty="0" smtClean="0"/>
              <a:t>Ex. 		MgF</a:t>
            </a:r>
            <a:r>
              <a:rPr lang="en-US" b="1" baseline="-25000" dirty="0" smtClean="0"/>
              <a:t>2</a:t>
            </a:r>
            <a:r>
              <a:rPr lang="en-US" b="1" dirty="0" smtClean="0"/>
              <a:t>		</a:t>
            </a:r>
            <a:r>
              <a:rPr lang="en-US" b="1" dirty="0" smtClean="0">
                <a:sym typeface="Wingdings" pitchFamily="2" charset="2"/>
              </a:rPr>
              <a:t></a:t>
            </a:r>
            <a:endParaRPr lang="en-US" b="1" dirty="0" smtClean="0"/>
          </a:p>
          <a:p>
            <a:pPr algn="l"/>
            <a:r>
              <a:rPr lang="en-US" b="1" dirty="0" smtClean="0"/>
              <a:t>		BaCl</a:t>
            </a:r>
            <a:r>
              <a:rPr lang="en-US" b="1" baseline="-25000" dirty="0" smtClean="0"/>
              <a:t>2</a:t>
            </a:r>
            <a:r>
              <a:rPr lang="en-US" b="1" dirty="0" smtClean="0"/>
              <a:t>		</a:t>
            </a:r>
            <a:r>
              <a:rPr lang="en-US" b="1" dirty="0" smtClean="0">
                <a:sym typeface="Wingdings" pitchFamily="2" charset="2"/>
              </a:rPr>
              <a:t></a:t>
            </a:r>
            <a:endParaRPr lang="en-US" b="1" baseline="-25000" dirty="0" smtClean="0"/>
          </a:p>
          <a:p>
            <a:pPr algn="l"/>
            <a:r>
              <a:rPr lang="en-US" b="1" baseline="-25000" dirty="0" smtClean="0"/>
              <a:t>		</a:t>
            </a:r>
            <a:r>
              <a:rPr lang="en-US" b="1" dirty="0" smtClean="0"/>
              <a:t>Na</a:t>
            </a:r>
            <a:r>
              <a:rPr lang="en-US" b="1" baseline="-25000" dirty="0" smtClean="0"/>
              <a:t>2</a:t>
            </a:r>
            <a:r>
              <a:rPr lang="en-US" b="1" dirty="0" smtClean="0"/>
              <a:t>O		</a:t>
            </a:r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	</a:t>
            </a:r>
          </a:p>
          <a:p>
            <a:pPr algn="l"/>
            <a:r>
              <a:rPr lang="en-US" b="1" dirty="0" smtClean="0"/>
              <a:t>		Al</a:t>
            </a:r>
            <a:r>
              <a:rPr lang="en-US" b="1" baseline="-25000" dirty="0" smtClean="0"/>
              <a:t>2</a:t>
            </a:r>
            <a:r>
              <a:rPr lang="en-US" b="1" dirty="0" smtClean="0"/>
              <a:t>S</a:t>
            </a:r>
            <a:r>
              <a:rPr lang="en-US" b="1" baseline="-25000" dirty="0" smtClean="0"/>
              <a:t>3</a:t>
            </a:r>
            <a:r>
              <a:rPr lang="en-US" b="1" dirty="0" smtClean="0"/>
              <a:t>		</a:t>
            </a:r>
            <a:r>
              <a:rPr lang="en-US" b="1" dirty="0" smtClean="0">
                <a:sym typeface="Wingdings" pitchFamily="2" charset="2"/>
              </a:rPr>
              <a:t></a:t>
            </a:r>
            <a:endParaRPr lang="en-US" b="1" dirty="0" smtClean="0"/>
          </a:p>
          <a:p>
            <a:pPr algn="l"/>
            <a:endParaRPr lang="en-US" b="1" dirty="0" smtClean="0"/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495800" y="4648200"/>
            <a:ext cx="36503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magnesium fluoride</a:t>
            </a:r>
          </a:p>
          <a:p>
            <a:r>
              <a:rPr lang="en-US" sz="3000" dirty="0" smtClean="0"/>
              <a:t>barium chloride</a:t>
            </a:r>
          </a:p>
          <a:p>
            <a:r>
              <a:rPr lang="en-US" sz="3000" dirty="0" smtClean="0"/>
              <a:t>sodium oxide</a:t>
            </a:r>
          </a:p>
          <a:p>
            <a:r>
              <a:rPr lang="en-US" sz="3000" dirty="0" smtClean="0"/>
              <a:t>aluminum sulfide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2730</TotalTime>
  <Words>1946</Words>
  <Application>Microsoft Office PowerPoint</Application>
  <PresentationFormat>On-screen Show (4:3)</PresentationFormat>
  <Paragraphs>422</Paragraphs>
  <Slides>32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Apex</vt:lpstr>
      <vt:lpstr>Office Theme</vt:lpstr>
      <vt:lpstr>CHEMICAL COMPOUNDS An Introduction to Bonding</vt:lpstr>
      <vt:lpstr>CHEMICAL COMPOUNDS An Introduction to Bonding</vt:lpstr>
      <vt:lpstr>_ _ _ _ _ _ _ _ _ _ _ _ </vt:lpstr>
      <vt:lpstr>Nomenclature &amp; Formula Writing</vt:lpstr>
      <vt:lpstr>Nomenclature &amp; Formula Writing</vt:lpstr>
      <vt:lpstr>Nomenclature &amp; Formula Writing</vt:lpstr>
      <vt:lpstr>Nomenclature &amp; Formula Writing</vt:lpstr>
      <vt:lpstr>Nomenclature &amp; Formula Writing</vt:lpstr>
      <vt:lpstr>Nomenclature &amp; Formula Writing</vt:lpstr>
      <vt:lpstr>Nomenclature &amp; Formula Writing</vt:lpstr>
      <vt:lpstr>Nomenclature &amp; Formula Writing</vt:lpstr>
      <vt:lpstr>Nomenclature &amp; Formula Writing</vt:lpstr>
      <vt:lpstr>Nomenclature &amp; Formula Writing</vt:lpstr>
      <vt:lpstr>Nomenclature &amp; Formula Writing</vt:lpstr>
      <vt:lpstr>Nomenclature &amp; Formula Writing</vt:lpstr>
      <vt:lpstr>Binary compounds</vt:lpstr>
      <vt:lpstr>Nomenclature &amp; Formula Writing</vt:lpstr>
      <vt:lpstr>Nomenclature &amp; Formula Writing</vt:lpstr>
      <vt:lpstr>Nomenclature &amp; Formula Writing</vt:lpstr>
      <vt:lpstr>Nomenclature &amp; Formula Writing</vt:lpstr>
      <vt:lpstr>Nomenclature &amp; Formula Writing</vt:lpstr>
      <vt:lpstr>Nomenclature &amp; Formula Writing</vt:lpstr>
      <vt:lpstr>Nomenclature &amp; Formula Writing</vt:lpstr>
      <vt:lpstr>Nomenclature &amp; Formula Writing</vt:lpstr>
      <vt:lpstr>Nomenclature &amp; Formula Writing</vt:lpstr>
      <vt:lpstr>Nomenclature &amp; Formula Writing</vt:lpstr>
      <vt:lpstr>Nomenclature &amp; Formula Writing</vt:lpstr>
      <vt:lpstr>Nomenclature &amp; Formula Writing</vt:lpstr>
      <vt:lpstr>Nomenclature &amp; Formula Writing</vt:lpstr>
      <vt:lpstr>Nomenclature &amp; Formula Writing</vt:lpstr>
      <vt:lpstr>Nomenclature &amp; Formula Writing</vt:lpstr>
      <vt:lpstr>Nomenclature &amp; Formula Writing</vt:lpstr>
    </vt:vector>
  </TitlesOfParts>
  <Company>Northern York County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_ _ _ _ _ _ _ _ _ _ _</dc:title>
  <dc:creator>Teacher</dc:creator>
  <cp:lastModifiedBy>staff</cp:lastModifiedBy>
  <cp:revision>170</cp:revision>
  <dcterms:created xsi:type="dcterms:W3CDTF">2014-12-10T12:20:52Z</dcterms:created>
  <dcterms:modified xsi:type="dcterms:W3CDTF">2016-02-04T18:02:48Z</dcterms:modified>
</cp:coreProperties>
</file>