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5"/>
  </p:notesMasterIdLst>
  <p:handoutMasterIdLst>
    <p:handoutMasterId r:id="rId36"/>
  </p:handoutMasterIdLst>
  <p:sldIdLst>
    <p:sldId id="283" r:id="rId3"/>
    <p:sldId id="284" r:id="rId4"/>
    <p:sldId id="257" r:id="rId5"/>
    <p:sldId id="256" r:id="rId6"/>
    <p:sldId id="258" r:id="rId7"/>
    <p:sldId id="260" r:id="rId8"/>
    <p:sldId id="261" r:id="rId9"/>
    <p:sldId id="262" r:id="rId10"/>
    <p:sldId id="265" r:id="rId11"/>
    <p:sldId id="266" r:id="rId12"/>
    <p:sldId id="267" r:id="rId13"/>
    <p:sldId id="263" r:id="rId14"/>
    <p:sldId id="264" r:id="rId15"/>
    <p:sldId id="269" r:id="rId16"/>
    <p:sldId id="268" r:id="rId17"/>
    <p:sldId id="259" r:id="rId18"/>
    <p:sldId id="270" r:id="rId19"/>
    <p:sldId id="271" r:id="rId20"/>
    <p:sldId id="285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66FFFF"/>
    <a:srgbClr val="FF33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0D911-8D52-4BE0-B93E-CD8514FCE302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E6BF8-DAC3-497C-8FB2-538AD271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C4037-8335-4747-81A5-9D9B9CA5F59C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D3CF-82D8-4005-8873-981E1095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8D3CF-82D8-4005-8873-981E10951CE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8D3CF-82D8-4005-8873-981E10951CE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9A16D-E241-4F77-9456-4F8F619FF7EA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8200-0024-4C20-9C6D-51C920D51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COMPOUNDS</a:t>
            </a:r>
            <a:br>
              <a:rPr lang="en-US" dirty="0" smtClean="0"/>
            </a:br>
            <a:r>
              <a:rPr lang="en-US" sz="2000" dirty="0" smtClean="0"/>
              <a:t>An Introduction to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Q: What are 3 ways atoms can become more stable?</a:t>
            </a:r>
          </a:p>
          <a:p>
            <a:pPr lvl="1"/>
            <a:r>
              <a:rPr lang="en-US" dirty="0" smtClean="0"/>
              <a:t>A: Gain, lose or share electrons.</a:t>
            </a:r>
          </a:p>
          <a:p>
            <a:r>
              <a:rPr lang="en-US" dirty="0" smtClean="0"/>
              <a:t>Q: When an atom loses electrons where do they go?</a:t>
            </a:r>
          </a:p>
          <a:p>
            <a:pPr lvl="1"/>
            <a:r>
              <a:rPr lang="en-US" dirty="0" smtClean="0"/>
              <a:t>A: Another atom must receive (take) them.</a:t>
            </a:r>
          </a:p>
          <a:p>
            <a:r>
              <a:rPr lang="en-US" dirty="0" smtClean="0"/>
              <a:t>When these things happen, a chemical BOND is formed.</a:t>
            </a:r>
          </a:p>
          <a:p>
            <a:r>
              <a:rPr lang="en-US" dirty="0" smtClean="0"/>
              <a:t>A chemical bond may be metallic, ionic, or covalent.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Naming Type II Binary Compounds…</a:t>
            </a:r>
          </a:p>
          <a:p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err="1" smtClean="0"/>
              <a:t>Cation</a:t>
            </a:r>
            <a:r>
              <a:rPr lang="en-US" b="1" dirty="0" smtClean="0"/>
              <a:t> has same name as the element PLUS a Roman numeral indicating the </a:t>
            </a:r>
            <a:r>
              <a:rPr lang="en-US" b="1" i="1" u="sng" cap="all" dirty="0" smtClean="0"/>
              <a:t>charge</a:t>
            </a:r>
            <a:r>
              <a:rPr lang="en-US" b="1" dirty="0" smtClean="0"/>
              <a:t> on the </a:t>
            </a:r>
            <a:r>
              <a:rPr lang="en-US" b="1" dirty="0" err="1" smtClean="0"/>
              <a:t>cation</a:t>
            </a:r>
            <a:r>
              <a:rPr lang="en-US" b="1" dirty="0" smtClean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We figure out which charge is on the </a:t>
            </a:r>
            <a:r>
              <a:rPr lang="en-US" b="1" dirty="0" err="1" smtClean="0"/>
              <a:t>cation</a:t>
            </a:r>
            <a:r>
              <a:rPr lang="en-US" b="1" dirty="0" smtClean="0"/>
              <a:t> by balancing it with the anion. (Charges must add up to </a:t>
            </a:r>
            <a:r>
              <a:rPr lang="en-US" b="1" u="sng" cap="all" dirty="0" smtClean="0"/>
              <a:t>zero</a:t>
            </a:r>
            <a:r>
              <a:rPr lang="en-US" b="1" dirty="0" smtClean="0"/>
              <a:t>.)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Anion uses the name of the element with an –</a:t>
            </a:r>
            <a:r>
              <a:rPr lang="en-US" b="1" dirty="0" err="1" smtClean="0"/>
              <a:t>ide</a:t>
            </a:r>
            <a:r>
              <a:rPr lang="en-US" b="1" dirty="0" smtClean="0"/>
              <a:t> ending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Ex. 		MnF</a:t>
            </a:r>
            <a:r>
              <a:rPr lang="en-US" b="1" baseline="-25000" dirty="0" smtClean="0"/>
              <a:t>2</a:t>
            </a:r>
            <a:r>
              <a:rPr lang="en-US" b="1" dirty="0" smtClean="0"/>
              <a:t>	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r>
              <a:rPr lang="en-US" b="1" dirty="0" smtClean="0"/>
              <a:t>		CuCl</a:t>
            </a:r>
            <a:r>
              <a:rPr lang="en-US" b="1" baseline="-25000" dirty="0" smtClean="0"/>
              <a:t>2</a:t>
            </a:r>
            <a:r>
              <a:rPr lang="en-US" b="1" dirty="0" smtClean="0"/>
              <a:t>	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baseline="-25000" dirty="0" smtClean="0"/>
          </a:p>
          <a:p>
            <a:pPr algn="l"/>
            <a:r>
              <a:rPr lang="en-US" b="1" baseline="-25000" dirty="0" smtClean="0"/>
              <a:t>		</a:t>
            </a:r>
            <a:r>
              <a:rPr lang="en-US" b="1" dirty="0" smtClean="0"/>
              <a:t>SnO</a:t>
            </a:r>
            <a:r>
              <a:rPr lang="en-US" b="1" baseline="-25000" dirty="0" smtClean="0"/>
              <a:t>2</a:t>
            </a:r>
            <a:r>
              <a:rPr lang="en-US" b="1" dirty="0" smtClean="0"/>
              <a:t>		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	</a:t>
            </a:r>
          </a:p>
          <a:p>
            <a:pPr algn="l"/>
            <a:r>
              <a:rPr lang="en-US" b="1" dirty="0" smtClean="0"/>
              <a:t>		CrS</a:t>
            </a:r>
            <a:r>
              <a:rPr lang="en-US" b="1" baseline="-25000" dirty="0" smtClean="0"/>
              <a:t>3</a:t>
            </a:r>
            <a:r>
              <a:rPr lang="en-US" b="1" dirty="0" smtClean="0"/>
              <a:t>	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4737318"/>
            <a:ext cx="39292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manganese (II) fluoride</a:t>
            </a:r>
          </a:p>
          <a:p>
            <a:r>
              <a:rPr lang="en-US" sz="2800" dirty="0" smtClean="0"/>
              <a:t>copper (II) chloride</a:t>
            </a:r>
          </a:p>
          <a:p>
            <a:r>
              <a:rPr lang="en-US" sz="2800" dirty="0" smtClean="0"/>
              <a:t>tin (IV) oxide</a:t>
            </a:r>
          </a:p>
          <a:p>
            <a:r>
              <a:rPr lang="en-US" sz="2800" dirty="0" smtClean="0"/>
              <a:t>chromium (VI) sulfide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Naming Type I &amp; Type II Binary Compounds…</a:t>
            </a:r>
          </a:p>
          <a:p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Name the </a:t>
            </a:r>
            <a:r>
              <a:rPr lang="en-US" b="1" dirty="0" err="1" smtClean="0"/>
              <a:t>cation</a:t>
            </a:r>
            <a:r>
              <a:rPr lang="en-US" b="1" dirty="0" smtClean="0"/>
              <a:t>, name the anion (include a Roman numeral in the name of the </a:t>
            </a:r>
            <a:r>
              <a:rPr lang="en-US" b="1" dirty="0" err="1" smtClean="0"/>
              <a:t>cation</a:t>
            </a:r>
            <a:r>
              <a:rPr lang="en-US" b="1" dirty="0" smtClean="0"/>
              <a:t> IF NECESSARY).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/>
          </a:p>
          <a:p>
            <a:pPr algn="l"/>
            <a:r>
              <a:rPr lang="en-US" b="1" dirty="0" smtClean="0"/>
              <a:t>CeCl</a:t>
            </a:r>
            <a:r>
              <a:rPr lang="en-US" b="1" baseline="-25000" dirty="0" smtClean="0"/>
              <a:t>3</a:t>
            </a:r>
            <a:r>
              <a:rPr lang="en-US" b="1" dirty="0" smtClean="0"/>
              <a:t>			</a:t>
            </a:r>
            <a:r>
              <a:rPr lang="en-US" b="1" dirty="0" err="1" smtClean="0"/>
              <a:t>SrO</a:t>
            </a:r>
            <a:r>
              <a:rPr lang="en-US" b="1" dirty="0" smtClean="0"/>
              <a:t>			Ag</a:t>
            </a:r>
            <a:r>
              <a:rPr lang="en-US" b="1" baseline="-25000" dirty="0" smtClean="0"/>
              <a:t>2</a:t>
            </a:r>
            <a:r>
              <a:rPr lang="en-US" b="1" dirty="0" smtClean="0"/>
              <a:t>Te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err="1" smtClean="0"/>
              <a:t>FeP</a:t>
            </a:r>
            <a:r>
              <a:rPr lang="en-US" b="1" dirty="0" smtClean="0"/>
              <a:t>			Fe</a:t>
            </a:r>
            <a:r>
              <a:rPr lang="en-US" b="1" baseline="-25000" dirty="0" smtClean="0"/>
              <a:t>3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b="1" dirty="0" smtClean="0"/>
              <a:t>			AlBr</a:t>
            </a:r>
            <a:r>
              <a:rPr lang="en-US" b="1" baseline="-25000" dirty="0" smtClean="0"/>
              <a:t>3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Additional practice on p. 93, SCE 4.2 and p. 108, #1-8.</a:t>
            </a:r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u="sng" dirty="0" smtClean="0"/>
              <a:t>Type III Binary compounds </a:t>
            </a:r>
            <a:r>
              <a:rPr lang="en-US" b="1" dirty="0" smtClean="0"/>
              <a:t>are made of two non-metals. (But if one of the two non-metals is hydrogen, they form special kinds of compounds we will deal with later.)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Covalent bonding=sharing of electrons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Ratios are more diverse </a:t>
            </a:r>
          </a:p>
          <a:p>
            <a:pPr algn="l"/>
            <a:r>
              <a:rPr lang="en-US" b="1" dirty="0" smtClean="0"/>
              <a:t>(ex. Copper and oxygen (Type II) form Cu</a:t>
            </a:r>
            <a:r>
              <a:rPr lang="en-US" b="1" baseline="-25000" dirty="0" smtClean="0"/>
              <a:t>2</a:t>
            </a:r>
            <a:r>
              <a:rPr lang="en-US" b="1" dirty="0" smtClean="0"/>
              <a:t>O and </a:t>
            </a:r>
            <a:r>
              <a:rPr lang="en-US" b="1" dirty="0" err="1" smtClean="0"/>
              <a:t>CuO</a:t>
            </a:r>
            <a:endParaRPr lang="en-US" b="1" dirty="0" smtClean="0"/>
          </a:p>
          <a:p>
            <a:pPr algn="l"/>
            <a:r>
              <a:rPr lang="en-US" b="1" dirty="0" smtClean="0"/>
              <a:t>     BUT nitrogen and oxygen (Type III can form NO, N</a:t>
            </a:r>
            <a:r>
              <a:rPr lang="en-US" b="1" baseline="-25000" dirty="0" smtClean="0"/>
              <a:t>2</a:t>
            </a:r>
            <a:r>
              <a:rPr lang="en-US" b="1" dirty="0" smtClean="0"/>
              <a:t>O, NO</a:t>
            </a:r>
            <a:r>
              <a:rPr lang="en-US" b="1" baseline="-25000" dirty="0" smtClean="0"/>
              <a:t>2</a:t>
            </a:r>
            <a:r>
              <a:rPr lang="en-US" b="1" dirty="0" smtClean="0"/>
              <a:t>, NO</a:t>
            </a:r>
            <a:r>
              <a:rPr lang="en-US" b="1" baseline="-25000" dirty="0" smtClean="0"/>
              <a:t>3</a:t>
            </a:r>
            <a:r>
              <a:rPr lang="en-US" b="1" dirty="0" smtClean="0"/>
              <a:t>, N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r>
              <a:rPr lang="en-US" b="1" dirty="0" smtClean="0"/>
              <a:t>, N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, N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4</a:t>
            </a:r>
            <a:r>
              <a:rPr lang="en-US" b="1" dirty="0" smtClean="0"/>
              <a:t>, and N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5</a:t>
            </a:r>
            <a:r>
              <a:rPr lang="en-US" b="1" dirty="0" smtClean="0"/>
              <a:t>.)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Because of this diversity, we need a different naming system for these compounds…</a:t>
            </a:r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u="sng" dirty="0" smtClean="0"/>
              <a:t>Type III Binary compounds </a:t>
            </a:r>
            <a:r>
              <a:rPr lang="en-US" b="1" dirty="0" smtClean="0"/>
              <a:t>are made of two non-metals. </a:t>
            </a:r>
            <a:r>
              <a:rPr lang="en-US" b="1" smtClean="0"/>
              <a:t>(But if one of the two non-metals is hydrogen, they form special kinds of compounds we will deal with later.) 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To name Type III Binary </a:t>
            </a:r>
            <a:r>
              <a:rPr lang="en-US" b="1" dirty="0" err="1" smtClean="0"/>
              <a:t>Comounds</a:t>
            </a:r>
            <a:r>
              <a:rPr lang="en-US" b="1" dirty="0" smtClean="0"/>
              <a:t>, use numerical prefixes to indicate the number of each element.</a:t>
            </a:r>
          </a:p>
          <a:p>
            <a:pPr algn="l"/>
            <a:r>
              <a:rPr lang="en-US" b="1" dirty="0" smtClean="0"/>
              <a:t>(Note that if there is one of the first element, NO PREFIX is used, BUT if there is one of the second element, “mono-” is used.)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Ex. 	SO</a:t>
            </a:r>
            <a:r>
              <a:rPr lang="en-US" b="1" baseline="-25000" dirty="0" smtClean="0"/>
              <a:t>3</a:t>
            </a:r>
            <a:r>
              <a:rPr lang="en-US" b="1" dirty="0" smtClean="0"/>
              <a:t>      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r>
              <a:rPr lang="en-US" b="1" dirty="0" smtClean="0"/>
              <a:t>	N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5</a:t>
            </a:r>
            <a:r>
              <a:rPr lang="en-US" b="1" dirty="0" smtClean="0"/>
              <a:t>   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638800"/>
            <a:ext cx="424988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/>
              <a:t>sulfur trioxide</a:t>
            </a:r>
          </a:p>
          <a:p>
            <a:r>
              <a:rPr lang="en-US" sz="3400" dirty="0" err="1" smtClean="0"/>
              <a:t>dinitrogen</a:t>
            </a:r>
            <a:r>
              <a:rPr lang="en-US" sz="3400" dirty="0" smtClean="0"/>
              <a:t> </a:t>
            </a:r>
            <a:r>
              <a:rPr lang="en-US" sz="3400" dirty="0" err="1" smtClean="0"/>
              <a:t>pentoxide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Numerical prefixes for use in naming Type III Binary Compounds… (these are on the back of your orange sheet)</a:t>
            </a:r>
          </a:p>
          <a:p>
            <a:pPr algn="l"/>
            <a:endParaRPr lang="en-US" b="1" dirty="0" smtClean="0"/>
          </a:p>
          <a:p>
            <a:pPr algn="l"/>
            <a:r>
              <a:rPr lang="en-US" sz="3100" b="1" dirty="0" smtClean="0"/>
              <a:t>1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algn="l"/>
            <a:r>
              <a:rPr lang="en-US" sz="3100" b="1" dirty="0" smtClean="0"/>
              <a:t>2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algn="l"/>
            <a:r>
              <a:rPr lang="en-US" sz="3100" b="1" dirty="0" smtClean="0"/>
              <a:t>3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algn="l"/>
            <a:r>
              <a:rPr lang="en-US" sz="3100" b="1" dirty="0" smtClean="0"/>
              <a:t>4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marL="514350" indent="-514350" algn="l"/>
            <a:r>
              <a:rPr lang="en-US" sz="3100" b="1" dirty="0" smtClean="0">
                <a:sym typeface="Wingdings" pitchFamily="2" charset="2"/>
              </a:rPr>
              <a:t>5		</a:t>
            </a:r>
          </a:p>
          <a:p>
            <a:pPr marL="514350" indent="-514350" algn="l">
              <a:buAutoNum type="arabicPlain" startAt="5"/>
            </a:pPr>
            <a:endParaRPr lang="en-US" sz="2600" b="1" dirty="0" smtClean="0">
              <a:sym typeface="Wingdings" pitchFamily="2" charset="2"/>
            </a:endParaRPr>
          </a:p>
          <a:p>
            <a:pPr marL="514350" indent="-514350" algn="l"/>
            <a:endParaRPr lang="en-US" sz="2600" b="1" dirty="0" smtClean="0"/>
          </a:p>
          <a:p>
            <a:pPr algn="l"/>
            <a:r>
              <a:rPr lang="en-US" b="1" dirty="0" smtClean="0"/>
              <a:t>NOTE: the ending vowel of the prefix may or may not be used. There is no set rule for this, but you will learn through familiarity.</a:t>
            </a:r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69726" y="2819400"/>
            <a:ext cx="114967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-mono</a:t>
            </a:r>
          </a:p>
          <a:p>
            <a:r>
              <a:rPr lang="en-US" sz="2600" dirty="0" smtClean="0"/>
              <a:t>-</a:t>
            </a:r>
            <a:r>
              <a:rPr lang="en-US" sz="2600" dirty="0" err="1" smtClean="0"/>
              <a:t>di</a:t>
            </a:r>
            <a:endParaRPr lang="en-US" sz="2600" dirty="0" smtClean="0"/>
          </a:p>
          <a:p>
            <a:r>
              <a:rPr lang="en-US" sz="2600" dirty="0" smtClean="0"/>
              <a:t>-tri</a:t>
            </a:r>
          </a:p>
          <a:p>
            <a:r>
              <a:rPr lang="en-US" sz="2600" dirty="0" smtClean="0"/>
              <a:t>-tetra</a:t>
            </a:r>
          </a:p>
          <a:p>
            <a:r>
              <a:rPr lang="en-US" sz="2600" dirty="0" smtClean="0"/>
              <a:t>-</a:t>
            </a:r>
            <a:r>
              <a:rPr lang="en-US" sz="2600" dirty="0" err="1" smtClean="0"/>
              <a:t>penta</a:t>
            </a:r>
            <a:endParaRPr lang="en-US" sz="2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86200" y="2514600"/>
            <a:ext cx="33528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1176" y="2819400"/>
            <a:ext cx="112562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-</a:t>
            </a:r>
            <a:r>
              <a:rPr lang="en-US" sz="2600" dirty="0" err="1" smtClean="0"/>
              <a:t>hexa</a:t>
            </a:r>
            <a:endParaRPr lang="en-US" sz="2600" dirty="0" smtClean="0"/>
          </a:p>
          <a:p>
            <a:r>
              <a:rPr lang="en-US" sz="2600" dirty="0" smtClean="0"/>
              <a:t>-</a:t>
            </a:r>
            <a:r>
              <a:rPr lang="en-US" sz="2600" dirty="0" err="1" smtClean="0"/>
              <a:t>hepta</a:t>
            </a:r>
            <a:endParaRPr lang="en-US" sz="2600" dirty="0" smtClean="0"/>
          </a:p>
          <a:p>
            <a:r>
              <a:rPr lang="en-US" sz="2600" dirty="0" smtClean="0"/>
              <a:t>-</a:t>
            </a:r>
            <a:r>
              <a:rPr lang="en-US" sz="2600" dirty="0" err="1" smtClean="0"/>
              <a:t>octa</a:t>
            </a:r>
            <a:endParaRPr lang="en-US" sz="2600" dirty="0" smtClean="0"/>
          </a:p>
          <a:p>
            <a:r>
              <a:rPr lang="en-US" sz="2600" dirty="0" smtClean="0"/>
              <a:t>-</a:t>
            </a:r>
            <a:r>
              <a:rPr lang="en-US" sz="2600" dirty="0" err="1" smtClean="0"/>
              <a:t>nona</a:t>
            </a:r>
            <a:endParaRPr lang="en-US" sz="2600" dirty="0" smtClean="0"/>
          </a:p>
          <a:p>
            <a:r>
              <a:rPr lang="en-US" sz="2600" dirty="0" smtClean="0"/>
              <a:t>-</a:t>
            </a:r>
            <a:r>
              <a:rPr lang="en-US" sz="2600" dirty="0" err="1" smtClean="0"/>
              <a:t>deca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uiExpand="1" build="p"/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Naming Type III Binary Compounds…</a:t>
            </a:r>
          </a:p>
          <a:p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Name each element shown in the formula with a prefix indicating how many atoms of that element are in the formula. 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(Skip the </a:t>
            </a:r>
            <a:r>
              <a:rPr lang="en-US" b="1" dirty="0" err="1" smtClean="0"/>
              <a:t>prefixe</a:t>
            </a:r>
            <a:r>
              <a:rPr lang="en-US" b="1" dirty="0" smtClean="0"/>
              <a:t> ONLY when there is ONE of the first element. If there’s one of the second element, use the prefix “mono-”.)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/>
          </a:p>
          <a:p>
            <a:pPr algn="l"/>
            <a:r>
              <a:rPr lang="en-US" b="1" dirty="0" smtClean="0"/>
              <a:t>SiCl</a:t>
            </a:r>
            <a:r>
              <a:rPr lang="en-US" b="1" baseline="-25000" dirty="0" smtClean="0"/>
              <a:t>4</a:t>
            </a:r>
            <a:r>
              <a:rPr lang="en-US" b="1" dirty="0" smtClean="0"/>
              <a:t>			CO			CO</a:t>
            </a:r>
            <a:r>
              <a:rPr lang="en-US" b="1" baseline="-25000" dirty="0" smtClean="0"/>
              <a:t>2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PF</a:t>
            </a:r>
            <a:r>
              <a:rPr lang="en-US" b="1" baseline="-25000" dirty="0" smtClean="0"/>
              <a:t>5</a:t>
            </a:r>
            <a:r>
              <a:rPr lang="en-US" b="1" dirty="0" smtClean="0"/>
              <a:t>			N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4</a:t>
            </a:r>
            <a:r>
              <a:rPr lang="en-US" b="1" dirty="0" smtClean="0"/>
              <a:t>			AsBr</a:t>
            </a:r>
            <a:r>
              <a:rPr lang="en-US" b="1" baseline="-25000" dirty="0" smtClean="0"/>
              <a:t>3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Additional practice on p. 95, SCE 4.3, p. 97, SCE 4.4 and </a:t>
            </a:r>
          </a:p>
          <a:p>
            <a:pPr algn="l"/>
            <a:r>
              <a:rPr lang="en-US" b="1" dirty="0" smtClean="0"/>
              <a:t>p. 108, #10-11.</a:t>
            </a:r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Binary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4953000"/>
          </a:xfrm>
        </p:spPr>
        <p:txBody>
          <a:bodyPr>
            <a:normAutofit/>
          </a:bodyPr>
          <a:lstStyle/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97001"/>
          <a:ext cx="8686800" cy="522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286000"/>
                <a:gridCol w="2705100"/>
                <a:gridCol w="2171700"/>
              </a:tblGrid>
              <a:tr h="45994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 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</a:t>
                      </a:r>
                      <a:r>
                        <a:rPr lang="en-US" sz="2400" baseline="0" dirty="0" smtClean="0"/>
                        <a:t> II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 III</a:t>
                      </a:r>
                      <a:endParaRPr lang="en-US" sz="2400" dirty="0"/>
                    </a:p>
                  </a:txBody>
                  <a:tcPr/>
                </a:tc>
              </a:tr>
              <a:tr h="22338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What is it made of?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Contains a metal* and a non-metal</a:t>
                      </a:r>
                    </a:p>
                    <a:p>
                      <a:pPr algn="l"/>
                      <a:endParaRPr lang="en-US" sz="1800" dirty="0" smtClean="0"/>
                    </a:p>
                    <a:p>
                      <a:pPr algn="l"/>
                      <a:r>
                        <a:rPr lang="en-US" sz="1800" dirty="0" smtClean="0"/>
                        <a:t>*metal has only one oxidation 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Contains a metal* and a non-metal</a:t>
                      </a:r>
                    </a:p>
                    <a:p>
                      <a:pPr algn="l"/>
                      <a:endParaRPr lang="en-US" sz="1800" dirty="0" smtClean="0"/>
                    </a:p>
                    <a:p>
                      <a:pPr algn="l"/>
                      <a:r>
                        <a:rPr lang="en-US" sz="1800" dirty="0" smtClean="0"/>
                        <a:t>*metal has more than one oxidation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Contains two        non-metals</a:t>
                      </a:r>
                      <a:endParaRPr lang="en-US" sz="2600" dirty="0"/>
                    </a:p>
                  </a:txBody>
                  <a:tcPr/>
                </a:tc>
              </a:tr>
              <a:tr h="22338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How do we name it?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</a:t>
                      </a:r>
                      <a:r>
                        <a:rPr lang="en-US" sz="2400" baseline="0" dirty="0" smtClean="0"/>
                        <a:t> the </a:t>
                      </a:r>
                      <a:r>
                        <a:rPr lang="en-US" sz="2400" baseline="0" dirty="0" err="1" smtClean="0"/>
                        <a:t>cation</a:t>
                      </a:r>
                      <a:r>
                        <a:rPr lang="en-US" sz="2400" baseline="0" dirty="0" smtClean="0"/>
                        <a:t>, then name the anion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Name the </a:t>
                      </a:r>
                      <a:r>
                        <a:rPr lang="en-US" sz="2200" dirty="0" err="1" smtClean="0"/>
                        <a:t>cation</a:t>
                      </a:r>
                      <a:r>
                        <a:rPr lang="en-US" sz="2200" dirty="0" smtClean="0"/>
                        <a:t>, including a Roman</a:t>
                      </a:r>
                      <a:r>
                        <a:rPr lang="en-US" sz="2200" baseline="0" dirty="0" smtClean="0"/>
                        <a:t> Numeral (=</a:t>
                      </a:r>
                      <a:r>
                        <a:rPr lang="en-US" sz="2200" baseline="0" dirty="0" err="1" smtClean="0"/>
                        <a:t>oxid</a:t>
                      </a:r>
                      <a:r>
                        <a:rPr lang="en-US" sz="2200" baseline="0" dirty="0" smtClean="0"/>
                        <a:t>. state), then name the anion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numerical prefixes</a:t>
                      </a:r>
                      <a:r>
                        <a:rPr lang="en-US" sz="2000" baseline="0" dirty="0" smtClean="0"/>
                        <a:t> before </a:t>
                      </a:r>
                      <a:r>
                        <a:rPr lang="en-US" sz="2000" dirty="0" smtClean="0"/>
                        <a:t>the names</a:t>
                      </a:r>
                      <a:r>
                        <a:rPr lang="en-US" sz="2000" baseline="0" dirty="0" smtClean="0"/>
                        <a:t> of each element </a:t>
                      </a:r>
                      <a:r>
                        <a:rPr lang="en-US" sz="2000" dirty="0" smtClean="0"/>
                        <a:t>to indicate the number of each element (change ending to “-</a:t>
                      </a:r>
                      <a:r>
                        <a:rPr lang="en-US" sz="2000" dirty="0" err="1" smtClean="0"/>
                        <a:t>ide</a:t>
                      </a:r>
                      <a:r>
                        <a:rPr lang="en-US" sz="2000" dirty="0" smtClean="0"/>
                        <a:t>”)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8991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Compounds which contain polyatomic ions…</a:t>
            </a:r>
          </a:p>
          <a:p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Salts which are made of 3 or more elements contain polyatomic ions. Most common polyatomic ions are listed on your orange sheet.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To name these, name the </a:t>
            </a:r>
            <a:r>
              <a:rPr lang="en-US" b="1" dirty="0" err="1" smtClean="0"/>
              <a:t>cation</a:t>
            </a:r>
            <a:r>
              <a:rPr lang="en-US" b="1" dirty="0" smtClean="0"/>
              <a:t> (include a Roman numeral if necessary) then name the anion.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/>
          </a:p>
          <a:p>
            <a:pPr algn="l"/>
            <a:r>
              <a:rPr lang="en-US" b="1" dirty="0" smtClean="0"/>
              <a:t>	</a:t>
            </a:r>
            <a:r>
              <a:rPr lang="en-US" b="1" dirty="0" err="1" smtClean="0"/>
              <a:t>Sn</a:t>
            </a:r>
            <a:r>
              <a:rPr lang="en-US" b="1" dirty="0" smtClean="0"/>
              <a:t>(ClO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  <a:r>
              <a:rPr lang="en-US" b="1" baseline="-25000" dirty="0" smtClean="0"/>
              <a:t>2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		</a:t>
            </a:r>
          </a:p>
          <a:p>
            <a:pPr algn="l"/>
            <a:r>
              <a:rPr lang="en-US" b="1" dirty="0" smtClean="0"/>
              <a:t>	BaC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4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		</a:t>
            </a:r>
            <a:endParaRPr lang="en-US" b="1" baseline="-25000" dirty="0" smtClean="0"/>
          </a:p>
          <a:p>
            <a:pPr algn="l"/>
            <a:r>
              <a:rPr lang="en-US" b="1" dirty="0" smtClean="0"/>
              <a:t>	Cu(OH)</a:t>
            </a:r>
            <a:r>
              <a:rPr lang="en-US" b="1" baseline="-25000" dirty="0" smtClean="0"/>
              <a:t>2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r>
              <a:rPr lang="en-US" b="1" dirty="0" smtClean="0"/>
              <a:t>	Ca</a:t>
            </a:r>
            <a:r>
              <a:rPr lang="en-US" b="1" baseline="-25000" dirty="0" smtClean="0"/>
              <a:t>3</a:t>
            </a:r>
            <a:r>
              <a:rPr lang="en-US" b="1" dirty="0" smtClean="0"/>
              <a:t>(PO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  <a:r>
              <a:rPr lang="en-US" b="1" baseline="-25000" dirty="0" smtClean="0"/>
              <a:t>2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				</a:t>
            </a:r>
          </a:p>
          <a:p>
            <a:pPr algn="l"/>
            <a:r>
              <a:rPr lang="en-US" b="1" dirty="0" smtClean="0"/>
              <a:t>	NH</a:t>
            </a:r>
            <a:r>
              <a:rPr lang="en-US" b="1" baseline="-25000" dirty="0" smtClean="0"/>
              <a:t>4</a:t>
            </a:r>
            <a:r>
              <a:rPr lang="en-US" b="1" dirty="0" smtClean="0"/>
              <a:t>Cl	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	Additional practice on p. 102, SCE 4.6, p. 103, SCE 4.7 and </a:t>
            </a:r>
          </a:p>
          <a:p>
            <a:pPr algn="l"/>
            <a:r>
              <a:rPr lang="en-US" b="1" dirty="0" smtClean="0"/>
              <a:t>	p. 109, #21.</a:t>
            </a:r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4006096"/>
            <a:ext cx="286488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tin (II) </a:t>
            </a:r>
            <a:r>
              <a:rPr lang="en-US" sz="2200" dirty="0" err="1" smtClean="0"/>
              <a:t>perchlorate</a:t>
            </a:r>
            <a:endParaRPr lang="en-US" sz="2200" dirty="0" smtClean="0"/>
          </a:p>
          <a:p>
            <a:r>
              <a:rPr lang="en-US" sz="2200" dirty="0" smtClean="0"/>
              <a:t>barium oxalate</a:t>
            </a:r>
          </a:p>
          <a:p>
            <a:r>
              <a:rPr lang="en-US" sz="2200" dirty="0" smtClean="0"/>
              <a:t>copper (II) hydroxide</a:t>
            </a:r>
          </a:p>
          <a:p>
            <a:r>
              <a:rPr lang="en-US" sz="2200" dirty="0" smtClean="0"/>
              <a:t>calcium phosphate</a:t>
            </a:r>
          </a:p>
          <a:p>
            <a:r>
              <a:rPr lang="en-US" sz="2200" dirty="0" smtClean="0"/>
              <a:t>ammonium chloride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Acids…“Everybody’s an Expert!” </a:t>
            </a:r>
          </a:p>
          <a:p>
            <a:pPr algn="l"/>
            <a:r>
              <a:rPr lang="en-US" sz="2600" b="1" dirty="0" smtClean="0"/>
              <a:t>Read section 4.5 (pp. 104-105) in World of Chemistry with the goal of becoming your group’s expert as follows;</a:t>
            </a:r>
          </a:p>
          <a:p>
            <a:pPr algn="l"/>
            <a:r>
              <a:rPr lang="en-US" b="1" dirty="0" smtClean="0"/>
              <a:t>	#1 – Acids which do NOT contain oxygen</a:t>
            </a:r>
          </a:p>
          <a:p>
            <a:pPr algn="l"/>
            <a:r>
              <a:rPr lang="en-US" b="1" dirty="0" smtClean="0"/>
              <a:t>	#2 – Acids made with </a:t>
            </a:r>
            <a:r>
              <a:rPr lang="en-US" b="1" dirty="0" err="1" smtClean="0"/>
              <a:t>oxyions</a:t>
            </a:r>
            <a:r>
              <a:rPr lang="en-US" b="1" dirty="0" smtClean="0"/>
              <a:t> ending in –</a:t>
            </a:r>
            <a:r>
              <a:rPr lang="en-US" b="1" dirty="0" err="1" smtClean="0"/>
              <a:t>ite</a:t>
            </a:r>
            <a:endParaRPr lang="en-US" b="1" dirty="0" smtClean="0"/>
          </a:p>
          <a:p>
            <a:pPr algn="l"/>
            <a:r>
              <a:rPr lang="en-US" b="1" dirty="0" smtClean="0"/>
              <a:t>	#3 – Acids made with </a:t>
            </a:r>
            <a:r>
              <a:rPr lang="en-US" b="1" dirty="0" err="1" smtClean="0"/>
              <a:t>oxyions</a:t>
            </a:r>
            <a:r>
              <a:rPr lang="en-US" b="1" dirty="0" smtClean="0"/>
              <a:t> ending in –ate</a:t>
            </a:r>
          </a:p>
          <a:p>
            <a:pPr algn="l"/>
            <a:r>
              <a:rPr lang="en-US" b="1" dirty="0" smtClean="0"/>
              <a:t>	#4 – When do acid names use the “hydro” prefix? Which </a:t>
            </a:r>
            <a:r>
              <a:rPr lang="en-US" b="1" dirty="0" err="1" smtClean="0"/>
              <a:t>oxyacids</a:t>
            </a:r>
            <a:r>
              <a:rPr lang="en-US" b="1" dirty="0" smtClean="0"/>
              <a:t> have names ending in –</a:t>
            </a:r>
            <a:r>
              <a:rPr lang="en-US" b="1" dirty="0" err="1" smtClean="0"/>
              <a:t>ous</a:t>
            </a:r>
            <a:r>
              <a:rPr lang="en-US" b="1" dirty="0" smtClean="0"/>
              <a:t>? Which </a:t>
            </a:r>
            <a:r>
              <a:rPr lang="en-US" b="1" dirty="0" err="1" smtClean="0"/>
              <a:t>oxyacids</a:t>
            </a:r>
            <a:r>
              <a:rPr lang="en-US" b="1" dirty="0" smtClean="0"/>
              <a:t> have names ending in –</a:t>
            </a:r>
            <a:r>
              <a:rPr lang="en-US" b="1" dirty="0" err="1" smtClean="0"/>
              <a:t>ic</a:t>
            </a:r>
            <a:r>
              <a:rPr lang="en-US" b="1" dirty="0" smtClean="0"/>
              <a:t>?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Be prepared to share what you have learned about nomenclature in general, plus a specific example including the name and formula of an acid of </a:t>
            </a:r>
            <a:r>
              <a:rPr lang="en-US" b="1" smtClean="0"/>
              <a:t>your type.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Acids</a:t>
            </a:r>
          </a:p>
          <a:p>
            <a:pPr algn="l"/>
            <a:r>
              <a:rPr lang="en-US" b="1" dirty="0" smtClean="0"/>
              <a:t>Acids are compounds which increase the concentration of hydrogen ions in a solution.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For our purposes, we will consider any compound which begins with H to be an acid.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There are two categories for acids,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…acids which do not contain oxygen, 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…</a:t>
            </a:r>
            <a:r>
              <a:rPr lang="en-US" b="1" dirty="0" err="1" smtClean="0"/>
              <a:t>oxyacids</a:t>
            </a:r>
            <a:r>
              <a:rPr lang="en-US" b="1" dirty="0" smtClean="0"/>
              <a:t>.</a:t>
            </a:r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COMPOUNDS</a:t>
            </a:r>
            <a:br>
              <a:rPr lang="en-US" dirty="0" smtClean="0"/>
            </a:br>
            <a:r>
              <a:rPr lang="en-US" sz="2000" dirty="0" smtClean="0"/>
              <a:t>An Introduction to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Q: When one atom gains electrons and another loses electrons, which type of bond is formed?</a:t>
            </a:r>
          </a:p>
          <a:p>
            <a:pPr lvl="1"/>
            <a:r>
              <a:rPr lang="en-US" dirty="0" smtClean="0"/>
              <a:t>A: IONIC</a:t>
            </a:r>
          </a:p>
          <a:p>
            <a:r>
              <a:rPr lang="en-US" dirty="0" smtClean="0"/>
              <a:t>Q: What situation will result in this type of bond.</a:t>
            </a:r>
          </a:p>
          <a:p>
            <a:pPr lvl="1"/>
            <a:r>
              <a:rPr lang="en-US" dirty="0" smtClean="0"/>
              <a:t>SHORT </a:t>
            </a:r>
            <a:r>
              <a:rPr lang="en-US" dirty="0" err="1" smtClean="0"/>
              <a:t>Ans</a:t>
            </a:r>
            <a:r>
              <a:rPr lang="en-US" dirty="0" smtClean="0"/>
              <a:t>: When a metal atom bonds to a non-metal atom.</a:t>
            </a:r>
          </a:p>
          <a:p>
            <a:r>
              <a:rPr lang="en-US" dirty="0" smtClean="0"/>
              <a:t>Q: When electrons are shared, which type of bond is formed?</a:t>
            </a:r>
          </a:p>
          <a:p>
            <a:pPr lvl="1"/>
            <a:r>
              <a:rPr lang="en-US" dirty="0" smtClean="0"/>
              <a:t>A: Depends…</a:t>
            </a:r>
          </a:p>
          <a:p>
            <a:pPr lvl="2"/>
            <a:r>
              <a:rPr lang="en-US" dirty="0" smtClean="0"/>
              <a:t>Metal atoms share electrons “corporately” forming a metallic bond.</a:t>
            </a:r>
          </a:p>
          <a:p>
            <a:pPr lvl="2"/>
            <a:r>
              <a:rPr lang="en-US" dirty="0" smtClean="0"/>
              <a:t>Non-metal  atoms share electrons locally to form a covalent bond.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Acids which do NOT contain oxygen…</a:t>
            </a:r>
          </a:p>
          <a:p>
            <a:pPr algn="l"/>
            <a:r>
              <a:rPr lang="en-US" b="1" dirty="0" smtClean="0"/>
              <a:t>…are named </a:t>
            </a:r>
            <a:r>
              <a:rPr lang="en-US" b="1" dirty="0" err="1" smtClean="0">
                <a:solidFill>
                  <a:srgbClr val="00B0F0"/>
                </a:solidFill>
              </a:rPr>
              <a:t>hydro______ic</a:t>
            </a:r>
            <a:r>
              <a:rPr lang="en-US" b="1" dirty="0" smtClean="0">
                <a:solidFill>
                  <a:srgbClr val="00B0F0"/>
                </a:solidFill>
              </a:rPr>
              <a:t> acid</a:t>
            </a:r>
            <a:r>
              <a:rPr lang="en-US" b="1" dirty="0" smtClean="0"/>
              <a:t>. (Fill in the blank with the root name of the element bonded to hydrogen.)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Ex. 	HF	</a:t>
            </a:r>
            <a:r>
              <a:rPr lang="en-US" b="1" dirty="0" smtClean="0">
                <a:sym typeface="Wingdings" pitchFamily="2" charset="2"/>
              </a:rPr>
              <a:t>	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H</a:t>
            </a:r>
            <a:r>
              <a:rPr lang="en-US" b="1" baseline="-25000" dirty="0" smtClean="0">
                <a:sym typeface="Wingdings" pitchFamily="2" charset="2"/>
              </a:rPr>
              <a:t>3</a:t>
            </a:r>
            <a:r>
              <a:rPr lang="en-US" b="1" dirty="0" smtClean="0">
                <a:sym typeface="Wingdings" pitchFamily="2" charset="2"/>
              </a:rPr>
              <a:t>N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</a:t>
            </a:r>
            <a:r>
              <a:rPr lang="en-US" b="1" dirty="0" err="1" smtClean="0">
                <a:sym typeface="Wingdings" pitchFamily="2" charset="2"/>
              </a:rPr>
              <a:t>HBr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4343400"/>
            <a:ext cx="33233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Hydrofluoric acid</a:t>
            </a:r>
          </a:p>
          <a:p>
            <a:r>
              <a:rPr lang="en-US" sz="3000" dirty="0" err="1" smtClean="0"/>
              <a:t>Hydronitric</a:t>
            </a:r>
            <a:r>
              <a:rPr lang="en-US" sz="3000" dirty="0" smtClean="0"/>
              <a:t> acid</a:t>
            </a:r>
          </a:p>
          <a:p>
            <a:r>
              <a:rPr lang="en-US" sz="3000" dirty="0" err="1" smtClean="0"/>
              <a:t>Hydrobromic</a:t>
            </a:r>
            <a:r>
              <a:rPr lang="en-US" sz="3000" dirty="0" smtClean="0"/>
              <a:t> acid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Oxyacids</a:t>
            </a:r>
            <a:r>
              <a:rPr lang="en-US" b="1" dirty="0" smtClean="0"/>
              <a:t>…</a:t>
            </a:r>
          </a:p>
          <a:p>
            <a:pPr algn="l"/>
            <a:r>
              <a:rPr lang="en-US" b="1" dirty="0" smtClean="0"/>
              <a:t>…are named </a:t>
            </a:r>
            <a:r>
              <a:rPr lang="en-US" b="1" dirty="0" smtClean="0">
                <a:solidFill>
                  <a:srgbClr val="66FF66"/>
                </a:solidFill>
              </a:rPr>
              <a:t>______</a:t>
            </a:r>
            <a:r>
              <a:rPr lang="en-US" b="1" dirty="0" err="1" smtClean="0">
                <a:solidFill>
                  <a:srgbClr val="66FF66"/>
                </a:solidFill>
              </a:rPr>
              <a:t>ic</a:t>
            </a:r>
            <a:r>
              <a:rPr lang="en-US" b="1" dirty="0" smtClean="0">
                <a:solidFill>
                  <a:srgbClr val="66FF66"/>
                </a:solidFill>
              </a:rPr>
              <a:t> acid </a:t>
            </a:r>
            <a:r>
              <a:rPr lang="en-US" b="1" dirty="0" smtClean="0"/>
              <a:t>if the anion ends in </a:t>
            </a:r>
            <a:r>
              <a:rPr lang="en-US" b="1" dirty="0" smtClean="0">
                <a:solidFill>
                  <a:srgbClr val="66FF66"/>
                </a:solidFill>
              </a:rPr>
              <a:t>-ate</a:t>
            </a:r>
            <a:r>
              <a:rPr lang="en-US" b="1" dirty="0" smtClean="0"/>
              <a:t>. </a:t>
            </a:r>
          </a:p>
          <a:p>
            <a:pPr algn="l"/>
            <a:r>
              <a:rPr lang="en-US" b="1" dirty="0" smtClean="0"/>
              <a:t>…are named </a:t>
            </a:r>
            <a:r>
              <a:rPr lang="en-US" b="1" dirty="0" smtClean="0">
                <a:solidFill>
                  <a:srgbClr val="FFFF00"/>
                </a:solidFill>
              </a:rPr>
              <a:t>______</a:t>
            </a:r>
            <a:r>
              <a:rPr lang="en-US" b="1" dirty="0" err="1" smtClean="0">
                <a:solidFill>
                  <a:srgbClr val="FFFF00"/>
                </a:solidFill>
              </a:rPr>
              <a:t>ous</a:t>
            </a:r>
            <a:r>
              <a:rPr lang="en-US" b="1" dirty="0" smtClean="0">
                <a:solidFill>
                  <a:srgbClr val="FFFF00"/>
                </a:solidFill>
              </a:rPr>
              <a:t> acid </a:t>
            </a:r>
            <a:r>
              <a:rPr lang="en-US" b="1" dirty="0" smtClean="0"/>
              <a:t>if the anion ends in </a:t>
            </a:r>
            <a:r>
              <a:rPr lang="en-US" b="1" dirty="0" smtClean="0">
                <a:solidFill>
                  <a:srgbClr val="FFFF00"/>
                </a:solidFill>
              </a:rPr>
              <a:t>–</a:t>
            </a:r>
            <a:r>
              <a:rPr lang="en-US" b="1" dirty="0" err="1" smtClean="0">
                <a:solidFill>
                  <a:srgbClr val="FFFF00"/>
                </a:solidFill>
              </a:rPr>
              <a:t>ite</a:t>
            </a:r>
            <a:r>
              <a:rPr lang="en-US" b="1" dirty="0" smtClean="0"/>
              <a:t>.</a:t>
            </a:r>
          </a:p>
          <a:p>
            <a:pPr algn="l"/>
            <a:r>
              <a:rPr lang="en-US" b="1" dirty="0" smtClean="0"/>
              <a:t>(Fill in the blank with the root name of the </a:t>
            </a:r>
            <a:r>
              <a:rPr lang="en-US" b="1" dirty="0" err="1" smtClean="0"/>
              <a:t>oxyion</a:t>
            </a:r>
            <a:r>
              <a:rPr lang="en-US" b="1" dirty="0" smtClean="0"/>
              <a:t>.)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Ex. 	HClO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	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HNO</a:t>
            </a:r>
            <a:r>
              <a:rPr lang="en-US" b="1" baseline="-25000" dirty="0" smtClean="0">
                <a:sym typeface="Wingdings" pitchFamily="2" charset="2"/>
              </a:rPr>
              <a:t>3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H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SO</a:t>
            </a:r>
            <a:r>
              <a:rPr lang="en-US" b="1" baseline="-25000" dirty="0" smtClean="0">
                <a:sym typeface="Wingdings" pitchFamily="2" charset="2"/>
              </a:rPr>
              <a:t>3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endParaRPr lang="en-US" b="1" dirty="0" smtClean="0">
              <a:sym typeface="Wingdings" pitchFamily="2" charset="2"/>
            </a:endParaRPr>
          </a:p>
          <a:p>
            <a:pPr algn="l"/>
            <a:r>
              <a:rPr lang="en-US" b="1" dirty="0" smtClean="0">
                <a:sym typeface="Wingdings" pitchFamily="2" charset="2"/>
              </a:rPr>
              <a:t>Additional practice: p. 109, #24.</a:t>
            </a: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26196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chlorous</a:t>
            </a:r>
            <a:r>
              <a:rPr lang="en-US" sz="3000" dirty="0" smtClean="0"/>
              <a:t> acid</a:t>
            </a:r>
          </a:p>
          <a:p>
            <a:r>
              <a:rPr lang="en-US" sz="3000" dirty="0" smtClean="0"/>
              <a:t>nitric acid</a:t>
            </a:r>
          </a:p>
          <a:p>
            <a:r>
              <a:rPr lang="en-US" sz="3000" dirty="0" smtClean="0"/>
              <a:t>sulfurous acid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Organic Compounds…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There are a MYRIAD of organic compounds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The complete rules for naming would take weeks or months to study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We will learn only the rules for two of the simplest kinds of organic compounds…</a:t>
            </a:r>
          </a:p>
          <a:p>
            <a:pPr algn="l"/>
            <a:endParaRPr lang="en-US" b="1" dirty="0" smtClean="0"/>
          </a:p>
          <a:p>
            <a:r>
              <a:rPr lang="en-US" b="1" dirty="0" err="1" smtClean="0"/>
              <a:t>Alkanes</a:t>
            </a:r>
            <a:r>
              <a:rPr lang="en-US" b="1" dirty="0" smtClean="0"/>
              <a:t> and Cyclic </a:t>
            </a:r>
            <a:r>
              <a:rPr lang="en-US" b="1" dirty="0" err="1" smtClean="0"/>
              <a:t>Alkanes</a:t>
            </a:r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Alkanes</a:t>
            </a:r>
            <a:endParaRPr lang="en-US" b="1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/>
              <a:t>Alkanes</a:t>
            </a:r>
            <a:r>
              <a:rPr lang="en-US" b="1" dirty="0" smtClean="0"/>
              <a:t> are saturated hydrocarbons.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What two elements are in a hydrocarbon?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What does “saturated” mean?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The names for these compounds follow the format;  </a:t>
            </a:r>
          </a:p>
          <a:p>
            <a:pPr marL="514350" indent="-51435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66FFFF"/>
                </a:solidFill>
              </a:rPr>
              <a:t>_________</a:t>
            </a:r>
            <a:r>
              <a:rPr lang="en-US" b="1" dirty="0" err="1" smtClean="0">
                <a:solidFill>
                  <a:srgbClr val="66FFFF"/>
                </a:solidFill>
              </a:rPr>
              <a:t>ane</a:t>
            </a:r>
            <a:r>
              <a:rPr lang="en-US" b="1" dirty="0" smtClean="0">
                <a:solidFill>
                  <a:srgbClr val="66FFFF"/>
                </a:solidFill>
              </a:rPr>
              <a:t> </a:t>
            </a:r>
          </a:p>
          <a:p>
            <a:pPr marL="514350" indent="-514350"/>
            <a:r>
              <a:rPr lang="en-US" b="1" dirty="0" smtClean="0"/>
              <a:t>(prefix indicates the number of </a:t>
            </a:r>
            <a:r>
              <a:rPr lang="en-US" b="1" i="1" u="sng" dirty="0" smtClean="0"/>
              <a:t>CARBON</a:t>
            </a:r>
            <a:r>
              <a:rPr lang="en-US" b="1" dirty="0" smtClean="0"/>
              <a:t> atoms)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Ex. 	CH</a:t>
            </a:r>
            <a:r>
              <a:rPr lang="en-US" b="1" baseline="-25000" dirty="0" smtClean="0">
                <a:sym typeface="Wingdings" pitchFamily="2" charset="2"/>
              </a:rPr>
              <a:t>4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	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</a:t>
            </a:r>
            <a:r>
              <a:rPr lang="en-US" b="1" baseline="-25000" dirty="0" smtClean="0">
                <a:sym typeface="Wingdings" pitchFamily="2" charset="2"/>
              </a:rPr>
              <a:t>6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b="1" baseline="-25000" dirty="0" smtClean="0">
                <a:sym typeface="Wingdings" pitchFamily="2" charset="2"/>
              </a:rPr>
              <a:t>14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</a:t>
            </a:r>
            <a:r>
              <a:rPr lang="en-US" b="1" baseline="-25000" dirty="0" smtClean="0">
                <a:sym typeface="Wingdings" pitchFamily="2" charset="2"/>
              </a:rPr>
              <a:t>8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b="1" baseline="-25000" dirty="0" smtClean="0">
                <a:sym typeface="Wingdings" pitchFamily="2" charset="2"/>
              </a:rPr>
              <a:t>18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r>
              <a:rPr lang="en-US" b="1" dirty="0" smtClean="0">
                <a:sym typeface="Wingdings" pitchFamily="2" charset="2"/>
              </a:rPr>
              <a:t>Additional practice: p. 71 #7-8 (orange text).</a:t>
            </a: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38172" y="4634805"/>
            <a:ext cx="15584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methane</a:t>
            </a:r>
          </a:p>
          <a:p>
            <a:r>
              <a:rPr lang="en-US" sz="2800" dirty="0" smtClean="0"/>
              <a:t>hexane</a:t>
            </a:r>
          </a:p>
          <a:p>
            <a:r>
              <a:rPr lang="en-US" sz="2800" dirty="0" smtClean="0"/>
              <a:t>octane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3505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Numerical prefixes for use in naming Organic Compounds… (these are on the back of your orange sheet)</a:t>
            </a:r>
          </a:p>
          <a:p>
            <a:pPr algn="l"/>
            <a:endParaRPr lang="en-US" b="1" dirty="0" smtClean="0"/>
          </a:p>
          <a:p>
            <a:pPr algn="l"/>
            <a:r>
              <a:rPr lang="en-US" sz="3100" b="1" dirty="0" smtClean="0"/>
              <a:t>1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algn="l"/>
            <a:r>
              <a:rPr lang="en-US" sz="3100" b="1" dirty="0" smtClean="0"/>
              <a:t>2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algn="l"/>
            <a:r>
              <a:rPr lang="en-US" sz="3100" b="1" dirty="0" smtClean="0"/>
              <a:t>3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algn="l"/>
            <a:r>
              <a:rPr lang="en-US" sz="3100" b="1" dirty="0" smtClean="0"/>
              <a:t>4	</a:t>
            </a:r>
            <a:r>
              <a:rPr lang="en-US" sz="3100" b="1" dirty="0" smtClean="0">
                <a:sym typeface="Wingdings" pitchFamily="2" charset="2"/>
              </a:rPr>
              <a:t></a:t>
            </a:r>
            <a:endParaRPr lang="en-US" sz="3100" b="1" dirty="0" smtClean="0"/>
          </a:p>
          <a:p>
            <a:pPr marL="514350" indent="-514350" algn="l"/>
            <a:r>
              <a:rPr lang="en-US" sz="3100" b="1" dirty="0" smtClean="0">
                <a:sym typeface="Wingdings" pitchFamily="2" charset="2"/>
              </a:rPr>
              <a:t>5		</a:t>
            </a:r>
          </a:p>
          <a:p>
            <a:pPr marL="514350" indent="-514350" algn="l">
              <a:buAutoNum type="arabicPlain" startAt="5"/>
            </a:pPr>
            <a:endParaRPr lang="en-US" sz="2600" b="1" dirty="0" smtClean="0">
              <a:sym typeface="Wingdings" pitchFamily="2" charset="2"/>
            </a:endParaRPr>
          </a:p>
          <a:p>
            <a:pPr marL="514350" indent="-514350" algn="l"/>
            <a:endParaRPr lang="en-US" sz="2600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69726" y="3012519"/>
            <a:ext cx="123944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-meth-</a:t>
            </a:r>
          </a:p>
          <a:p>
            <a:r>
              <a:rPr lang="en-US" sz="2800" dirty="0" smtClean="0"/>
              <a:t>-eth-</a:t>
            </a:r>
          </a:p>
          <a:p>
            <a:r>
              <a:rPr lang="en-US" sz="2800" dirty="0" smtClean="0"/>
              <a:t>-prop-</a:t>
            </a:r>
          </a:p>
          <a:p>
            <a:r>
              <a:rPr lang="en-US" sz="2800" dirty="0" smtClean="0"/>
              <a:t>-but-</a:t>
            </a:r>
          </a:p>
          <a:p>
            <a:r>
              <a:rPr lang="en-US" sz="2800" dirty="0" smtClean="0"/>
              <a:t>-pent-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86200" y="2590800"/>
            <a:ext cx="33528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20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20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20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20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20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	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1176" y="2934831"/>
            <a:ext cx="11384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-hex-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hept</a:t>
            </a:r>
            <a:r>
              <a:rPr lang="en-US" sz="2800" dirty="0" smtClean="0"/>
              <a:t>-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oct</a:t>
            </a:r>
            <a:r>
              <a:rPr lang="en-US" sz="2800" dirty="0" smtClean="0"/>
              <a:t>-</a:t>
            </a:r>
          </a:p>
          <a:p>
            <a:r>
              <a:rPr lang="en-US" sz="2800" dirty="0" smtClean="0"/>
              <a:t>-non-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dec</a:t>
            </a:r>
            <a:r>
              <a:rPr lang="en-US" sz="2800" dirty="0" smtClean="0"/>
              <a:t>-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Cyclic </a:t>
            </a:r>
            <a:r>
              <a:rPr lang="en-US" b="1" dirty="0" err="1" smtClean="0"/>
              <a:t>Alkanes</a:t>
            </a:r>
            <a:endParaRPr lang="en-US" b="1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Cyclic </a:t>
            </a:r>
            <a:r>
              <a:rPr lang="en-US" b="1" dirty="0" err="1" smtClean="0"/>
              <a:t>alkanes</a:t>
            </a:r>
            <a:r>
              <a:rPr lang="en-US" b="1" dirty="0" smtClean="0"/>
              <a:t> are “saturated” hydrocarbon rings.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The names for these compounds follow the format;  </a:t>
            </a:r>
          </a:p>
          <a:p>
            <a:pPr marL="514350" indent="-514350"/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9900"/>
                </a:solidFill>
              </a:rPr>
              <a:t>cyclo_________ane</a:t>
            </a:r>
            <a:r>
              <a:rPr lang="en-US" b="1" dirty="0" smtClean="0">
                <a:solidFill>
                  <a:srgbClr val="FF9900"/>
                </a:solidFill>
              </a:rPr>
              <a:t> </a:t>
            </a:r>
          </a:p>
          <a:p>
            <a:pPr marL="514350" indent="-514350"/>
            <a:r>
              <a:rPr lang="en-US" b="1" dirty="0" smtClean="0"/>
              <a:t>(prefix indicates the number of </a:t>
            </a:r>
            <a:r>
              <a:rPr lang="en-US" b="1" i="1" u="sng" dirty="0" smtClean="0"/>
              <a:t>CARBON</a:t>
            </a:r>
            <a:r>
              <a:rPr lang="en-US" b="1" dirty="0" smtClean="0"/>
              <a:t> atoms)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Ex. 	C</a:t>
            </a:r>
            <a:r>
              <a:rPr lang="en-US" b="1" baseline="-25000" dirty="0" smtClean="0">
                <a:sym typeface="Wingdings" pitchFamily="2" charset="2"/>
              </a:rPr>
              <a:t>4</a:t>
            </a:r>
            <a:r>
              <a:rPr lang="en-US" b="1" dirty="0" smtClean="0"/>
              <a:t>H</a:t>
            </a:r>
            <a:r>
              <a:rPr lang="en-US" b="1" baseline="-25000" dirty="0" smtClean="0">
                <a:sym typeface="Wingdings" pitchFamily="2" charset="2"/>
              </a:rPr>
              <a:t>8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	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</a:t>
            </a:r>
            <a:r>
              <a:rPr lang="en-US" b="1" baseline="-25000" dirty="0" smtClean="0">
                <a:sym typeface="Wingdings" pitchFamily="2" charset="2"/>
              </a:rPr>
              <a:t>7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b="1" baseline="-25000" dirty="0" smtClean="0">
                <a:sym typeface="Wingdings" pitchFamily="2" charset="2"/>
              </a:rPr>
              <a:t>14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</a:t>
            </a:r>
            <a:r>
              <a:rPr lang="en-US" b="1" baseline="-25000" dirty="0" smtClean="0">
                <a:sym typeface="Wingdings" pitchFamily="2" charset="2"/>
              </a:rPr>
              <a:t>3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b="1" baseline="-25000" dirty="0" smtClean="0">
                <a:sym typeface="Wingdings" pitchFamily="2" charset="2"/>
              </a:rPr>
              <a:t>6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r>
              <a:rPr lang="en-US" b="1" i="1" dirty="0" smtClean="0">
                <a:sym typeface="Wingdings" pitchFamily="2" charset="2"/>
              </a:rPr>
              <a:t>What is the smallest possible cyclic </a:t>
            </a:r>
            <a:r>
              <a:rPr lang="en-US" b="1" i="1" dirty="0" err="1" smtClean="0">
                <a:sym typeface="Wingdings" pitchFamily="2" charset="2"/>
              </a:rPr>
              <a:t>alkane</a:t>
            </a:r>
            <a:r>
              <a:rPr lang="en-US" b="1" i="1" dirty="0" smtClean="0">
                <a:sym typeface="Wingdings" pitchFamily="2" charset="2"/>
              </a:rPr>
              <a:t>?</a:t>
            </a: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08760" y="4343400"/>
            <a:ext cx="2853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cyclobutane</a:t>
            </a:r>
            <a:endParaRPr lang="en-US" sz="3000" dirty="0" smtClean="0"/>
          </a:p>
          <a:p>
            <a:r>
              <a:rPr lang="en-US" sz="3000" dirty="0" err="1" smtClean="0"/>
              <a:t>cycloheptane</a:t>
            </a:r>
            <a:endParaRPr lang="en-US" sz="3000" dirty="0" smtClean="0"/>
          </a:p>
          <a:p>
            <a:r>
              <a:rPr lang="en-US" sz="3000" dirty="0" err="1" smtClean="0"/>
              <a:t>cyclopropane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Alkanes</a:t>
            </a:r>
            <a:r>
              <a:rPr lang="en-US" b="1" dirty="0" smtClean="0"/>
              <a:t> &amp; Cyclic </a:t>
            </a:r>
            <a:r>
              <a:rPr lang="en-US" b="1" dirty="0" err="1" smtClean="0"/>
              <a:t>Alkanes</a:t>
            </a:r>
            <a:endParaRPr lang="en-US" b="1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How can we tell by looking at the formula whether a compound is an </a:t>
            </a:r>
            <a:r>
              <a:rPr lang="en-US" b="1" dirty="0" err="1" smtClean="0"/>
              <a:t>alkane</a:t>
            </a:r>
            <a:r>
              <a:rPr lang="en-US" b="1" dirty="0" smtClean="0"/>
              <a:t> or cyclic </a:t>
            </a:r>
            <a:r>
              <a:rPr lang="en-US" b="1" dirty="0" err="1" smtClean="0"/>
              <a:t>alkane</a:t>
            </a:r>
            <a:r>
              <a:rPr lang="en-US" b="1" dirty="0" smtClean="0"/>
              <a:t>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err="1" smtClean="0"/>
              <a:t>Alkanes</a:t>
            </a:r>
            <a:r>
              <a:rPr lang="en-US" b="1" dirty="0" smtClean="0"/>
              <a:t>…		# of H’s =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Cyclic </a:t>
            </a:r>
            <a:r>
              <a:rPr lang="en-US" b="1" dirty="0" err="1" smtClean="0"/>
              <a:t>Alkanes</a:t>
            </a:r>
            <a:r>
              <a:rPr lang="en-US" b="1" dirty="0" smtClean="0"/>
              <a:t>…	# of H’s =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Ex. 	C</a:t>
            </a:r>
            <a:r>
              <a:rPr lang="en-US" b="1" baseline="-25000" dirty="0" smtClean="0">
                <a:sym typeface="Wingdings" pitchFamily="2" charset="2"/>
              </a:rPr>
              <a:t>5</a:t>
            </a:r>
            <a:r>
              <a:rPr lang="en-US" b="1" dirty="0" smtClean="0"/>
              <a:t>H</a:t>
            </a:r>
            <a:r>
              <a:rPr lang="en-US" b="1" baseline="-25000" dirty="0" smtClean="0">
                <a:sym typeface="Wingdings" pitchFamily="2" charset="2"/>
              </a:rPr>
              <a:t>12</a:t>
            </a:r>
            <a:r>
              <a:rPr lang="en-US" b="1" dirty="0" smtClean="0"/>
              <a:t>	</a:t>
            </a:r>
            <a:r>
              <a:rPr lang="en-US" b="1" dirty="0" smtClean="0">
                <a:sym typeface="Wingdings" pitchFamily="2" charset="2"/>
              </a:rPr>
              <a:t>	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</a:t>
            </a:r>
            <a:r>
              <a:rPr lang="en-US" b="1" baseline="-25000" dirty="0" smtClean="0">
                <a:sym typeface="Wingdings" pitchFamily="2" charset="2"/>
              </a:rPr>
              <a:t>9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b="1" baseline="-25000" dirty="0" smtClean="0">
                <a:sym typeface="Wingdings" pitchFamily="2" charset="2"/>
              </a:rPr>
              <a:t>18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</a:t>
            </a:r>
            <a:r>
              <a:rPr lang="en-US" b="1" baseline="-25000" dirty="0" smtClean="0">
                <a:sym typeface="Wingdings" pitchFamily="2" charset="2"/>
              </a:rPr>
              <a:t>4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b="1" baseline="-25000" dirty="0" smtClean="0">
                <a:sym typeface="Wingdings" pitchFamily="2" charset="2"/>
              </a:rPr>
              <a:t>8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H</a:t>
            </a:r>
            <a:r>
              <a:rPr lang="en-US" b="1" baseline="-25000" dirty="0" smtClean="0">
                <a:sym typeface="Wingdings" pitchFamily="2" charset="2"/>
              </a:rPr>
              <a:t>6</a:t>
            </a:r>
            <a:r>
              <a:rPr lang="en-US" b="1" dirty="0" smtClean="0">
                <a:sym typeface="Wingdings" pitchFamily="2" charset="2"/>
              </a:rPr>
              <a:t>	</a:t>
            </a: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4572000"/>
            <a:ext cx="2853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pentane</a:t>
            </a:r>
          </a:p>
          <a:p>
            <a:r>
              <a:rPr lang="en-US" sz="3200" dirty="0" err="1" smtClean="0"/>
              <a:t>cyclononane</a:t>
            </a:r>
            <a:endParaRPr lang="en-US" sz="3200" dirty="0" smtClean="0"/>
          </a:p>
          <a:p>
            <a:r>
              <a:rPr lang="en-US" sz="3200" dirty="0" err="1" smtClean="0"/>
              <a:t>cyclobutane</a:t>
            </a:r>
            <a:endParaRPr lang="en-US" sz="3200" dirty="0" smtClean="0"/>
          </a:p>
          <a:p>
            <a:r>
              <a:rPr lang="en-US" sz="3200" dirty="0" smtClean="0"/>
              <a:t>ethane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2004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# of C x2 PLUS 2</a:t>
            </a:r>
          </a:p>
          <a:p>
            <a:r>
              <a:rPr lang="en-US" sz="3000" dirty="0" smtClean="0"/>
              <a:t># of C x2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Writing Formulas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If you thoroughly understand nomenclature, formula writing should not be too difficult.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/>
              <a:t>For </a:t>
            </a:r>
            <a:r>
              <a:rPr lang="en-US" b="1" dirty="0" err="1" smtClean="0"/>
              <a:t>alkanes</a:t>
            </a:r>
            <a:r>
              <a:rPr lang="en-US" b="1" dirty="0" smtClean="0"/>
              <a:t>, cyclic </a:t>
            </a:r>
            <a:r>
              <a:rPr lang="en-US" b="1" dirty="0" err="1" smtClean="0"/>
              <a:t>alkanes</a:t>
            </a:r>
            <a:r>
              <a:rPr lang="en-US" b="1" dirty="0" smtClean="0"/>
              <a:t> and Type III binary compounds, just pay attention to the numerical prefixes (and remember H=Cx2+2 for </a:t>
            </a:r>
            <a:r>
              <a:rPr lang="en-US" b="1" dirty="0" err="1" smtClean="0"/>
              <a:t>alkanes</a:t>
            </a:r>
            <a:r>
              <a:rPr lang="en-US" b="1" dirty="0" smtClean="0"/>
              <a:t> and H=Cx2 for cyclic </a:t>
            </a:r>
            <a:r>
              <a:rPr lang="en-US" b="1" dirty="0" err="1" smtClean="0"/>
              <a:t>alkanes</a:t>
            </a:r>
            <a:r>
              <a:rPr lang="en-US" b="1" dirty="0" smtClean="0"/>
              <a:t>).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For ALL OTHER COMPOUNDS, you must balance charge by controlling the number </a:t>
            </a:r>
            <a:r>
              <a:rPr lang="en-US" b="1" dirty="0" err="1" smtClean="0">
                <a:sym typeface="Wingdings" pitchFamily="2" charset="2"/>
              </a:rPr>
              <a:t>cations</a:t>
            </a:r>
            <a:r>
              <a:rPr lang="en-US" b="1" dirty="0" smtClean="0">
                <a:sym typeface="Wingdings" pitchFamily="2" charset="2"/>
              </a:rPr>
              <a:t> and the number of anions.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sym typeface="Wingdings" pitchFamily="2" charset="2"/>
              </a:rPr>
              <a:t>In acids, H</a:t>
            </a:r>
            <a:r>
              <a:rPr lang="en-US" b="1" baseline="30000" dirty="0" smtClean="0">
                <a:sym typeface="Wingdings" pitchFamily="2" charset="2"/>
              </a:rPr>
              <a:t>+</a:t>
            </a:r>
            <a:r>
              <a:rPr lang="en-US" b="1" dirty="0" smtClean="0">
                <a:sym typeface="Wingdings" pitchFamily="2" charset="2"/>
              </a:rPr>
              <a:t> is the “</a:t>
            </a:r>
            <a:r>
              <a:rPr lang="en-US" b="1" dirty="0" err="1" smtClean="0">
                <a:sym typeface="Wingdings" pitchFamily="2" charset="2"/>
              </a:rPr>
              <a:t>cation</a:t>
            </a:r>
            <a:r>
              <a:rPr lang="en-US" b="1" dirty="0" smtClean="0">
                <a:sym typeface="Wingdings" pitchFamily="2" charset="2"/>
              </a:rPr>
              <a:t>”.</a:t>
            </a: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Writing Formulas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Think about which kind of compound it is.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Decide whether you need to look up charges or pay attention to numerical prefixes.</a:t>
            </a:r>
          </a:p>
          <a:p>
            <a:pPr marL="514350" indent="-514350" algn="l">
              <a:buFont typeface="+mj-lt"/>
              <a:buAutoNum type="arabicPeriod"/>
            </a:pPr>
            <a:endParaRPr lang="en-US" b="1" dirty="0" smtClean="0"/>
          </a:p>
          <a:p>
            <a:pPr algn="l"/>
            <a:r>
              <a:rPr lang="en-US" b="1" dirty="0" smtClean="0"/>
              <a:t>Ex. 	manganese (VII) oxide	</a:t>
            </a:r>
            <a:r>
              <a:rPr lang="en-US" b="1" dirty="0" smtClean="0">
                <a:sym typeface="Wingdings" pitchFamily="2" charset="2"/>
              </a:rPr>
              <a:t>	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carbonic acid	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propane			</a:t>
            </a:r>
          </a:p>
          <a:p>
            <a:pPr algn="l"/>
            <a:r>
              <a:rPr lang="en-US" b="1" dirty="0" smtClean="0">
                <a:sym typeface="Wingdings" pitchFamily="2" charset="2"/>
              </a:rPr>
              <a:t>	</a:t>
            </a:r>
            <a:r>
              <a:rPr lang="en-US" b="1" dirty="0" err="1" smtClean="0">
                <a:sym typeface="Wingdings" pitchFamily="2" charset="2"/>
              </a:rPr>
              <a:t>diphosphorus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pentoxide</a:t>
            </a:r>
            <a:r>
              <a:rPr lang="en-US" b="1" dirty="0" smtClean="0">
                <a:sym typeface="Wingdings" pitchFamily="2" charset="2"/>
              </a:rPr>
              <a:t></a:t>
            </a:r>
          </a:p>
          <a:p>
            <a:pPr algn="l"/>
            <a:endParaRPr lang="en-US" b="1" dirty="0" smtClean="0">
              <a:sym typeface="Wingdings" pitchFamily="2" charset="2"/>
            </a:endParaRPr>
          </a:p>
          <a:p>
            <a:pPr algn="l"/>
            <a:r>
              <a:rPr lang="en-US" b="1" dirty="0" smtClean="0">
                <a:sym typeface="Wingdings" pitchFamily="2" charset="2"/>
              </a:rPr>
              <a:t>Additional Practice: p. 109, #25-29</a:t>
            </a: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3899118"/>
            <a:ext cx="2091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ym typeface="Wingdings" pitchFamily="2" charset="2"/>
              </a:rPr>
              <a:t>Mn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O</a:t>
            </a:r>
            <a:r>
              <a:rPr lang="en-US" sz="2800" b="1" baseline="-25000" dirty="0" smtClean="0">
                <a:sym typeface="Wingdings" pitchFamily="2" charset="2"/>
              </a:rPr>
              <a:t>7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CO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C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8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P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O</a:t>
            </a:r>
            <a:r>
              <a:rPr lang="en-US" sz="2800" b="1" baseline="-25000" dirty="0" smtClean="0">
                <a:sym typeface="Wingdings" pitchFamily="2" charset="2"/>
              </a:rPr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Summary Slide – Naming</a:t>
            </a:r>
          </a:p>
          <a:p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IONIC COMPOUDS </a:t>
            </a:r>
            <a:r>
              <a:rPr lang="en-US" sz="1400" b="1" dirty="0" smtClean="0">
                <a:solidFill>
                  <a:srgbClr val="7030A0"/>
                </a:solidFill>
                <a:sym typeface="Wingdings" pitchFamily="2" charset="2"/>
              </a:rPr>
              <a:t>(This includes Type I Binary, Type II Binary and compounds with polyatomic ions)</a:t>
            </a:r>
          </a:p>
          <a:p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Name the </a:t>
            </a:r>
            <a:r>
              <a:rPr lang="en-US" sz="2400" b="1" dirty="0" err="1" smtClean="0">
                <a:solidFill>
                  <a:srgbClr val="7030A0"/>
                </a:solidFill>
                <a:sym typeface="Wingdings" pitchFamily="2" charset="2"/>
              </a:rPr>
              <a:t>cation</a:t>
            </a:r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sym typeface="Wingdings" pitchFamily="2" charset="2"/>
              </a:rPr>
              <a:t>(include a Roman Numeral if necessary)</a:t>
            </a:r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, name the anion</a:t>
            </a:r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.</a:t>
            </a:r>
          </a:p>
          <a:p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Use the Roman Numeral which </a:t>
            </a:r>
            <a:r>
              <a:rPr lang="en-US" sz="2400" b="1" smtClean="0">
                <a:solidFill>
                  <a:srgbClr val="7030A0"/>
                </a:solidFill>
                <a:sym typeface="Wingdings" pitchFamily="2" charset="2"/>
              </a:rPr>
              <a:t>balances charges!</a:t>
            </a:r>
            <a:endParaRPr lang="en-US" sz="2400" b="1" dirty="0" smtClean="0">
              <a:solidFill>
                <a:srgbClr val="7030A0"/>
              </a:solidFill>
              <a:sym typeface="Wingdings" pitchFamily="2" charset="2"/>
            </a:endParaRPr>
          </a:p>
          <a:p>
            <a:endParaRPr lang="en-US" sz="2400" b="1" dirty="0" smtClean="0">
              <a:solidFill>
                <a:srgbClr val="7030A0"/>
              </a:solidFill>
              <a:sym typeface="Wingdings" pitchFamily="2" charset="2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sym typeface="Wingdings" pitchFamily="2" charset="2"/>
              </a:rPr>
              <a:t>COVALENT COMPOUNDS (This includes Type III Binary Compounds)</a:t>
            </a:r>
          </a:p>
          <a:p>
            <a:r>
              <a:rPr lang="en-US" sz="2000" b="1" dirty="0" smtClean="0">
                <a:solidFill>
                  <a:srgbClr val="00B050"/>
                </a:solidFill>
                <a:sym typeface="Wingdings" pitchFamily="2" charset="2"/>
              </a:rPr>
              <a:t>Use numerical prefixes before each element to indicate how many of each there are.</a:t>
            </a:r>
          </a:p>
          <a:p>
            <a:endParaRPr lang="en-US" sz="2000" b="1" dirty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ACIDS (Compounds which start with hydrogen)</a:t>
            </a:r>
          </a:p>
          <a:p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If there’s no oxygen in the acid;  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hydro_________ic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 acid</a:t>
            </a:r>
          </a:p>
          <a:p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If the acid has an 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oxyion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 with a name ending in –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ite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; _____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ous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 acid</a:t>
            </a:r>
          </a:p>
          <a:p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If the acid has an 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oxyion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 with a name ending in –ate; _____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ic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 acid</a:t>
            </a:r>
          </a:p>
          <a:p>
            <a:endParaRPr lang="en-US" sz="2400" b="1" dirty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HYDROCARBONS</a:t>
            </a:r>
          </a:p>
          <a:p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If #H = 2x#C + 2, _________</a:t>
            </a:r>
            <a:r>
              <a:rPr lang="en-US" sz="2400" b="1" dirty="0" err="1" smtClean="0">
                <a:solidFill>
                  <a:srgbClr val="0070C0"/>
                </a:solidFill>
                <a:sym typeface="Wingdings" pitchFamily="2" charset="2"/>
              </a:rPr>
              <a:t>ane</a:t>
            </a:r>
            <a:endParaRPr lang="en-US" sz="24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sym typeface="Wingdings" pitchFamily="2" charset="2"/>
              </a:rPr>
              <a:t>If #H = 2x#C, </a:t>
            </a:r>
            <a:r>
              <a:rPr lang="en-US" sz="2400" b="1" dirty="0" err="1" smtClean="0">
                <a:solidFill>
                  <a:srgbClr val="0070C0"/>
                </a:solidFill>
                <a:sym typeface="Wingdings" pitchFamily="2" charset="2"/>
              </a:rPr>
              <a:t>cyclo_______ane</a:t>
            </a:r>
            <a:endParaRPr lang="en-US" sz="24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0600"/>
            <a:ext cx="9144000" cy="105156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_ _ _ _ _ _ _ _ _ _ _ _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5044440"/>
            <a:ext cx="9144000" cy="1508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762000" y="3048000"/>
            <a:ext cx="2438400" cy="1295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2895600" y="3429000"/>
            <a:ext cx="609600" cy="914400"/>
          </a:xfrm>
          <a:prstGeom prst="cube">
            <a:avLst>
              <a:gd name="adj" fmla="val 49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200400" y="3657600"/>
            <a:ext cx="609600" cy="685800"/>
          </a:xfrm>
          <a:prstGeom prst="cube">
            <a:avLst>
              <a:gd name="adj" fmla="val 49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1143000" y="1219200"/>
            <a:ext cx="45719" cy="1981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irect Access Storage 8"/>
          <p:cNvSpPr/>
          <p:nvPr/>
        </p:nvSpPr>
        <p:spPr>
          <a:xfrm>
            <a:off x="838200" y="1219200"/>
            <a:ext cx="1219200" cy="45719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1676400" y="3124200"/>
            <a:ext cx="533400" cy="152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121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1"/>
          </p:cNvCxnSpPr>
          <p:nvPr/>
        </p:nvCxnSpPr>
        <p:spPr>
          <a:xfrm>
            <a:off x="838200" y="1242060"/>
            <a:ext cx="304800" cy="43434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19200" y="1219200"/>
            <a:ext cx="304800" cy="4572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 Slide – Writing Formulas</a:t>
            </a:r>
          </a:p>
          <a:p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IONIC COMPOUNDS &amp; ACIDS – Must Balance Charge</a:t>
            </a:r>
          </a:p>
          <a:p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(Make charges add up to zero by using the correct number of </a:t>
            </a:r>
            <a:r>
              <a:rPr lang="en-US" sz="2400" b="1" dirty="0" err="1" smtClean="0">
                <a:solidFill>
                  <a:srgbClr val="7030A0"/>
                </a:solidFill>
                <a:sym typeface="Wingdings" pitchFamily="2" charset="2"/>
              </a:rPr>
              <a:t>cations</a:t>
            </a:r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 and anions. Remember that with acids, H</a:t>
            </a:r>
            <a:r>
              <a:rPr lang="en-US" sz="2400" b="1" baseline="30000" dirty="0" smtClean="0">
                <a:solidFill>
                  <a:srgbClr val="7030A0"/>
                </a:solidFill>
                <a:sym typeface="Wingdings" pitchFamily="2" charset="2"/>
              </a:rPr>
              <a:t>1+ </a:t>
            </a:r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is always the </a:t>
            </a:r>
            <a:r>
              <a:rPr lang="en-US" sz="2400" b="1" dirty="0" err="1" smtClean="0">
                <a:solidFill>
                  <a:srgbClr val="7030A0"/>
                </a:solidFill>
                <a:sym typeface="Wingdings" pitchFamily="2" charset="2"/>
              </a:rPr>
              <a:t>cation</a:t>
            </a:r>
            <a:r>
              <a:rPr lang="en-US" sz="2400" b="1" dirty="0" smtClean="0">
                <a:solidFill>
                  <a:srgbClr val="7030A0"/>
                </a:solidFill>
                <a:sym typeface="Wingdings" pitchFamily="2" charset="2"/>
              </a:rPr>
              <a:t>.)</a:t>
            </a:r>
          </a:p>
          <a:p>
            <a:endParaRPr lang="en-US" sz="2400" b="1" dirty="0" smtClean="0">
              <a:solidFill>
                <a:srgbClr val="7030A0"/>
              </a:solidFill>
              <a:sym typeface="Wingdings" pitchFamily="2" charset="2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sym typeface="Wingdings" pitchFamily="2" charset="2"/>
              </a:rPr>
              <a:t>TYPE III BINARY COMPOUNDS &amp; HYDROCARBONS</a:t>
            </a:r>
          </a:p>
          <a:p>
            <a:r>
              <a:rPr lang="en-US" sz="2400" b="1" dirty="0" smtClean="0">
                <a:solidFill>
                  <a:srgbClr val="00B050"/>
                </a:solidFill>
                <a:sym typeface="Wingdings" pitchFamily="2" charset="2"/>
              </a:rPr>
              <a:t>Know the numerical prefixes. Remember that for Type III, no prefix is needed if there is one of the first element. </a:t>
            </a:r>
          </a:p>
          <a:p>
            <a:r>
              <a:rPr lang="en-US" sz="2400" b="1" dirty="0" smtClean="0">
                <a:solidFill>
                  <a:srgbClr val="00B050"/>
                </a:solidFill>
                <a:sym typeface="Wingdings" pitchFamily="2" charset="2"/>
              </a:rPr>
              <a:t>For hydrocarbons, remember that the number of hydrogen is twice the number of carbon in CYCLIC </a:t>
            </a:r>
            <a:r>
              <a:rPr lang="en-US" sz="2400" b="1" dirty="0" err="1" smtClean="0">
                <a:solidFill>
                  <a:srgbClr val="00B050"/>
                </a:solidFill>
                <a:sym typeface="Wingdings" pitchFamily="2" charset="2"/>
              </a:rPr>
              <a:t>alkanes</a:t>
            </a:r>
            <a:r>
              <a:rPr lang="en-US" sz="2400" b="1" dirty="0" smtClean="0">
                <a:solidFill>
                  <a:srgbClr val="00B050"/>
                </a:solidFill>
                <a:sym typeface="Wingdings" pitchFamily="2" charset="2"/>
              </a:rPr>
              <a:t> and it is twice the number of carbon PLUS TWO for regular </a:t>
            </a:r>
            <a:r>
              <a:rPr lang="en-US" sz="2400" b="1" dirty="0" err="1" smtClean="0">
                <a:solidFill>
                  <a:srgbClr val="00B050"/>
                </a:solidFill>
                <a:sym typeface="Wingdings" pitchFamily="2" charset="2"/>
              </a:rPr>
              <a:t>alkanes</a:t>
            </a:r>
            <a:r>
              <a:rPr lang="en-US" sz="2400" b="1" dirty="0" smtClean="0">
                <a:solidFill>
                  <a:srgbClr val="00B050"/>
                </a:solidFill>
                <a:sym typeface="Wingdings" pitchFamily="2" charset="2"/>
              </a:rPr>
              <a:t>.</a:t>
            </a: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Final Practice – Naming</a:t>
            </a: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81200"/>
            <a:ext cx="21336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ym typeface="Wingdings" pitchFamily="2" charset="2"/>
              </a:rPr>
              <a:t>Mn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O</a:t>
            </a:r>
            <a:r>
              <a:rPr lang="en-US" sz="2800" b="1" baseline="-25000" dirty="0" smtClean="0">
                <a:sym typeface="Wingdings" pitchFamily="2" charset="2"/>
              </a:rPr>
              <a:t>7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CO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C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8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P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O</a:t>
            </a:r>
            <a:r>
              <a:rPr lang="en-US" sz="2800" b="1" baseline="-25000" dirty="0" smtClean="0">
                <a:sym typeface="Wingdings" pitchFamily="2" charset="2"/>
              </a:rPr>
              <a:t>5</a:t>
            </a:r>
          </a:p>
          <a:p>
            <a:r>
              <a:rPr lang="en-US" sz="2800" b="1" dirty="0" smtClean="0">
                <a:sym typeface="Wingdings" pitchFamily="2" charset="2"/>
              </a:rPr>
              <a:t>Li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SO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</a:p>
          <a:p>
            <a:r>
              <a:rPr lang="en-US" sz="2800" b="1" dirty="0" smtClean="0">
                <a:sym typeface="Wingdings" pitchFamily="2" charset="2"/>
              </a:rPr>
              <a:t>C</a:t>
            </a:r>
            <a:r>
              <a:rPr lang="en-US" sz="2800" b="1" baseline="-25000" dirty="0" smtClean="0">
                <a:sym typeface="Wingdings" pitchFamily="2" charset="2"/>
              </a:rPr>
              <a:t>5</a:t>
            </a:r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10</a:t>
            </a:r>
          </a:p>
          <a:p>
            <a:r>
              <a:rPr lang="en-US" sz="2800" b="1" dirty="0" smtClean="0">
                <a:sym typeface="Wingdings" pitchFamily="2" charset="2"/>
              </a:rPr>
              <a:t>Bi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S</a:t>
            </a:r>
            <a:r>
              <a:rPr lang="en-US" sz="2800" b="1" baseline="-25000" dirty="0" smtClean="0">
                <a:sym typeface="Wingdings" pitchFamily="2" charset="2"/>
              </a:rPr>
              <a:t>5</a:t>
            </a:r>
          </a:p>
          <a:p>
            <a:r>
              <a:rPr lang="en-US" sz="2800" b="1" dirty="0" smtClean="0">
                <a:sym typeface="Wingdings" pitchFamily="2" charset="2"/>
              </a:rPr>
              <a:t>Al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O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</a:p>
          <a:p>
            <a:r>
              <a:rPr lang="en-US" sz="2800" b="1" dirty="0" smtClean="0">
                <a:sym typeface="Wingdings" pitchFamily="2" charset="2"/>
              </a:rPr>
              <a:t>CCl</a:t>
            </a:r>
            <a:r>
              <a:rPr lang="en-US" sz="2800" b="1" baseline="-25000" dirty="0" smtClean="0">
                <a:sym typeface="Wingdings" pitchFamily="2" charset="2"/>
              </a:rPr>
              <a:t>4</a:t>
            </a:r>
          </a:p>
          <a:p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C</a:t>
            </a:r>
            <a:r>
              <a:rPr lang="en-US" sz="2800" b="1" baseline="-25000" dirty="0" smtClean="0">
                <a:sym typeface="Wingdings" pitchFamily="2" charset="2"/>
              </a:rPr>
              <a:t>6</a:t>
            </a:r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5</a:t>
            </a:r>
            <a:r>
              <a:rPr lang="en-US" sz="2800" b="1" dirty="0" smtClean="0">
                <a:sym typeface="Wingdings" pitchFamily="2" charset="2"/>
              </a:rPr>
              <a:t>O</a:t>
            </a:r>
            <a:r>
              <a:rPr lang="en-US" sz="2800" b="1" baseline="-25000" dirty="0" smtClean="0">
                <a:sym typeface="Wingdings" pitchFamily="2" charset="2"/>
              </a:rPr>
              <a:t>7</a:t>
            </a:r>
          </a:p>
          <a:p>
            <a:endParaRPr lang="en-US" sz="2800" b="1" baseline="-25000" dirty="0" smtClean="0">
              <a:sym typeface="Wingdings" pitchFamily="2" charset="2"/>
            </a:endParaRP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981200"/>
            <a:ext cx="54102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ym typeface="Wingdings" pitchFamily="2" charset="2"/>
              </a:rPr>
              <a:t>manganese (VII) oxide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carbonic acid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propane	</a:t>
            </a:r>
            <a:endParaRPr lang="en-US" sz="2800" dirty="0" smtClean="0"/>
          </a:p>
          <a:p>
            <a:r>
              <a:rPr lang="en-US" sz="2800" b="1" dirty="0" err="1" smtClean="0">
                <a:sym typeface="Wingdings" pitchFamily="2" charset="2"/>
              </a:rPr>
              <a:t>diphosphorus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pentoxide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lithium sulfite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err="1" smtClean="0">
                <a:sym typeface="Wingdings" pitchFamily="2" charset="2"/>
              </a:rPr>
              <a:t>cyclopentane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bismuth (V) sulfide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aluminum oxide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carbon tetrachloride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citric acid</a:t>
            </a:r>
            <a:endParaRPr lang="en-US" sz="2800" b="1" baseline="-25000" dirty="0" smtClean="0">
              <a:sym typeface="Wingdings" pitchFamily="2" charset="2"/>
            </a:endParaRPr>
          </a:p>
          <a:p>
            <a:endParaRPr lang="en-US" sz="2800" b="1" baseline="-25000" dirty="0" smtClean="0">
              <a:sym typeface="Wingdings" pitchFamily="2" charset="2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Final Practice – Formula Writing</a:t>
            </a:r>
          </a:p>
          <a:p>
            <a:pPr algn="l"/>
            <a:endParaRPr lang="en-US" b="1" i="1" dirty="0" smtClean="0">
              <a:sym typeface="Wingdings" pitchFamily="2" charset="2"/>
            </a:endParaRP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1981200"/>
            <a:ext cx="21336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P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C</a:t>
            </a:r>
            <a:r>
              <a:rPr lang="en-US" sz="2800" b="1" baseline="-25000" dirty="0" smtClean="0">
                <a:sym typeface="Wingdings" pitchFamily="2" charset="2"/>
              </a:rPr>
              <a:t>9</a:t>
            </a:r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18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B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S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K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  <a:r>
              <a:rPr lang="en-US" sz="2800" b="1" dirty="0" smtClean="0">
                <a:sym typeface="Wingdings" pitchFamily="2" charset="2"/>
              </a:rPr>
              <a:t>Fe(CN)</a:t>
            </a:r>
            <a:r>
              <a:rPr lang="en-US" sz="2800" b="1" baseline="-25000" dirty="0" smtClean="0">
                <a:sym typeface="Wingdings" pitchFamily="2" charset="2"/>
              </a:rPr>
              <a:t>6</a:t>
            </a:r>
          </a:p>
          <a:p>
            <a:r>
              <a:rPr lang="en-US" sz="2800" b="1" dirty="0" smtClean="0">
                <a:sym typeface="Wingdings" pitchFamily="2" charset="2"/>
              </a:rPr>
              <a:t>C</a:t>
            </a:r>
            <a:r>
              <a:rPr lang="en-US" sz="2800" b="1" baseline="-25000" dirty="0" smtClean="0">
                <a:sym typeface="Wingdings" pitchFamily="2" charset="2"/>
              </a:rPr>
              <a:t>7</a:t>
            </a:r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16</a:t>
            </a:r>
          </a:p>
          <a:p>
            <a:r>
              <a:rPr lang="en-US" sz="2800" b="1" dirty="0" smtClean="0">
                <a:sym typeface="Wingdings" pitchFamily="2" charset="2"/>
              </a:rPr>
              <a:t>CrP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</a:p>
          <a:p>
            <a:r>
              <a:rPr lang="en-US" sz="2800" b="1" dirty="0" smtClean="0">
                <a:sym typeface="Wingdings" pitchFamily="2" charset="2"/>
              </a:rPr>
              <a:t>SrI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</a:p>
          <a:p>
            <a:r>
              <a:rPr lang="en-US" sz="2800" b="1" dirty="0" smtClean="0">
                <a:sym typeface="Wingdings" pitchFamily="2" charset="2"/>
              </a:rPr>
              <a:t>AsF</a:t>
            </a:r>
            <a:r>
              <a:rPr lang="en-US" sz="2800" b="1" baseline="-25000" dirty="0" smtClean="0">
                <a:sym typeface="Wingdings" pitchFamily="2" charset="2"/>
              </a:rPr>
              <a:t>3</a:t>
            </a:r>
          </a:p>
          <a:p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C</a:t>
            </a:r>
            <a:r>
              <a:rPr lang="en-US" sz="2800" b="1" baseline="-25000" dirty="0" smtClean="0">
                <a:sym typeface="Wingdings" pitchFamily="2" charset="2"/>
              </a:rPr>
              <a:t>4</a:t>
            </a:r>
            <a:r>
              <a:rPr lang="en-US" sz="2800" b="1" dirty="0" smtClean="0">
                <a:sym typeface="Wingdings" pitchFamily="2" charset="2"/>
              </a:rPr>
              <a:t>H</a:t>
            </a:r>
            <a:r>
              <a:rPr lang="en-US" sz="2800" b="1" baseline="-25000" dirty="0" smtClean="0">
                <a:sym typeface="Wingdings" pitchFamily="2" charset="2"/>
              </a:rPr>
              <a:t>4</a:t>
            </a:r>
            <a:r>
              <a:rPr lang="en-US" sz="2800" b="1" dirty="0" smtClean="0">
                <a:sym typeface="Wingdings" pitchFamily="2" charset="2"/>
              </a:rPr>
              <a:t>O</a:t>
            </a:r>
            <a:r>
              <a:rPr lang="en-US" sz="2800" b="1" baseline="-25000" dirty="0" smtClean="0">
                <a:sym typeface="Wingdings" pitchFamily="2" charset="2"/>
              </a:rPr>
              <a:t>6</a:t>
            </a:r>
          </a:p>
          <a:p>
            <a:r>
              <a:rPr lang="en-US" sz="2800" b="1" dirty="0" smtClean="0">
                <a:sym typeface="Wingdings" pitchFamily="2" charset="2"/>
              </a:rPr>
              <a:t>Ni</a:t>
            </a:r>
            <a:r>
              <a:rPr lang="en-US" sz="2800" b="1" baseline="-25000" dirty="0" smtClean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C</a:t>
            </a:r>
            <a:endParaRPr lang="en-US" sz="2800" b="1" baseline="-25000" dirty="0" smtClean="0">
              <a:sym typeface="Wingdings" pitchFamily="2" charset="2"/>
            </a:endParaRPr>
          </a:p>
          <a:p>
            <a:endParaRPr lang="en-US" sz="2800" b="1" baseline="-25000" dirty="0" smtClean="0">
              <a:sym typeface="Wingdings" pitchFamily="2" charset="2"/>
            </a:endParaRP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981200"/>
            <a:ext cx="54102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ym typeface="Wingdings" pitchFamily="2" charset="2"/>
              </a:rPr>
              <a:t>hydrophosphoric</a:t>
            </a:r>
            <a:r>
              <a:rPr lang="en-US" sz="2800" b="1" dirty="0" smtClean="0">
                <a:sym typeface="Wingdings" pitchFamily="2" charset="2"/>
              </a:rPr>
              <a:t> acid	</a:t>
            </a:r>
            <a:endParaRPr lang="en-US" sz="2800" dirty="0" smtClean="0"/>
          </a:p>
          <a:p>
            <a:r>
              <a:rPr lang="en-US" sz="2800" b="1" dirty="0" err="1" smtClean="0">
                <a:sym typeface="Wingdings" pitchFamily="2" charset="2"/>
              </a:rPr>
              <a:t>cyclononane</a:t>
            </a:r>
            <a:endParaRPr lang="en-US" sz="2800" dirty="0" smtClean="0"/>
          </a:p>
          <a:p>
            <a:r>
              <a:rPr lang="en-US" sz="2800" b="1" dirty="0" err="1" smtClean="0">
                <a:sym typeface="Wingdings" pitchFamily="2" charset="2"/>
              </a:rPr>
              <a:t>diboron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trisulfide</a:t>
            </a:r>
            <a:r>
              <a:rPr lang="en-US" sz="2800" b="1" dirty="0" smtClean="0">
                <a:sym typeface="Wingdings" pitchFamily="2" charset="2"/>
              </a:rPr>
              <a:t> 	</a:t>
            </a:r>
            <a:endParaRPr lang="en-US" sz="2800" dirty="0" smtClean="0"/>
          </a:p>
          <a:p>
            <a:r>
              <a:rPr lang="en-US" sz="2800" b="1" dirty="0" smtClean="0">
                <a:sym typeface="Wingdings" pitchFamily="2" charset="2"/>
              </a:rPr>
              <a:t>potassium </a:t>
            </a:r>
            <a:r>
              <a:rPr lang="en-US" sz="2800" b="1" dirty="0" err="1" smtClean="0">
                <a:sym typeface="Wingdings" pitchFamily="2" charset="2"/>
              </a:rPr>
              <a:t>hexacyanoferrate</a:t>
            </a:r>
            <a:r>
              <a:rPr lang="en-US" sz="2800" b="1" dirty="0" smtClean="0">
                <a:sym typeface="Wingdings" pitchFamily="2" charset="2"/>
              </a:rPr>
              <a:t>(III)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err="1" smtClean="0">
                <a:sym typeface="Wingdings" pitchFamily="2" charset="2"/>
              </a:rPr>
              <a:t>heptane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chromium (VI) </a:t>
            </a:r>
            <a:r>
              <a:rPr lang="en-US" sz="2800" b="1" dirty="0" err="1" smtClean="0">
                <a:sym typeface="Wingdings" pitchFamily="2" charset="2"/>
              </a:rPr>
              <a:t>phosphide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strontium iodide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arsenic </a:t>
            </a:r>
            <a:r>
              <a:rPr lang="en-US" sz="2800" b="1" dirty="0" err="1" smtClean="0">
                <a:sym typeface="Wingdings" pitchFamily="2" charset="2"/>
              </a:rPr>
              <a:t>trifluoride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tartaric acid</a:t>
            </a:r>
            <a:endParaRPr lang="en-US" sz="2800" b="1" baseline="-25000" dirty="0" smtClean="0">
              <a:sym typeface="Wingdings" pitchFamily="2" charset="2"/>
            </a:endParaRPr>
          </a:p>
          <a:p>
            <a:r>
              <a:rPr lang="en-US" sz="2800" b="1" dirty="0" smtClean="0">
                <a:sym typeface="Wingdings" pitchFamily="2" charset="2"/>
              </a:rPr>
              <a:t>nickel (II) carbide</a:t>
            </a:r>
            <a:endParaRPr lang="en-US" sz="2800" b="1" baseline="-25000" dirty="0" smtClean="0">
              <a:sym typeface="Wingdings" pitchFamily="2" charset="2"/>
            </a:endParaRPr>
          </a:p>
          <a:p>
            <a:endParaRPr lang="en-US" sz="2800" b="1" baseline="-25000" dirty="0" smtClean="0">
              <a:sym typeface="Wingdings" pitchFamily="2" charset="2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			</a:t>
            </a:r>
            <a:r>
              <a:rPr lang="en-US" b="1" u="sng" dirty="0" smtClean="0"/>
              <a:t>Key Vocabulary</a:t>
            </a:r>
            <a:r>
              <a:rPr lang="en-US" b="1" dirty="0" smtClean="0"/>
              <a:t>: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Nomenclature			Oxidation State</a:t>
            </a:r>
          </a:p>
          <a:p>
            <a:pPr algn="l"/>
            <a:r>
              <a:rPr lang="en-US" b="1" dirty="0" smtClean="0"/>
              <a:t>Compound			Acid</a:t>
            </a:r>
          </a:p>
          <a:p>
            <a:pPr algn="l"/>
            <a:r>
              <a:rPr lang="en-US" b="1" dirty="0" smtClean="0"/>
              <a:t>Binary Compound		</a:t>
            </a:r>
            <a:r>
              <a:rPr lang="en-US" b="1" dirty="0" err="1" smtClean="0"/>
              <a:t>Oxyacid</a:t>
            </a:r>
            <a:endParaRPr lang="en-US" b="1" dirty="0" smtClean="0"/>
          </a:p>
          <a:p>
            <a:pPr algn="l"/>
            <a:r>
              <a:rPr lang="en-US" b="1" dirty="0" err="1" smtClean="0"/>
              <a:t>Cation</a:t>
            </a:r>
            <a:r>
              <a:rPr lang="en-US" b="1" dirty="0" smtClean="0"/>
              <a:t>				Neutralization</a:t>
            </a:r>
          </a:p>
          <a:p>
            <a:pPr algn="l"/>
            <a:r>
              <a:rPr lang="en-US" b="1" dirty="0" smtClean="0"/>
              <a:t>Anion				Salt</a:t>
            </a:r>
          </a:p>
          <a:p>
            <a:pPr algn="l"/>
            <a:r>
              <a:rPr lang="en-US" b="1" dirty="0" smtClean="0"/>
              <a:t>Polyatomic Ion			</a:t>
            </a:r>
            <a:r>
              <a:rPr lang="en-US" b="1" dirty="0" err="1" smtClean="0"/>
              <a:t>Alkane</a:t>
            </a:r>
            <a:endParaRPr lang="en-US" b="1" dirty="0" smtClean="0"/>
          </a:p>
          <a:p>
            <a:pPr algn="l"/>
            <a:r>
              <a:rPr lang="en-US" b="1" dirty="0" err="1" smtClean="0"/>
              <a:t>Oxyion</a:t>
            </a:r>
            <a:r>
              <a:rPr lang="en-US" b="1" dirty="0" smtClean="0"/>
              <a:t>				Cyclic </a:t>
            </a:r>
            <a:r>
              <a:rPr lang="en-US" b="1" dirty="0" err="1" smtClean="0"/>
              <a:t>Alkane</a:t>
            </a:r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Key Vocabulary:</a:t>
            </a:r>
          </a:p>
          <a:p>
            <a:pPr algn="l"/>
            <a:r>
              <a:rPr lang="en-US" b="1" dirty="0" smtClean="0"/>
              <a:t>Nomenclature – systematic method for assigning names to compounds.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Compound – two or more elements COMBINED IN A FIXED RATIO. (Review)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Binary Compound – Compound made of exactly two different elements.</a:t>
            </a:r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Three Types of Binary Compounds: </a:t>
            </a:r>
          </a:p>
          <a:p>
            <a:r>
              <a:rPr lang="en-US" b="1" dirty="0" smtClean="0"/>
              <a:t>(Type I, Type II and Type III)</a:t>
            </a:r>
          </a:p>
          <a:p>
            <a:pPr algn="l"/>
            <a:r>
              <a:rPr lang="en-US" b="1" dirty="0" smtClean="0"/>
              <a:t>Type I – Made of a metal with fixed oxidation state and a non-metal.</a:t>
            </a:r>
          </a:p>
          <a:p>
            <a:pPr algn="l"/>
            <a:r>
              <a:rPr lang="en-US" b="1" dirty="0" smtClean="0"/>
              <a:t>Type II – Made of a metal with variable oxidation state and a non-metal.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Which one of these is Type I? Which is Type II?</a:t>
            </a:r>
          </a:p>
          <a:p>
            <a:pPr algn="l"/>
            <a:endParaRPr lang="en-US" b="1" dirty="0" smtClean="0"/>
          </a:p>
          <a:p>
            <a:r>
              <a:rPr lang="en-US" b="1" dirty="0" smtClean="0"/>
              <a:t>CuCl</a:t>
            </a:r>
            <a:r>
              <a:rPr lang="en-US" b="1" baseline="-25000" dirty="0" smtClean="0"/>
              <a:t>2</a:t>
            </a:r>
            <a:r>
              <a:rPr lang="en-US" b="1" dirty="0" smtClean="0"/>
              <a:t>	MgCl</a:t>
            </a:r>
            <a:r>
              <a:rPr lang="en-US" b="1" baseline="-25000" dirty="0" smtClean="0"/>
              <a:t>2</a:t>
            </a:r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Three Types of Binary Compounds: </a:t>
            </a:r>
          </a:p>
          <a:p>
            <a:r>
              <a:rPr lang="en-US" b="1" dirty="0" smtClean="0"/>
              <a:t>(Type I, Type II and Type III)</a:t>
            </a:r>
          </a:p>
          <a:p>
            <a:pPr algn="l"/>
            <a:r>
              <a:rPr lang="en-US" b="1" dirty="0" smtClean="0"/>
              <a:t>Q: How do we know if a </a:t>
            </a:r>
            <a:r>
              <a:rPr lang="en-US" b="1" dirty="0" err="1" smtClean="0"/>
              <a:t>cation</a:t>
            </a:r>
            <a:r>
              <a:rPr lang="en-US" b="1" dirty="0" smtClean="0"/>
              <a:t> has a fixed or variable oxidation state? </a:t>
            </a:r>
          </a:p>
          <a:p>
            <a:pPr algn="l"/>
            <a:endParaRPr lang="en-US" b="1" baseline="-25000" dirty="0" smtClean="0"/>
          </a:p>
          <a:p>
            <a:pPr algn="l"/>
            <a:r>
              <a:rPr lang="en-US" b="1" dirty="0" smtClean="0"/>
              <a:t>A: We look it up! (Oxidation numbers can be found on pp. 86 &amp; 90 in </a:t>
            </a:r>
            <a:r>
              <a:rPr lang="en-US" b="1" i="1" dirty="0" smtClean="0">
                <a:solidFill>
                  <a:srgbClr val="00B0F0"/>
                </a:solidFill>
              </a:rPr>
              <a:t>World of Chemistry</a:t>
            </a:r>
            <a:r>
              <a:rPr lang="en-US" b="1" dirty="0" smtClean="0"/>
              <a:t>, on p. 65 of </a:t>
            </a:r>
            <a:r>
              <a:rPr lang="en-US" b="1" i="1" dirty="0" smtClean="0">
                <a:solidFill>
                  <a:srgbClr val="FF6600"/>
                </a:solidFill>
              </a:rPr>
              <a:t>Chemistry: A Modern Course</a:t>
            </a:r>
            <a:r>
              <a:rPr lang="en-US" b="1" dirty="0" smtClean="0"/>
              <a:t>, and on the reference sheet in the book baskets.) If there is a Roman numeral after the name of an element, that element has more than one oxidation number.</a:t>
            </a:r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Three Types of Binary Compounds: </a:t>
            </a:r>
          </a:p>
          <a:p>
            <a:r>
              <a:rPr lang="en-US" b="1" dirty="0" smtClean="0"/>
              <a:t>(Type I, Type II and Type III)</a:t>
            </a:r>
          </a:p>
          <a:p>
            <a:pPr algn="l"/>
            <a:r>
              <a:rPr lang="en-US" b="1" dirty="0" smtClean="0"/>
              <a:t>Q: How do we know if a </a:t>
            </a:r>
            <a:r>
              <a:rPr lang="en-US" b="1" dirty="0" err="1" smtClean="0"/>
              <a:t>cation</a:t>
            </a:r>
            <a:r>
              <a:rPr lang="en-US" b="1" dirty="0" smtClean="0"/>
              <a:t> has a fixed or variable oxidation state? </a:t>
            </a:r>
          </a:p>
          <a:p>
            <a:pPr algn="l"/>
            <a:endParaRPr lang="en-US" b="1" baseline="-25000" dirty="0" smtClean="0"/>
          </a:p>
          <a:p>
            <a:pPr algn="l"/>
            <a:r>
              <a:rPr lang="en-US" b="1" dirty="0" smtClean="0"/>
              <a:t>A: Short of looking up the oxidation states, we can know that all group I and group II elements, plus aluminum have fixed oxidation states.</a:t>
            </a:r>
          </a:p>
          <a:p>
            <a:pPr algn="l"/>
            <a:r>
              <a:rPr lang="en-US" b="1" i="1" u="sng" dirty="0" smtClean="0"/>
              <a:t>Most</a:t>
            </a:r>
            <a:r>
              <a:rPr lang="en-US" b="1" dirty="0" smtClean="0"/>
              <a:t> (but not all) of the transition metals, post transition metals and f-block elements have variable oxidation states</a:t>
            </a:r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1828800"/>
          </a:xfrm>
        </p:spPr>
        <p:txBody>
          <a:bodyPr/>
          <a:lstStyle/>
          <a:p>
            <a:r>
              <a:rPr lang="en-US" dirty="0" smtClean="0"/>
              <a:t>Nomenclature &amp; Formula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95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Naming Type I Binary Compounds…</a:t>
            </a:r>
          </a:p>
          <a:p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err="1" smtClean="0"/>
              <a:t>Cation</a:t>
            </a:r>
            <a:r>
              <a:rPr lang="en-US" b="1" dirty="0" smtClean="0"/>
              <a:t> has same name as the element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Anion uses the name of the element with an –</a:t>
            </a:r>
            <a:r>
              <a:rPr lang="en-US" b="1" dirty="0" err="1" smtClean="0"/>
              <a:t>ide</a:t>
            </a:r>
            <a:r>
              <a:rPr lang="en-US" b="1" dirty="0" smtClean="0"/>
              <a:t> ending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We don’t need to worry about the numbers AT ALL with Type I Binary Compounds</a:t>
            </a:r>
          </a:p>
          <a:p>
            <a:pPr algn="l"/>
            <a:r>
              <a:rPr lang="en-US" b="1" dirty="0" smtClean="0"/>
              <a:t>Ex. 		MgF</a:t>
            </a:r>
            <a:r>
              <a:rPr lang="en-US" b="1" baseline="-25000" dirty="0" smtClean="0"/>
              <a:t>2</a:t>
            </a:r>
            <a:r>
              <a:rPr lang="en-US" b="1" dirty="0" smtClean="0"/>
              <a:t>	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r>
              <a:rPr lang="en-US" b="1" dirty="0" smtClean="0"/>
              <a:t>		BaCl</a:t>
            </a:r>
            <a:r>
              <a:rPr lang="en-US" b="1" baseline="-25000" dirty="0" smtClean="0"/>
              <a:t>2</a:t>
            </a:r>
            <a:r>
              <a:rPr lang="en-US" b="1" dirty="0" smtClean="0"/>
              <a:t>	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baseline="-25000" dirty="0" smtClean="0"/>
          </a:p>
          <a:p>
            <a:pPr algn="l"/>
            <a:r>
              <a:rPr lang="en-US" b="1" baseline="-25000" dirty="0" smtClean="0"/>
              <a:t>		</a:t>
            </a:r>
            <a:r>
              <a:rPr lang="en-US" b="1" dirty="0" smtClean="0"/>
              <a:t>Na</a:t>
            </a:r>
            <a:r>
              <a:rPr lang="en-US" b="1" baseline="-25000" dirty="0" smtClean="0"/>
              <a:t>2</a:t>
            </a:r>
            <a:r>
              <a:rPr lang="en-US" b="1" dirty="0" smtClean="0"/>
              <a:t>O		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	</a:t>
            </a:r>
          </a:p>
          <a:p>
            <a:pPr algn="l"/>
            <a:r>
              <a:rPr lang="en-US" b="1" dirty="0" smtClean="0"/>
              <a:t>		Al</a:t>
            </a:r>
            <a:r>
              <a:rPr lang="en-US" b="1" baseline="-25000" dirty="0" smtClean="0"/>
              <a:t>2</a:t>
            </a:r>
            <a:r>
              <a:rPr lang="en-US" b="1" dirty="0" smtClean="0"/>
              <a:t>S</a:t>
            </a:r>
            <a:r>
              <a:rPr lang="en-US" b="1" baseline="-25000" dirty="0" smtClean="0"/>
              <a:t>3</a:t>
            </a:r>
            <a:r>
              <a:rPr lang="en-US" b="1" dirty="0" smtClean="0"/>
              <a:t>		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4648200"/>
            <a:ext cx="36503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magnesium fluoride</a:t>
            </a:r>
          </a:p>
          <a:p>
            <a:r>
              <a:rPr lang="en-US" sz="3000" dirty="0" smtClean="0"/>
              <a:t>barium chloride</a:t>
            </a:r>
          </a:p>
          <a:p>
            <a:r>
              <a:rPr lang="en-US" sz="3000" dirty="0" smtClean="0"/>
              <a:t>sodium oxide</a:t>
            </a:r>
          </a:p>
          <a:p>
            <a:r>
              <a:rPr lang="en-US" sz="3000" dirty="0" smtClean="0"/>
              <a:t>aluminum sulfide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2730</TotalTime>
  <Words>1946</Words>
  <Application>Microsoft Office PowerPoint</Application>
  <PresentationFormat>On-screen Show (4:3)</PresentationFormat>
  <Paragraphs>422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Apex</vt:lpstr>
      <vt:lpstr>Office Theme</vt:lpstr>
      <vt:lpstr>CHEMICAL COMPOUNDS An Introduction to Bonding</vt:lpstr>
      <vt:lpstr>CHEMICAL COMPOUNDS An Introduction to Bonding</vt:lpstr>
      <vt:lpstr>_ _ _ _ _ _ _ _ _ _ _ _ 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Binary compounds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  <vt:lpstr>Nomenclature &amp; Formula Writing</vt:lpstr>
    </vt:vector>
  </TitlesOfParts>
  <Company>Northern York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 _ _ _ _ _ _ _ _ _ _</dc:title>
  <dc:creator>Teacher</dc:creator>
  <cp:lastModifiedBy>staff</cp:lastModifiedBy>
  <cp:revision>170</cp:revision>
  <dcterms:created xsi:type="dcterms:W3CDTF">2014-12-10T12:20:52Z</dcterms:created>
  <dcterms:modified xsi:type="dcterms:W3CDTF">2016-02-04T18:02:48Z</dcterms:modified>
</cp:coreProperties>
</file>