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slideMasters/slideMaster6.xml" ContentType="application/vnd.openxmlformats-officedocument.presentationml.slideMaster+xml"/>
  <Default Extension="rels" ContentType="application/vnd.openxmlformats-package.relationships+xml"/>
  <Override PartName="/ppt/slides/slide10.xml" ContentType="application/vnd.openxmlformats-officedocument.presentationml.slide+xml"/>
  <Default Extension="jpeg" ContentType="image/jpeg"/>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slides/slide3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ppt/theme/theme6.xml" ContentType="application/vnd.openxmlformats-officedocument.them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heme/theme7.xml" ContentType="application/vnd.openxmlformats-officedocument.theme+xml"/>
  <Override PartName="/ppt/slides/slide27.xml" ContentType="application/vnd.openxmlformats-officedocument.presentationml.slide+xml"/>
  <Override PartName="/ppt/slides/slide35.xml" ContentType="application/vnd.openxmlformats-officedocument.presentationml.slide+xml"/>
  <Override PartName="/ppt/slideMasters/slideMaster3.xml" ContentType="application/vnd.openxmlformats-officedocument.presentationml.slideMaster+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Masters/slideMaster4.xml" ContentType="application/vnd.openxmlformats-officedocument.presentationml.slideMaster+xml"/>
  <Override PartName="/ppt/slides/slide36.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Masters/slideMaster5.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75" r:id="rId1"/>
    <p:sldMasterId id="2147484088" r:id="rId2"/>
    <p:sldMasterId id="2147484091" r:id="rId3"/>
    <p:sldMasterId id="2147484094" r:id="rId4"/>
    <p:sldMasterId id="2147484097" r:id="rId5"/>
    <p:sldMasterId id="2147484099" r:id="rId6"/>
  </p:sldMasterIdLst>
  <p:handoutMasterIdLst>
    <p:handoutMasterId r:id="rId47"/>
  </p:handoutMasterIdLst>
  <p:sldIdLst>
    <p:sldId id="295" r:id="rId7"/>
    <p:sldId id="264" r:id="rId8"/>
    <p:sldId id="314" r:id="rId9"/>
    <p:sldId id="267" r:id="rId10"/>
    <p:sldId id="268" r:id="rId11"/>
    <p:sldId id="269" r:id="rId12"/>
    <p:sldId id="278" r:id="rId13"/>
    <p:sldId id="279" r:id="rId14"/>
    <p:sldId id="280" r:id="rId15"/>
    <p:sldId id="281" r:id="rId16"/>
    <p:sldId id="283" r:id="rId17"/>
    <p:sldId id="284" r:id="rId18"/>
    <p:sldId id="285" r:id="rId19"/>
    <p:sldId id="318" r:id="rId20"/>
    <p:sldId id="319" r:id="rId21"/>
    <p:sldId id="299" r:id="rId22"/>
    <p:sldId id="308" r:id="rId23"/>
    <p:sldId id="315" r:id="rId24"/>
    <p:sldId id="271" r:id="rId25"/>
    <p:sldId id="273" r:id="rId26"/>
    <p:sldId id="272" r:id="rId27"/>
    <p:sldId id="274" r:id="rId28"/>
    <p:sldId id="275" r:id="rId29"/>
    <p:sldId id="276" r:id="rId30"/>
    <p:sldId id="307" r:id="rId31"/>
    <p:sldId id="277" r:id="rId32"/>
    <p:sldId id="298" r:id="rId33"/>
    <p:sldId id="320" r:id="rId34"/>
    <p:sldId id="287" r:id="rId35"/>
    <p:sldId id="288" r:id="rId36"/>
    <p:sldId id="289" r:id="rId37"/>
    <p:sldId id="290" r:id="rId38"/>
    <p:sldId id="310" r:id="rId39"/>
    <p:sldId id="311" r:id="rId40"/>
    <p:sldId id="312" r:id="rId41"/>
    <p:sldId id="313" r:id="rId42"/>
    <p:sldId id="301" r:id="rId43"/>
    <p:sldId id="317" r:id="rId44"/>
    <p:sldId id="297" r:id="rId45"/>
    <p:sldId id="29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664" autoAdjust="0"/>
    <p:restoredTop sz="94660"/>
  </p:normalViewPr>
  <p:slideViewPr>
    <p:cSldViewPr snapToGrid="0" snapToObjects="1">
      <p:cViewPr>
        <p:scale>
          <a:sx n="100" d="100"/>
          <a:sy n="100" d="100"/>
        </p:scale>
        <p:origin x="-976" y="-3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0.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BA9916-5DEF-A349-8055-D45C7E432196}" type="datetimeFigureOut">
              <a:rPr lang="en-US" smtClean="0"/>
              <a:pPr/>
              <a:t>9/13/16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C35224-C824-3A4C-A4EC-6230EEC6F25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537C00D-F550-9344-94F8-149C8BCDB511}"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7C00D-F550-9344-94F8-149C8BCDB511}" type="datetimeFigureOut">
              <a:rPr lang="en-US" smtClean="0"/>
              <a:pPr/>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CA923-C301-5446-ABCF-D9EF92E229F2}"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537C00D-F550-9344-94F8-149C8BCDB511}"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CA923-C301-5446-ABCF-D9EF92E229F2}"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B537C00D-F550-9344-94F8-149C8BCDB511}"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CA923-C301-5446-ABCF-D9EF92E229F2}"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2F46749-AF55-6243-B733-B603FAB1FEEA}" type="datetimeFigureOut">
              <a:rPr lang="en-US" smtClean="0">
                <a:solidFill>
                  <a:prstClr val="white"/>
                </a:solidFill>
              </a:rPr>
              <a:pPr/>
              <a:t>9/13/16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2F46749-AF55-6243-B733-B603FAB1FEEA}" type="datetimeFigureOut">
              <a:rPr lang="en-US" smtClean="0">
                <a:solidFill>
                  <a:prstClr val="white"/>
                </a:solidFill>
              </a:rPr>
              <a:pPr/>
              <a:t>9/13/16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886D1BB-DE8E-684F-939F-34EFBD997876}"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537C00D-F550-9344-94F8-149C8BCDB511}" type="datetimeFigureOut">
              <a:rPr lang="en-US" smtClean="0">
                <a:solidFill>
                  <a:prstClr val="white">
                    <a:tint val="95000"/>
                  </a:prstClr>
                </a:solidFill>
              </a:rPr>
              <a:pPr/>
              <a:t>9/13/16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C592886-E571-45D5-8B56-343DC94F8FA6}" type="slidenum">
              <a:rPr lang="en-US" smtClean="0">
                <a:solidFill>
                  <a:prstClr val="white">
                    <a:tint val="95000"/>
                  </a:prstClr>
                </a:solidFill>
              </a:rPr>
              <a:pPr/>
              <a:t>‹#›</a:t>
            </a:fld>
            <a:endParaRPr lang="en-US" dirty="0">
              <a:solidFill>
                <a:srgbClr val="D4D4D6">
                  <a:shade val="90000"/>
                </a:srgb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37C00D-F550-9344-94F8-149C8BCDB511}" type="datetimeFigureOut">
              <a:rPr lang="en-US" smtClean="0">
                <a:solidFill>
                  <a:prstClr val="black">
                    <a:tint val="95000"/>
                  </a:prstClr>
                </a:solidFill>
              </a:rPr>
              <a:pPr/>
              <a:t>9/13/16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BCA923-C301-5446-ABCF-D9EF92E229F2}"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6FB1B22-B37A-524E-AECD-36BF7027E1D5}" type="datetimeFigureOut">
              <a:rPr lang="en-US" smtClean="0">
                <a:solidFill>
                  <a:srgbClr val="2F1F58">
                    <a:lumMod val="40000"/>
                    <a:lumOff val="60000"/>
                  </a:srgbClr>
                </a:solidFill>
              </a:rPr>
              <a:pPr/>
              <a:t>9/13/16</a:t>
            </a:fld>
            <a:endParaRPr lang="en-US">
              <a:solidFill>
                <a:srgbClr val="2F1F58">
                  <a:lumMod val="40000"/>
                  <a:lumOff val="60000"/>
                </a:srgbClr>
              </a:solidFill>
            </a:endParaRPr>
          </a:p>
        </p:txBody>
      </p:sp>
      <p:sp>
        <p:nvSpPr>
          <p:cNvPr id="5" name="Footer Placeholder 4"/>
          <p:cNvSpPr>
            <a:spLocks noGrp="1"/>
          </p:cNvSpPr>
          <p:nvPr>
            <p:ph type="ftr" sz="quarter" idx="11"/>
          </p:nvPr>
        </p:nvSpPr>
        <p:spPr/>
        <p:txBody>
          <a:bodyPr/>
          <a:lstStyle/>
          <a:p>
            <a:endParaRPr lang="en-US">
              <a:solidFill>
                <a:srgbClr val="2F1F58">
                  <a:lumMod val="40000"/>
                  <a:lumOff val="60000"/>
                </a:srgbClr>
              </a:solidFill>
            </a:endParaRPr>
          </a:p>
        </p:txBody>
      </p:sp>
      <p:sp>
        <p:nvSpPr>
          <p:cNvPr id="6" name="Slide Number Placeholder 5"/>
          <p:cNvSpPr>
            <a:spLocks noGrp="1"/>
          </p:cNvSpPr>
          <p:nvPr>
            <p:ph type="sldNum" sz="quarter" idx="12"/>
          </p:nvPr>
        </p:nvSpPr>
        <p:spPr/>
        <p:txBody>
          <a:bodyPr/>
          <a:lstStyle/>
          <a:p>
            <a:fld id="{70913D30-0BBA-7249-96F0-0873A2173CE5}" type="slidenum">
              <a:rPr lang="en-US" smtClean="0">
                <a:solidFill>
                  <a:srgbClr val="2F1F58">
                    <a:lumMod val="40000"/>
                    <a:lumOff val="60000"/>
                  </a:srgbClr>
                </a:solidFill>
              </a:rPr>
              <a:pPr/>
              <a:t>‹#›</a:t>
            </a:fld>
            <a:endParaRPr lang="en-US">
              <a:solidFill>
                <a:srgbClr val="2F1F58">
                  <a:lumMod val="40000"/>
                  <a:lumOff val="6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AB39D04-B32D-6648-8FDF-09F4EC801C2B}" type="datetimeFigureOut">
              <a:rPr lang="en-US" smtClean="0">
                <a:solidFill>
                  <a:prstClr val="white"/>
                </a:solidFill>
              </a:rPr>
              <a:pPr/>
              <a:t>9/13/16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ED949-C5CD-1442-9C6C-132641F7316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537C00D-F550-9344-94F8-149C8BCDB511}"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CA923-C301-5446-ABCF-D9EF92E229F2}"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537C00D-F550-9344-94F8-149C8BCDB511}" type="datetimeFigureOut">
              <a:rPr lang="en-US" smtClean="0"/>
              <a:pPr/>
              <a:t>9/13/16</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37C00D-F550-9344-94F8-149C8BCDB511}"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619C8-A375-448C-891B-9999C6BE8E64}"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537C00D-F550-9344-94F8-149C8BCDB511}" type="datetimeFigureOut">
              <a:rPr lang="en-US" smtClean="0"/>
              <a:pPr/>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CA923-C301-5446-ABCF-D9EF92E229F2}"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537C00D-F550-9344-94F8-149C8BCDB511}" type="datetimeFigureOut">
              <a:rPr lang="en-US" smtClean="0"/>
              <a:pPr/>
              <a:t>9/13/16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CA923-C301-5446-ABCF-D9EF92E229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537C00D-F550-9344-94F8-149C8BCDB511}" type="datetimeFigureOut">
              <a:rPr lang="en-US" smtClean="0"/>
              <a:pPr/>
              <a:t>9/13/16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CA923-C301-5446-ABCF-D9EF92E229F2}"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7C00D-F550-9344-94F8-149C8BCDB511}" type="datetimeFigureOut">
              <a:rPr lang="en-US" smtClean="0"/>
              <a:pPr/>
              <a:t>9/13/16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CA923-C301-5446-ABCF-D9EF92E229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7C00D-F550-9344-94F8-149C8BCDB511}" type="datetimeFigureOut">
              <a:rPr lang="en-US" smtClean="0"/>
              <a:pPr/>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CA923-C301-5446-ABCF-D9EF92E229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8.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9.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7C00D-F550-9344-94F8-149C8BCDB511}" type="datetimeFigureOut">
              <a:rPr lang="en-US" smtClean="0"/>
              <a:pPr/>
              <a:t>9/13/16</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7BCA923-C301-5446-ABCF-D9EF92E229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82F46749-AF55-6243-B733-B603FAB1FEEA}" type="datetimeFigureOut">
              <a:rPr lang="en-US" smtClean="0">
                <a:solidFill>
                  <a:prstClr val="white"/>
                </a:solidFill>
              </a:rPr>
              <a:pPr/>
              <a:t>9/13/16</a:t>
            </a:fld>
            <a:endParaRPr lang="en-US">
              <a:solidFill>
                <a:prstClr val="white"/>
              </a:solidFill>
            </a:endParaRPr>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2886D1BB-DE8E-684F-939F-34EFBD997876}" type="slidenum">
              <a:rPr lang="en-US" smtClean="0">
                <a:solidFill>
                  <a:prstClr val="white"/>
                </a:solidFill>
              </a:rPr>
              <a:pPr/>
              <a:t>‹#›</a:t>
            </a:fld>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B537C00D-F550-9344-94F8-149C8BCDB511}" type="datetimeFigureOut">
              <a:rPr lang="en-US" smtClean="0">
                <a:solidFill>
                  <a:prstClr val="black">
                    <a:tint val="95000"/>
                  </a:prstClr>
                </a:solidFill>
              </a:rPr>
              <a:pPr/>
              <a:t>9/13/16</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47BCA923-C301-5446-ABCF-D9EF92E229F2}"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4092" r:id="rId1"/>
    <p:sldLayoutId id="2147484093" r:id="rId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D6FB1B22-B37A-524E-AECD-36BF7027E1D5}" type="datetimeFigureOut">
              <a:rPr lang="en-US" smtClean="0">
                <a:solidFill>
                  <a:srgbClr val="2F1F58">
                    <a:lumMod val="40000"/>
                    <a:lumOff val="60000"/>
                  </a:srgbClr>
                </a:solidFill>
              </a:rPr>
              <a:pPr/>
              <a:t>9/13/16</a:t>
            </a:fld>
            <a:endParaRPr lang="en-US">
              <a:solidFill>
                <a:srgbClr val="2F1F58">
                  <a:lumMod val="40000"/>
                  <a:lumOff val="60000"/>
                </a:srgbClr>
              </a:solidFill>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70913D30-0BBA-7249-96F0-0873A2173CE5}" type="slidenum">
              <a:rPr lang="en-US" smtClean="0">
                <a:solidFill>
                  <a:srgbClr val="2F1F58">
                    <a:lumMod val="40000"/>
                    <a:lumOff val="60000"/>
                  </a:srgbClr>
                </a:solidFill>
              </a:rPr>
              <a:pPr/>
              <a:t>‹#›</a:t>
            </a:fld>
            <a:endParaRPr lang="en-US">
              <a:solidFill>
                <a:srgbClr val="2F1F58">
                  <a:lumMod val="40000"/>
                  <a:lumOff val="60000"/>
                </a:srgbClr>
              </a:solidFill>
            </a:endParaRPr>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solidFill>
                <a:srgbClr val="2F1F58">
                  <a:lumMod val="40000"/>
                  <a:lumOff val="60000"/>
                </a:srgbClr>
              </a:solidFill>
            </a:endParaRPr>
          </a:p>
        </p:txBody>
      </p:sp>
    </p:spTree>
  </p:cSld>
  <p:clrMap bg1="lt1" tx1="dk1" bg2="lt2" tx2="dk2" accent1="accent1" accent2="accent2" accent3="accent3" accent4="accent4" accent5="accent5" accent6="accent6" hlink="hlink" folHlink="folHlink"/>
  <p:sldLayoutIdLst>
    <p:sldLayoutId id="2147484096" r:id="rId1"/>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3"/>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BAB39D04-B32D-6648-8FDF-09F4EC801C2B}" type="datetimeFigureOut">
              <a:rPr lang="en-US" smtClean="0">
                <a:solidFill>
                  <a:prstClr val="white"/>
                </a:solidFill>
              </a:rPr>
              <a:pPr/>
              <a:t>9/13/16</a:t>
            </a:fld>
            <a:endParaRPr lang="en-US">
              <a:solidFill>
                <a:prstClr val="white"/>
              </a:solidFill>
            </a:endParaRP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1B8ED949-C5CD-1442-9C6C-132641F73162}" type="slidenum">
              <a:rPr lang="en-US" smtClean="0">
                <a:solidFill>
                  <a:prstClr val="white"/>
                </a:solidFill>
              </a:rPr>
              <a:pPr/>
              <a:t>‹#›</a:t>
            </a:fld>
            <a:endParaRPr lang="en-US">
              <a:solidFill>
                <a:prstClr val="white"/>
              </a:solidFill>
            </a:endParaRP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4098" r:id="rId1"/>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4"/>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4"/>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4"/>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4"/>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4"/>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3"/>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BAB39D04-B32D-6648-8FDF-09F4EC801C2B}" type="datetimeFigureOut">
              <a:rPr lang="en-US" smtClean="0">
                <a:solidFill>
                  <a:prstClr val="white"/>
                </a:solidFill>
              </a:rPr>
              <a:pPr/>
              <a:t>9/13/16</a:t>
            </a:fld>
            <a:endParaRPr lang="en-US">
              <a:solidFill>
                <a:prstClr val="white"/>
              </a:solidFill>
            </a:endParaRP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1B8ED949-C5CD-1442-9C6C-132641F73162}" type="slidenum">
              <a:rPr lang="en-US" smtClean="0">
                <a:solidFill>
                  <a:prstClr val="white"/>
                </a:solidFill>
              </a:rPr>
              <a:pPr/>
              <a:t>‹#›</a:t>
            </a:fld>
            <a:endParaRPr lang="en-US">
              <a:solidFill>
                <a:prstClr val="white"/>
              </a:solidFill>
            </a:endParaRP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4100" r:id="rId1"/>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4"/>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4"/>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4"/>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4"/>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4"/>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mailto:khicks@nycsd.k12.pa.us" TargetMode="Externa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mailto:khicks@nycsd.k12.pa.us" TargetMode="External"/><Relationship Id="rId4" Type="http://schemas.openxmlformats.org/officeDocument/2006/relationships/hyperlink" Target="mailto:mkirkhoff@nycsd.k12.pa.us" TargetMode="External"/><Relationship Id="rId1" Type="http://schemas.openxmlformats.org/officeDocument/2006/relationships/slideLayout" Target="../slideLayouts/slideLayout19.xml"/><Relationship Id="rId2" Type="http://schemas.openxmlformats.org/officeDocument/2006/relationships/hyperlink" Target="mailto:cvarner@nycsd.k12.pa.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a:t>
            </a:r>
            <a:br>
              <a:rPr lang="en-US" dirty="0" smtClean="0"/>
            </a:br>
            <a:r>
              <a:rPr lang="en-US" dirty="0" smtClean="0"/>
              <a:t>Fourth Grade Parents!</a:t>
            </a:r>
            <a:endParaRPr lang="en-US" dirty="0"/>
          </a:p>
        </p:txBody>
      </p:sp>
      <p:sp>
        <p:nvSpPr>
          <p:cNvPr id="3" name="Subtitle 2"/>
          <p:cNvSpPr>
            <a:spLocks noGrp="1"/>
          </p:cNvSpPr>
          <p:nvPr>
            <p:ph type="subTitle" idx="1"/>
          </p:nvPr>
        </p:nvSpPr>
        <p:spPr/>
        <p:txBody>
          <a:bodyPr/>
          <a:lstStyle/>
          <a:p>
            <a:r>
              <a:rPr lang="en-US" dirty="0" smtClean="0"/>
              <a:t>Back to School Night 2016-2017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Based Report Card</a:t>
            </a:r>
            <a:endParaRPr lang="en-US" dirty="0"/>
          </a:p>
        </p:txBody>
      </p:sp>
      <p:sp>
        <p:nvSpPr>
          <p:cNvPr id="3" name="Content Placeholder 2"/>
          <p:cNvSpPr>
            <a:spLocks noGrp="1"/>
          </p:cNvSpPr>
          <p:nvPr>
            <p:ph idx="1"/>
          </p:nvPr>
        </p:nvSpPr>
        <p:spPr/>
        <p:txBody>
          <a:bodyPr>
            <a:normAutofit fontScale="25000" lnSpcReduction="20000"/>
          </a:bodyPr>
          <a:lstStyle/>
          <a:p>
            <a:r>
              <a:rPr lang="en-US" sz="16000" dirty="0" smtClean="0"/>
              <a:t>Quizzes</a:t>
            </a:r>
          </a:p>
          <a:p>
            <a:r>
              <a:rPr lang="en-US" sz="16000" dirty="0" smtClean="0"/>
              <a:t>Chapter tests</a:t>
            </a:r>
          </a:p>
          <a:p>
            <a:r>
              <a:rPr lang="en-US" sz="16000" dirty="0" smtClean="0"/>
              <a:t>Presentations</a:t>
            </a:r>
          </a:p>
          <a:p>
            <a:r>
              <a:rPr lang="en-US" sz="16000" dirty="0" smtClean="0"/>
              <a:t>Class work</a:t>
            </a:r>
          </a:p>
          <a:p>
            <a:r>
              <a:rPr lang="en-US" sz="16000" dirty="0" smtClean="0"/>
              <a:t>Projects</a:t>
            </a:r>
          </a:p>
          <a:p>
            <a:r>
              <a:rPr lang="en-US" sz="16000" dirty="0" smtClean="0"/>
              <a:t>Anecdotal records (observations)</a:t>
            </a:r>
          </a:p>
          <a:p>
            <a:r>
              <a:rPr lang="en-US" sz="16000" dirty="0" smtClean="0"/>
              <a:t>Challenge or bonus opportunities</a:t>
            </a:r>
            <a:r>
              <a:rPr lang="en-US" dirty="0" smtClean="0"/>
              <a:t>																																																																																																																																																																																																																																																																																																														</a:t>
            </a:r>
          </a:p>
          <a:p>
            <a:r>
              <a:rPr lang="en-US" dirty="0" smtClean="0"/>
              <a:t>Extra credit opportunities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Trips</a:t>
            </a:r>
            <a:endParaRPr lang="en-US" dirty="0"/>
          </a:p>
        </p:txBody>
      </p:sp>
      <p:sp>
        <p:nvSpPr>
          <p:cNvPr id="3" name="Content Placeholder 2"/>
          <p:cNvSpPr>
            <a:spLocks noGrp="1"/>
          </p:cNvSpPr>
          <p:nvPr>
            <p:ph idx="1"/>
          </p:nvPr>
        </p:nvSpPr>
        <p:spPr>
          <a:xfrm>
            <a:off x="457200" y="1775191"/>
            <a:ext cx="8432800" cy="4841509"/>
          </a:xfrm>
        </p:spPr>
        <p:txBody>
          <a:bodyPr/>
          <a:lstStyle/>
          <a:p>
            <a:r>
              <a:rPr lang="en-US" dirty="0" smtClean="0"/>
              <a:t>January - Harrisburg (Capitol Complex and Whitaker Science Center)  DATE TBA</a:t>
            </a:r>
          </a:p>
          <a:p>
            <a:r>
              <a:rPr lang="en-US" dirty="0" smtClean="0"/>
              <a:t>May – Philadelphia (Historic Walking Tour)</a:t>
            </a:r>
          </a:p>
          <a:p>
            <a:pPr>
              <a:buNone/>
            </a:pPr>
            <a:r>
              <a:rPr lang="en-US" dirty="0" smtClean="0"/>
              <a:t>See Liberty Bell, Independence Hall, Home of Betsy Ross and Constitution Center DATE TBA</a:t>
            </a:r>
            <a:endParaRPr lang="en-US" dirty="0"/>
          </a:p>
        </p:txBody>
      </p:sp>
      <p:pic>
        <p:nvPicPr>
          <p:cNvPr id="4" name="Picture 3" descr="256px-Liberty_Bell_2008.jpg"/>
          <p:cNvPicPr>
            <a:picLocks noChangeAspect="1"/>
          </p:cNvPicPr>
          <p:nvPr/>
        </p:nvPicPr>
        <p:blipFill>
          <a:blip r:embed="rId2"/>
          <a:stretch>
            <a:fillRect/>
          </a:stretch>
        </p:blipFill>
        <p:spPr>
          <a:xfrm>
            <a:off x="3583506" y="4368801"/>
            <a:ext cx="1738265" cy="2057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Geography</a:t>
            </a:r>
            <a:endParaRPr lang="en-US" dirty="0"/>
          </a:p>
        </p:txBody>
      </p:sp>
      <p:sp>
        <p:nvSpPr>
          <p:cNvPr id="3" name="Content Placeholder 2"/>
          <p:cNvSpPr>
            <a:spLocks noGrp="1"/>
          </p:cNvSpPr>
          <p:nvPr>
            <p:ph idx="1"/>
          </p:nvPr>
        </p:nvSpPr>
        <p:spPr/>
        <p:txBody>
          <a:bodyPr>
            <a:normAutofit lnSpcReduction="10000"/>
          </a:bodyPr>
          <a:lstStyle/>
          <a:p>
            <a:r>
              <a:rPr lang="en-US" dirty="0" smtClean="0"/>
              <a:t>Required to learn the 50 states and 50 capitals.</a:t>
            </a:r>
          </a:p>
          <a:p>
            <a:r>
              <a:rPr lang="en-US" dirty="0" smtClean="0"/>
              <a:t>Learn by US regions throughout the year.</a:t>
            </a:r>
          </a:p>
          <a:p>
            <a:r>
              <a:rPr lang="en-US" dirty="0" smtClean="0"/>
              <a:t>Start with the Northeast region in October.</a:t>
            </a:r>
          </a:p>
          <a:p>
            <a:r>
              <a:rPr lang="en-US" dirty="0" smtClean="0"/>
              <a:t>Do various activities at school to help remember them.</a:t>
            </a:r>
          </a:p>
          <a:p>
            <a:r>
              <a:rPr lang="en-US" dirty="0" smtClean="0"/>
              <a:t>Students need to study regularly at home also.</a:t>
            </a:r>
          </a:p>
          <a:p>
            <a:r>
              <a:rPr lang="en-US" dirty="0" smtClean="0"/>
              <a:t>Study guides, practice tests and maps are provided.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Hope</a:t>
            </a:r>
            <a:endParaRPr lang="en-US" dirty="0"/>
          </a:p>
        </p:txBody>
      </p:sp>
      <p:sp>
        <p:nvSpPr>
          <p:cNvPr id="3" name="Content Placeholder 2"/>
          <p:cNvSpPr>
            <a:spLocks noGrp="1"/>
          </p:cNvSpPr>
          <p:nvPr>
            <p:ph idx="1"/>
          </p:nvPr>
        </p:nvSpPr>
        <p:spPr/>
        <p:txBody>
          <a:bodyPr/>
          <a:lstStyle/>
          <a:p>
            <a:r>
              <a:rPr lang="en-US" dirty="0" smtClean="0"/>
              <a:t>Students will enjoy learning about PA History as much as I enjoy teaching it.</a:t>
            </a:r>
          </a:p>
          <a:p>
            <a:r>
              <a:rPr lang="en-US" dirty="0" smtClean="0"/>
              <a:t>Parents please visit my webpage periodically.</a:t>
            </a:r>
          </a:p>
          <a:p>
            <a:r>
              <a:rPr lang="en-US" dirty="0" smtClean="0"/>
              <a:t>Email address:  </a:t>
            </a:r>
            <a:r>
              <a:rPr lang="en-US" dirty="0" smtClean="0">
                <a:hlinkClick r:id="rId2"/>
              </a:rPr>
              <a:t>khicks@nycsd.k12.pa.us</a:t>
            </a:r>
            <a:endParaRPr lang="en-US" dirty="0" smtClean="0"/>
          </a:p>
          <a:p>
            <a:endParaRPr lang="en-US" dirty="0" smtClean="0"/>
          </a:p>
          <a:p>
            <a:endParaRPr lang="en-US" dirty="0"/>
          </a:p>
        </p:txBody>
      </p:sp>
      <p:pic>
        <p:nvPicPr>
          <p:cNvPr id="4" name="Picture 3" descr="PACapitol.jpg"/>
          <p:cNvPicPr>
            <a:picLocks noChangeAspect="1"/>
          </p:cNvPicPr>
          <p:nvPr/>
        </p:nvPicPr>
        <p:blipFill>
          <a:blip r:embed="rId3"/>
          <a:stretch>
            <a:fillRect/>
          </a:stretch>
        </p:blipFill>
        <p:spPr>
          <a:xfrm>
            <a:off x="3136900" y="3857419"/>
            <a:ext cx="2667000" cy="282278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Make-Up Work</a:t>
            </a:r>
            <a:endParaRPr lang="en-US" dirty="0"/>
          </a:p>
        </p:txBody>
      </p:sp>
      <p:sp>
        <p:nvSpPr>
          <p:cNvPr id="3" name="Content Placeholder 2"/>
          <p:cNvSpPr>
            <a:spLocks noGrp="1"/>
          </p:cNvSpPr>
          <p:nvPr>
            <p:ph idx="1"/>
          </p:nvPr>
        </p:nvSpPr>
        <p:spPr/>
        <p:txBody>
          <a:bodyPr/>
          <a:lstStyle/>
          <a:p>
            <a:r>
              <a:rPr lang="en-US" dirty="0" smtClean="0"/>
              <a:t>Responsibility of students to obtain missed homework and class work</a:t>
            </a:r>
          </a:p>
          <a:p>
            <a:pPr>
              <a:buNone/>
            </a:pPr>
            <a:endParaRPr lang="en-US" dirty="0" smtClean="0"/>
          </a:p>
          <a:p>
            <a:r>
              <a:rPr lang="en-US" dirty="0" smtClean="0"/>
              <a:t>If students miss class due to absence, extended leave, or leave class for SIP, Strings, Band or Bible Release, they must see their teachers first thing in morning or at recess time for any make-up work.</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Pre-arranged Absences &amp; Vacations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Increasing amount each year. </a:t>
            </a:r>
          </a:p>
          <a:p>
            <a:r>
              <a:rPr lang="en-US" dirty="0" smtClean="0"/>
              <a:t>Students are responsible for completing the class work and homework for each subject. It will usually be quite a bit of work because we cover so much material each day in fourth grade. Some skills may be difficult so parents might need to help teach the skills or concepts.</a:t>
            </a:r>
          </a:p>
          <a:p>
            <a:r>
              <a:rPr lang="en-US" dirty="0" smtClean="0"/>
              <a:t>The work is given to the student the day before he/she is leaving. All work  is due on the day he/she returns. </a:t>
            </a:r>
          </a:p>
          <a:p>
            <a:r>
              <a:rPr lang="en-US" dirty="0" smtClean="0"/>
              <a:t>Work cannot be given in advance because most skills and concepts  taught are built from previous lessons. </a:t>
            </a:r>
          </a:p>
          <a:p>
            <a:r>
              <a:rPr lang="en-US" dirty="0" smtClean="0"/>
              <a:t>If your child is sick for two or more days, please contact your child’s homeroom teacher and let her know how you want the work that was missed sent home. We will gather the work and send it accordingly.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Junior Achievement -Volunteers</a:t>
            </a:r>
            <a:endParaRPr lang="en-US" dirty="0"/>
          </a:p>
        </p:txBody>
      </p:sp>
      <p:sp>
        <p:nvSpPr>
          <p:cNvPr id="3" name="Content Placeholder 2"/>
          <p:cNvSpPr>
            <a:spLocks noGrp="1"/>
          </p:cNvSpPr>
          <p:nvPr>
            <p:ph idx="1"/>
          </p:nvPr>
        </p:nvSpPr>
        <p:spPr/>
        <p:txBody>
          <a:bodyPr/>
          <a:lstStyle/>
          <a:p>
            <a:r>
              <a:rPr lang="en-US" dirty="0" smtClean="0"/>
              <a:t>Teaches students about financial literacy, work readiness, and real world-life applications.</a:t>
            </a:r>
          </a:p>
          <a:p>
            <a:r>
              <a:rPr lang="en-US" dirty="0" smtClean="0"/>
              <a:t>Starts in beginning of November until mid December.</a:t>
            </a:r>
          </a:p>
          <a:p>
            <a:r>
              <a:rPr lang="en-US" dirty="0" smtClean="0"/>
              <a:t>Volunteer for 1 session per week for 40 minutes.</a:t>
            </a:r>
          </a:p>
          <a:p>
            <a:r>
              <a:rPr lang="en-US" dirty="0" smtClean="0"/>
              <a:t>See me or email me for info. (</a:t>
            </a:r>
            <a:r>
              <a:rPr lang="en-US" dirty="0" err="1" smtClean="0"/>
              <a:t>khicks</a:t>
            </a:r>
            <a:r>
              <a:rPr lang="en-US" err="1" smtClean="0"/>
              <a:t>@</a:t>
            </a:r>
            <a:r>
              <a:rPr lang="en-US" smtClean="0"/>
              <a:t>nycsd.k12.pa.us)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Fourth Grade Behavior Plan</a:t>
            </a:r>
            <a:br>
              <a:rPr lang="en-US" dirty="0" smtClean="0"/>
            </a:br>
            <a:r>
              <a:rPr lang="en-US" dirty="0" smtClean="0"/>
              <a:t>Power Cards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Fourth Grade Behavior Plan- Positive reinforcement, good role modeling,  student conferencing, &amp; </a:t>
            </a:r>
            <a:r>
              <a:rPr lang="en-US" dirty="0" err="1" smtClean="0"/>
              <a:t>PowerCards</a:t>
            </a:r>
            <a:endParaRPr lang="en-US" dirty="0" smtClean="0"/>
          </a:p>
          <a:p>
            <a:r>
              <a:rPr lang="en-US" dirty="0" smtClean="0"/>
              <a:t>It is stored in their assignment books.</a:t>
            </a:r>
          </a:p>
          <a:p>
            <a:pPr lvl="1"/>
            <a:r>
              <a:rPr lang="en-US" b="1" dirty="0" smtClean="0"/>
              <a:t>Please check their </a:t>
            </a:r>
            <a:r>
              <a:rPr lang="en-US" b="1" dirty="0" err="1" smtClean="0"/>
              <a:t>PowerCard</a:t>
            </a:r>
            <a:r>
              <a:rPr lang="en-US" b="1" dirty="0" smtClean="0"/>
              <a:t> regularly.</a:t>
            </a:r>
          </a:p>
          <a:p>
            <a:r>
              <a:rPr lang="en-US" dirty="0" smtClean="0"/>
              <a:t>The goal of each student is to keep the </a:t>
            </a:r>
            <a:r>
              <a:rPr lang="en-US" dirty="0" err="1" smtClean="0"/>
              <a:t>PowerCard</a:t>
            </a:r>
            <a:r>
              <a:rPr lang="en-US" dirty="0" smtClean="0"/>
              <a:t> clean, in an effort to help build good student habits, as well as continue to develop an understanding of responsibility &amp; accountability.</a:t>
            </a:r>
          </a:p>
          <a:p>
            <a:r>
              <a:rPr lang="en-US" dirty="0" smtClean="0"/>
              <a:t>When a teacher signs a </a:t>
            </a:r>
            <a:r>
              <a:rPr lang="en-US" dirty="0" err="1" smtClean="0"/>
              <a:t>PowerCard</a:t>
            </a:r>
            <a:r>
              <a:rPr lang="en-US" dirty="0" smtClean="0"/>
              <a:t>, she will provide a written explanation to why the card is being written on, and then sign &amp; date the card.</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Power Card- continued</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We are very reluctant to write on </a:t>
            </a:r>
            <a:r>
              <a:rPr lang="en-US" dirty="0" err="1" smtClean="0"/>
              <a:t>PowerCards</a:t>
            </a:r>
            <a:r>
              <a:rPr lang="en-US" dirty="0" smtClean="0"/>
              <a:t> and verbal warnings are given before cards are written on.</a:t>
            </a:r>
          </a:p>
          <a:p>
            <a:r>
              <a:rPr lang="en-US" dirty="0" smtClean="0"/>
              <a:t>The fourth graders </a:t>
            </a:r>
            <a:r>
              <a:rPr lang="en-US" b="1" dirty="0" smtClean="0"/>
              <a:t>HAVE THE POWER</a:t>
            </a:r>
            <a:r>
              <a:rPr lang="en-US" dirty="0" smtClean="0"/>
              <a:t>!!!!!!!</a:t>
            </a:r>
          </a:p>
          <a:p>
            <a:pPr algn="ctr">
              <a:buNone/>
            </a:pPr>
            <a:endParaRPr lang="en-US" b="1" dirty="0" smtClean="0"/>
          </a:p>
          <a:p>
            <a:pPr algn="ctr">
              <a:buNone/>
            </a:pPr>
            <a:r>
              <a:rPr lang="en-US" b="1" i="1" dirty="0" smtClean="0"/>
              <a:t>A NEW START</a:t>
            </a:r>
          </a:p>
          <a:p>
            <a:r>
              <a:rPr lang="en-US" dirty="0" smtClean="0"/>
              <a:t>Each marking period the students get a fresh start with a  blank </a:t>
            </a:r>
            <a:r>
              <a:rPr lang="en-US" dirty="0" err="1" smtClean="0"/>
              <a:t>PowerCard</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041459"/>
            <a:ext cx="7196328" cy="1470025"/>
          </a:xfrm>
        </p:spPr>
        <p:txBody>
          <a:bodyPr/>
          <a:lstStyle/>
          <a:p>
            <a:r>
              <a:rPr lang="en-US" sz="8800" dirty="0" smtClean="0"/>
              <a:t>Science</a:t>
            </a:r>
            <a:endParaRPr lang="en-US" sz="8800" dirty="0"/>
          </a:p>
        </p:txBody>
      </p:sp>
      <p:sp>
        <p:nvSpPr>
          <p:cNvPr id="3" name="Subtitle 2"/>
          <p:cNvSpPr>
            <a:spLocks noGrp="1"/>
          </p:cNvSpPr>
          <p:nvPr>
            <p:ph type="subTitle" idx="1"/>
          </p:nvPr>
        </p:nvSpPr>
        <p:spPr>
          <a:xfrm>
            <a:off x="493776" y="4764024"/>
            <a:ext cx="7196328" cy="987552"/>
          </a:xfrm>
        </p:spPr>
        <p:txBody>
          <a:bodyPr/>
          <a:lstStyle/>
          <a:p>
            <a:r>
              <a:rPr lang="en-US" sz="3200" dirty="0" smtClean="0"/>
              <a:t>Mrs. </a:t>
            </a:r>
            <a:r>
              <a:rPr lang="en-US" sz="3200" dirty="0" err="1" smtClean="0"/>
              <a:t>Kirkhoff</a:t>
            </a:r>
            <a:endParaRPr lang="en-US" sz="3200" dirty="0"/>
          </a:p>
        </p:txBody>
      </p:sp>
      <p:pic>
        <p:nvPicPr>
          <p:cNvPr id="4" name="Picture 3"/>
          <p:cNvPicPr>
            <a:picLocks noChangeAspect="1"/>
          </p:cNvPicPr>
          <p:nvPr/>
        </p:nvPicPr>
        <p:blipFill>
          <a:blip r:embed="rId2"/>
          <a:stretch>
            <a:fillRect/>
          </a:stretch>
        </p:blipFill>
        <p:spPr>
          <a:xfrm rot="15014068">
            <a:off x="3137663" y="1221898"/>
            <a:ext cx="5096851" cy="31855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Grade Teachers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Welcome!</a:t>
            </a:r>
          </a:p>
          <a:p>
            <a:r>
              <a:rPr lang="en-US" dirty="0" smtClean="0"/>
              <a:t>Our team: </a:t>
            </a:r>
          </a:p>
          <a:p>
            <a:pPr lvl="1"/>
            <a:r>
              <a:rPr lang="en-US" dirty="0" smtClean="0"/>
              <a:t>Mrs. Varner (WIN/PSSA Prep)</a:t>
            </a:r>
          </a:p>
          <a:p>
            <a:pPr lvl="1"/>
            <a:r>
              <a:rPr lang="en-US" dirty="0" smtClean="0"/>
              <a:t>Mrs. </a:t>
            </a:r>
            <a:r>
              <a:rPr lang="en-US" dirty="0" err="1" smtClean="0"/>
              <a:t>Kirkhoff</a:t>
            </a:r>
            <a:r>
              <a:rPr lang="en-US" dirty="0" smtClean="0"/>
              <a:t> (Science)</a:t>
            </a:r>
          </a:p>
          <a:p>
            <a:pPr lvl="1"/>
            <a:r>
              <a:rPr lang="en-US" dirty="0" smtClean="0"/>
              <a:t>Mrs. Hicks (PA History)</a:t>
            </a:r>
          </a:p>
          <a:p>
            <a:pPr lvl="1"/>
            <a:r>
              <a:rPr lang="en-US" u="sng" dirty="0" smtClean="0"/>
              <a:t>We all teach a reading/spelling class, math class and a writing class . Letters were sent home today giving more information about reading and math classes. </a:t>
            </a:r>
          </a:p>
          <a:p>
            <a:r>
              <a:rPr lang="en-US" dirty="0" smtClean="0"/>
              <a:t>A little about me…</a:t>
            </a:r>
          </a:p>
          <a:p>
            <a:r>
              <a:rPr lang="en-US" dirty="0" smtClean="0"/>
              <a:t>FYI: We will be putting this Power Point on our website pages for your reference.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normAutofit/>
          </a:bodyPr>
          <a:lstStyle/>
          <a:p>
            <a:pPr>
              <a:buFont typeface="Wingdings" charset="2"/>
              <a:buChar char="u"/>
            </a:pPr>
            <a:r>
              <a:rPr lang="en-US" sz="3200" dirty="0" smtClean="0"/>
              <a:t>Energy (Electricity) </a:t>
            </a:r>
          </a:p>
          <a:p>
            <a:pPr>
              <a:buFont typeface="Wingdings" charset="2"/>
              <a:buChar char="u"/>
            </a:pPr>
            <a:r>
              <a:rPr lang="en-US" sz="3200" dirty="0" smtClean="0"/>
              <a:t>Environments</a:t>
            </a:r>
          </a:p>
          <a:p>
            <a:pPr>
              <a:buFont typeface="Wingdings" charset="2"/>
              <a:buChar char="u"/>
            </a:pPr>
            <a:r>
              <a:rPr lang="en-US" sz="3200" dirty="0" smtClean="0"/>
              <a:t>Soil, Rocks and Landforms </a:t>
            </a:r>
          </a:p>
          <a:p>
            <a:pPr>
              <a:buFont typeface="Wingdings" charset="2"/>
              <a:buChar char="u"/>
            </a:pPr>
            <a:r>
              <a:rPr lang="en-US" sz="3200" dirty="0" smtClean="0"/>
              <a:t>Agriculture</a:t>
            </a:r>
          </a:p>
          <a:p>
            <a:pPr>
              <a:buFont typeface="Wingdings" charset="2"/>
              <a:buChar char="u"/>
            </a:pPr>
            <a:r>
              <a:rPr lang="en-US" sz="3200" dirty="0" smtClean="0"/>
              <a:t>Health and Safety and Nutrition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Overview</a:t>
            </a:r>
            <a:endParaRPr lang="en-US" dirty="0"/>
          </a:p>
        </p:txBody>
      </p:sp>
      <p:sp>
        <p:nvSpPr>
          <p:cNvPr id="3" name="Content Placeholder 2"/>
          <p:cNvSpPr>
            <a:spLocks noGrp="1"/>
          </p:cNvSpPr>
          <p:nvPr>
            <p:ph idx="1"/>
          </p:nvPr>
        </p:nvSpPr>
        <p:spPr>
          <a:xfrm>
            <a:off x="152400" y="1651000"/>
            <a:ext cx="7907111" cy="5360894"/>
          </a:xfrm>
        </p:spPr>
        <p:txBody>
          <a:bodyPr>
            <a:normAutofit/>
          </a:bodyPr>
          <a:lstStyle/>
          <a:p>
            <a:pPr lvl="1">
              <a:buFont typeface="Wingdings" charset="2"/>
              <a:buChar char="u"/>
            </a:pPr>
            <a:r>
              <a:rPr lang="en-US" sz="2800" dirty="0" smtClean="0"/>
              <a:t>Year built on the ideas that…</a:t>
            </a:r>
          </a:p>
          <a:p>
            <a:pPr lvl="2">
              <a:buFont typeface="Arial"/>
              <a:buChar char="•"/>
            </a:pPr>
            <a:r>
              <a:rPr lang="en-US" sz="2400" dirty="0" smtClean="0"/>
              <a:t>Science is all about asking questions and looking for answers in a careful way</a:t>
            </a:r>
            <a:endParaRPr lang="en-US" dirty="0" smtClean="0"/>
          </a:p>
          <a:p>
            <a:pPr lvl="3">
              <a:buFont typeface="Wingdings" charset="2"/>
              <a:buChar char="§"/>
            </a:pPr>
            <a:r>
              <a:rPr lang="en-US" sz="2000" dirty="0" smtClean="0"/>
              <a:t>using the scientific method</a:t>
            </a:r>
          </a:p>
          <a:p>
            <a:pPr lvl="1">
              <a:buFont typeface="Wingdings" charset="2"/>
              <a:buChar char="u"/>
            </a:pPr>
            <a:r>
              <a:rPr lang="en-US" sz="2800" dirty="0" smtClean="0"/>
              <a:t>Topics investigated using science kits</a:t>
            </a:r>
          </a:p>
          <a:p>
            <a:pPr lvl="1">
              <a:buFont typeface="Wingdings" charset="2"/>
              <a:buChar char="u"/>
            </a:pPr>
            <a:r>
              <a:rPr lang="en-US" sz="2800" dirty="0" smtClean="0"/>
              <a:t>Students are responsible for completing observations, data/records, study material sheets and notes in class. </a:t>
            </a: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lnSpcReduction="10000"/>
          </a:bodyPr>
          <a:lstStyle/>
          <a:p>
            <a:pPr>
              <a:buFont typeface="Wingdings" charset="2"/>
              <a:buChar char="u"/>
            </a:pPr>
            <a:r>
              <a:rPr lang="en-US" sz="3200" dirty="0" smtClean="0"/>
              <a:t>Anecdotal Notes, Investigations and Class work, Assessments and Check points</a:t>
            </a:r>
            <a:endParaRPr lang="en-US" sz="3000" dirty="0" smtClean="0"/>
          </a:p>
          <a:p>
            <a:pPr>
              <a:buFont typeface="Wingdings" charset="2"/>
              <a:buChar char="u"/>
            </a:pPr>
            <a:r>
              <a:rPr lang="en-US" sz="3200" dirty="0" smtClean="0"/>
              <a:t>Proficiency Levels</a:t>
            </a:r>
            <a:endParaRPr lang="en-US" sz="3000" dirty="0" smtClean="0"/>
          </a:p>
          <a:p>
            <a:pPr lvl="1">
              <a:buFont typeface="Wingdings" charset="2"/>
              <a:buChar char="u"/>
            </a:pPr>
            <a:r>
              <a:rPr lang="en-US" sz="2800" dirty="0" smtClean="0"/>
              <a:t>1 Not Yet Proficient</a:t>
            </a:r>
          </a:p>
          <a:p>
            <a:pPr lvl="1">
              <a:buFont typeface="Wingdings" charset="2"/>
              <a:buChar char="u"/>
            </a:pPr>
            <a:r>
              <a:rPr lang="en-US" sz="2800" dirty="0" smtClean="0"/>
              <a:t>2 Approaching Proficient</a:t>
            </a:r>
          </a:p>
          <a:p>
            <a:pPr lvl="1">
              <a:buFont typeface="Wingdings" charset="2"/>
              <a:buChar char="u"/>
            </a:pPr>
            <a:r>
              <a:rPr lang="en-US" sz="2800" dirty="0" smtClean="0"/>
              <a:t>3 Proficient (Grade Level) </a:t>
            </a:r>
          </a:p>
          <a:p>
            <a:pPr lvl="1">
              <a:buFont typeface="Wingdings" charset="2"/>
              <a:buChar char="u"/>
            </a:pPr>
            <a:r>
              <a:rPr lang="en-US" sz="2800" dirty="0" smtClean="0"/>
              <a:t>4 Advanced Work</a:t>
            </a:r>
          </a:p>
          <a:p>
            <a:pPr lvl="1">
              <a:buNone/>
            </a:pPr>
            <a:endParaRPr lang="en-U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Science Events</a:t>
            </a:r>
            <a:endParaRPr lang="en-US" dirty="0"/>
          </a:p>
        </p:txBody>
      </p:sp>
      <p:sp>
        <p:nvSpPr>
          <p:cNvPr id="3" name="Content Placeholder 2"/>
          <p:cNvSpPr>
            <a:spLocks noGrp="1"/>
          </p:cNvSpPr>
          <p:nvPr>
            <p:ph idx="1"/>
          </p:nvPr>
        </p:nvSpPr>
        <p:spPr>
          <a:xfrm>
            <a:off x="765175" y="1741714"/>
            <a:ext cx="7612064" cy="4880429"/>
          </a:xfrm>
        </p:spPr>
        <p:txBody>
          <a:bodyPr>
            <a:normAutofit fontScale="62500" lnSpcReduction="20000"/>
          </a:bodyPr>
          <a:lstStyle/>
          <a:p>
            <a:pPr>
              <a:buFont typeface="Wingdings" charset="2"/>
              <a:buChar char="u"/>
            </a:pPr>
            <a:r>
              <a:rPr lang="en-US" sz="5818" dirty="0" smtClean="0"/>
              <a:t>Science Fair</a:t>
            </a:r>
          </a:p>
          <a:p>
            <a:pPr lvl="1">
              <a:buFont typeface="Wingdings" charset="2"/>
              <a:buChar char="u"/>
            </a:pPr>
            <a:r>
              <a:rPr lang="en-US" sz="3871" dirty="0" smtClean="0"/>
              <a:t>More information will come home later the year</a:t>
            </a:r>
          </a:p>
          <a:p>
            <a:pPr>
              <a:buFont typeface="Wingdings" charset="2"/>
              <a:buChar char="u"/>
            </a:pPr>
            <a:r>
              <a:rPr lang="en-US" sz="5818" dirty="0" smtClean="0"/>
              <a:t>Recycling</a:t>
            </a:r>
          </a:p>
          <a:p>
            <a:pPr lvl="1">
              <a:buFont typeface="Wingdings" charset="2"/>
              <a:buChar char="u"/>
            </a:pPr>
            <a:r>
              <a:rPr lang="en-US" sz="5618" dirty="0" smtClean="0"/>
              <a:t>Applications are due tomorrow 9/9</a:t>
            </a:r>
          </a:p>
          <a:p>
            <a:pPr>
              <a:buFont typeface="Wingdings" charset="2"/>
              <a:buChar char="u"/>
            </a:pPr>
            <a:r>
              <a:rPr lang="en-US" sz="5818" dirty="0" smtClean="0"/>
              <a:t>Ag Ed Van-May 2017</a:t>
            </a:r>
          </a:p>
          <a:p>
            <a:pPr lvl="1">
              <a:buFont typeface="Wingdings" charset="2"/>
              <a:buChar char="u"/>
            </a:pPr>
            <a:r>
              <a:rPr lang="en-US" sz="5618" dirty="0" smtClean="0"/>
              <a:t>More information will come home later in the year. </a:t>
            </a:r>
          </a:p>
          <a:p>
            <a:pPr>
              <a:buNone/>
            </a:pPr>
            <a:endParaRPr lang="en-US" sz="3892" dirty="0" smtClean="0"/>
          </a:p>
          <a:p>
            <a:pPr>
              <a:buNone/>
            </a:pPr>
            <a:endParaRPr lang="en-US" sz="3892"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Reading</a:t>
            </a:r>
            <a:endParaRPr lang="en-US" dirty="0"/>
          </a:p>
        </p:txBody>
      </p:sp>
      <p:sp>
        <p:nvSpPr>
          <p:cNvPr id="3" name="Content Placeholder 2"/>
          <p:cNvSpPr>
            <a:spLocks noGrp="1"/>
          </p:cNvSpPr>
          <p:nvPr>
            <p:ph idx="1"/>
          </p:nvPr>
        </p:nvSpPr>
        <p:spPr>
          <a:xfrm>
            <a:off x="765175" y="2070846"/>
            <a:ext cx="7612064" cy="4787154"/>
          </a:xfrm>
        </p:spPr>
        <p:txBody>
          <a:bodyPr>
            <a:normAutofit lnSpcReduction="10000"/>
          </a:bodyPr>
          <a:lstStyle/>
          <a:p>
            <a:pPr>
              <a:buFont typeface="Wingdings" charset="2"/>
              <a:buChar char="u"/>
            </a:pPr>
            <a:r>
              <a:rPr lang="en-US" dirty="0" smtClean="0"/>
              <a:t>All teachers follow the fourth grade curriculum and PA Common Core Standards.  We each pace the class according to students’ needs.</a:t>
            </a:r>
          </a:p>
          <a:p>
            <a:pPr>
              <a:buFont typeface="Wingdings" charset="2"/>
              <a:buChar char="u"/>
            </a:pPr>
            <a:r>
              <a:rPr lang="en-US" dirty="0" smtClean="0"/>
              <a:t>Letters for each math and reading class were sent home today with specific information.</a:t>
            </a:r>
          </a:p>
          <a:p>
            <a:pPr>
              <a:buFont typeface="Wingdings" charset="2"/>
              <a:buChar char="u"/>
            </a:pPr>
            <a:r>
              <a:rPr lang="en-US" dirty="0" smtClean="0"/>
              <a:t>Math Textbook: Consumable</a:t>
            </a:r>
          </a:p>
          <a:p>
            <a:pPr lvl="1">
              <a:buFont typeface="Arial"/>
              <a:buChar char="•"/>
            </a:pPr>
            <a:r>
              <a:rPr lang="en-US" dirty="0" smtClean="0"/>
              <a:t>Two volumes</a:t>
            </a:r>
          </a:p>
          <a:p>
            <a:pPr lvl="1">
              <a:buFont typeface="Arial"/>
              <a:buChar char="•"/>
            </a:pPr>
            <a:r>
              <a:rPr lang="en-US" dirty="0" smtClean="0"/>
              <a:t>Each teacher handling it differently</a:t>
            </a:r>
          </a:p>
          <a:p>
            <a:pPr lvl="1">
              <a:buFont typeface="Arial"/>
              <a:buChar char="•"/>
            </a:pPr>
            <a:r>
              <a:rPr lang="en-US" dirty="0" smtClean="0"/>
              <a:t>No “extra” pages available—please make use of the online mathematics textbook if student forgets or loses homework.  Please check the teacher websites for more information on how to log in to My Math.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Spelling “Word Work”</a:t>
            </a:r>
            <a:endParaRPr lang="en-US" dirty="0"/>
          </a:p>
        </p:txBody>
      </p:sp>
      <p:sp>
        <p:nvSpPr>
          <p:cNvPr id="3" name="Content Placeholder 2"/>
          <p:cNvSpPr>
            <a:spLocks noGrp="1"/>
          </p:cNvSpPr>
          <p:nvPr>
            <p:ph idx="1"/>
          </p:nvPr>
        </p:nvSpPr>
        <p:spPr/>
        <p:txBody>
          <a:bodyPr>
            <a:normAutofit/>
          </a:bodyPr>
          <a:lstStyle/>
          <a:p>
            <a:r>
              <a:rPr lang="en-US" dirty="0" smtClean="0"/>
              <a:t>Spelling “Word Work” is taught in your child’s reading class this year. </a:t>
            </a:r>
          </a:p>
          <a:p>
            <a:r>
              <a:rPr lang="en-US" dirty="0" smtClean="0"/>
              <a:t>Spelling will be slightly different this year.  A new program is being introduced, which will allow us to better meet the needs of individual students.  We will not begin word work, until October.  Look for more information to come home at </a:t>
            </a:r>
            <a:r>
              <a:rPr lang="en-US" smtClean="0"/>
              <a:t>that time.  </a:t>
            </a:r>
            <a:endParaRPr lang="en-US" dirty="0"/>
          </a:p>
        </p:txBody>
      </p:sp>
      <p:sp>
        <p:nvSpPr>
          <p:cNvPr id="4" name="Rectangle 3"/>
          <p:cNvSpPr/>
          <p:nvPr/>
        </p:nvSpPr>
        <p:spPr>
          <a:xfrm>
            <a:off x="2286000" y="1443841"/>
            <a:ext cx="4572000" cy="4801315"/>
          </a:xfrm>
          <a:prstGeom prst="rect">
            <a:avLst/>
          </a:prstGeom>
        </p:spPr>
        <p:txBody>
          <a:bodyPr>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normAutofit/>
          </a:bodyPr>
          <a:lstStyle/>
          <a:p>
            <a:pPr>
              <a:buFont typeface="Wingdings" charset="2"/>
              <a:buChar char="u"/>
            </a:pPr>
            <a:r>
              <a:rPr lang="en-US" sz="3200" dirty="0" smtClean="0"/>
              <a:t>Parent Volunteer Survey (orange paper)</a:t>
            </a:r>
          </a:p>
          <a:p>
            <a:pPr>
              <a:buFont typeface="Wingdings" charset="2"/>
              <a:buChar char="u"/>
            </a:pPr>
            <a:r>
              <a:rPr lang="en-US" sz="3200" dirty="0" smtClean="0"/>
              <a:t>Math &amp; Reading (group specific) information sheets</a:t>
            </a:r>
          </a:p>
          <a:p>
            <a:pPr>
              <a:buFont typeface="Wingdings" charset="2"/>
              <a:buChar char="u"/>
            </a:pPr>
            <a:r>
              <a:rPr lang="en-US" sz="3200" dirty="0" smtClean="0"/>
              <a:t>Race For Education Labels </a:t>
            </a:r>
          </a:p>
          <a:p>
            <a:pPr>
              <a:buFont typeface="Wingdings" charset="2"/>
              <a:buChar char="u"/>
            </a:pPr>
            <a:r>
              <a:rPr lang="en-US" sz="3200" dirty="0" smtClean="0"/>
              <a:t>Acceptable Use Policy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Birthday Celebrations</a:t>
            </a:r>
            <a:endParaRPr lang="en-US" dirty="0"/>
          </a:p>
        </p:txBody>
      </p:sp>
      <p:sp>
        <p:nvSpPr>
          <p:cNvPr id="3" name="Content Placeholder 2"/>
          <p:cNvSpPr>
            <a:spLocks noGrp="1"/>
          </p:cNvSpPr>
          <p:nvPr>
            <p:ph idx="1"/>
          </p:nvPr>
        </p:nvSpPr>
        <p:spPr/>
        <p:txBody>
          <a:bodyPr>
            <a:normAutofit fontScale="92500"/>
          </a:bodyPr>
          <a:lstStyle/>
          <a:p>
            <a:r>
              <a:rPr lang="en-US" dirty="0" smtClean="0"/>
              <a:t>If you’d like to send in a birthday snack for your child, please email your child’s teacher to arrange a date.</a:t>
            </a:r>
          </a:p>
          <a:p>
            <a:r>
              <a:rPr lang="en-US" dirty="0" smtClean="0"/>
              <a:t>Fruits/Treats should be easy to pass out to the students.  If it needs cut, </a:t>
            </a:r>
            <a:r>
              <a:rPr lang="en-US" b="1" u="sng" dirty="0" smtClean="0"/>
              <a:t>please cut it before coming to school</a:t>
            </a:r>
            <a:r>
              <a:rPr lang="en-US" b="1" dirty="0" smtClean="0"/>
              <a:t>.</a:t>
            </a:r>
          </a:p>
          <a:p>
            <a:r>
              <a:rPr lang="en-US" b="1" dirty="0" smtClean="0"/>
              <a:t>Be considerate of food allergies and buy treats that do not contain nuts of any kind.  </a:t>
            </a:r>
          </a:p>
          <a:p>
            <a:r>
              <a:rPr lang="en-US" dirty="0" smtClean="0"/>
              <a:t>Please send in napkins and plates for the treats.</a:t>
            </a:r>
          </a:p>
          <a:p>
            <a:r>
              <a:rPr lang="en-US" dirty="0" smtClean="0"/>
              <a:t>Party invites should be sent to all students or none at all in school OR you can mail them using the directory.  </a:t>
            </a:r>
            <a:endParaRPr lang="en-US" dirty="0"/>
          </a:p>
        </p:txBody>
      </p:sp>
      <p:sp>
        <p:nvSpPr>
          <p:cNvPr id="4" name="TextBox 3"/>
          <p:cNvSpPr txBox="1"/>
          <p:nvPr/>
        </p:nvSpPr>
        <p:spPr>
          <a:xfrm>
            <a:off x="7620000" y="11430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IAmSME</a:t>
            </a:r>
            <a:endParaRPr lang="en-US" dirty="0"/>
          </a:p>
        </p:txBody>
      </p:sp>
      <p:sp>
        <p:nvSpPr>
          <p:cNvPr id="3" name="Content Placeholder 2"/>
          <p:cNvSpPr>
            <a:spLocks noGrp="1"/>
          </p:cNvSpPr>
          <p:nvPr>
            <p:ph idx="1"/>
          </p:nvPr>
        </p:nvSpPr>
        <p:spPr/>
        <p:txBody>
          <a:bodyPr/>
          <a:lstStyle/>
          <a:p>
            <a:r>
              <a:rPr lang="en-US" dirty="0" smtClean="0"/>
              <a:t>Our building theme this year is #</a:t>
            </a:r>
            <a:r>
              <a:rPr lang="en-US" dirty="0" err="1" smtClean="0"/>
              <a:t>IAmSME</a:t>
            </a:r>
            <a:r>
              <a:rPr lang="en-US" dirty="0" smtClean="0"/>
              <a:t>.  We will focus on how students are Skilled, Motivated, and Engaged (to fit in with our district’s mission statement of being Intellectually Prepared, Civically Engaged, and Personally Responsible).  Students will be nominated throughout the marking period for merit badges when they demonstrate these goals.  </a:t>
            </a:r>
          </a:p>
          <a:p>
            <a:pPr>
              <a:buNone/>
            </a:pPr>
            <a:endParaRPr lang="en-US" dirty="0"/>
          </a:p>
        </p:txBody>
      </p:sp>
      <p:pic>
        <p:nvPicPr>
          <p:cNvPr id="4" name="Picture 3"/>
          <p:cNvPicPr>
            <a:picLocks noChangeAspect="1"/>
          </p:cNvPicPr>
          <p:nvPr/>
        </p:nvPicPr>
        <p:blipFill>
          <a:blip r:embed="rId2"/>
          <a:stretch>
            <a:fillRect/>
          </a:stretch>
        </p:blipFill>
        <p:spPr>
          <a:xfrm>
            <a:off x="3740150" y="4841548"/>
            <a:ext cx="1581150" cy="141133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Grade Writing</a:t>
            </a:r>
            <a:endParaRPr lang="en-US" dirty="0"/>
          </a:p>
        </p:txBody>
      </p:sp>
      <p:sp>
        <p:nvSpPr>
          <p:cNvPr id="3" name="Content Placeholder 2"/>
          <p:cNvSpPr>
            <a:spLocks noGrp="1"/>
          </p:cNvSpPr>
          <p:nvPr>
            <p:ph idx="1"/>
          </p:nvPr>
        </p:nvSpPr>
        <p:spPr/>
        <p:txBody>
          <a:bodyPr>
            <a:normAutofit fontScale="92500"/>
          </a:bodyPr>
          <a:lstStyle/>
          <a:p>
            <a:r>
              <a:rPr lang="en-US" sz="2400" dirty="0" smtClean="0"/>
              <a:t>Each of us teaches writing in conjunction with grammar to our homeroom students daily from 11:15-12:</a:t>
            </a:r>
            <a:r>
              <a:rPr lang="en-US" sz="2400" smtClean="0"/>
              <a:t>05. </a:t>
            </a:r>
          </a:p>
          <a:p>
            <a:r>
              <a:rPr lang="en-US" sz="2400" dirty="0" smtClean="0"/>
              <a:t>*All students should have published  “A Song About Me” and hopefully sang it to you last night.</a:t>
            </a:r>
          </a:p>
          <a:p>
            <a:r>
              <a:rPr lang="en-US" sz="2400" dirty="0" smtClean="0"/>
              <a:t>The focuses of 4</a:t>
            </a:r>
            <a:r>
              <a:rPr lang="en-US" sz="2400" baseline="30000" dirty="0" smtClean="0"/>
              <a:t>th</a:t>
            </a:r>
            <a:r>
              <a:rPr lang="en-US" sz="2400" dirty="0" smtClean="0"/>
              <a:t> grade writing this year are:</a:t>
            </a:r>
          </a:p>
          <a:p>
            <a:pPr lvl="1"/>
            <a:r>
              <a:rPr lang="en-US" sz="2400" dirty="0" smtClean="0"/>
              <a:t>Narrative Writing – 2</a:t>
            </a:r>
            <a:r>
              <a:rPr lang="en-US" sz="2400" baseline="30000" dirty="0" smtClean="0"/>
              <a:t>nd</a:t>
            </a:r>
            <a:r>
              <a:rPr lang="en-US" sz="2400" dirty="0" smtClean="0"/>
              <a:t> Marking Period</a:t>
            </a:r>
          </a:p>
          <a:p>
            <a:pPr lvl="1"/>
            <a:r>
              <a:rPr lang="en-US" sz="2400" dirty="0" smtClean="0"/>
              <a:t>Persuasive Writing – 3</a:t>
            </a:r>
            <a:r>
              <a:rPr lang="en-US" sz="2400" baseline="30000" dirty="0" smtClean="0"/>
              <a:t>rd</a:t>
            </a:r>
            <a:r>
              <a:rPr lang="en-US" sz="2400" dirty="0" smtClean="0"/>
              <a:t> Marking Period</a:t>
            </a:r>
          </a:p>
          <a:p>
            <a:pPr lvl="1"/>
            <a:r>
              <a:rPr lang="en-US" sz="2400" dirty="0" smtClean="0"/>
              <a:t>Informative Writing – 4</a:t>
            </a:r>
            <a:r>
              <a:rPr lang="en-US" sz="2400" baseline="30000" dirty="0" smtClean="0"/>
              <a:t>th</a:t>
            </a:r>
            <a:r>
              <a:rPr lang="en-US" sz="2400" dirty="0" smtClean="0"/>
              <a:t> Marking Period</a:t>
            </a:r>
          </a:p>
          <a:p>
            <a:pPr lvl="1"/>
            <a:r>
              <a:rPr lang="en-US" sz="2400" dirty="0" smtClean="0"/>
              <a:t>Poetry – Throughout the school year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33" dirty="0" smtClean="0"/>
              <a:t>W.I.N. </a:t>
            </a:r>
            <a:r>
              <a:rPr lang="en-US" dirty="0" smtClean="0"/>
              <a:t>Time (What I Need)</a:t>
            </a:r>
            <a:br>
              <a:rPr lang="en-US" dirty="0" smtClean="0"/>
            </a:br>
            <a:r>
              <a:rPr lang="en-US" dirty="0" smtClean="0"/>
              <a:t>PSSA Preparation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 plan and lead the lessons according to the needs of the students.</a:t>
            </a:r>
          </a:p>
          <a:p>
            <a:r>
              <a:rPr lang="en-US" dirty="0" smtClean="0"/>
              <a:t>Primarily focus on ELA (English Language Arts) and math skills with an emphasis on problem solving</a:t>
            </a:r>
          </a:p>
          <a:p>
            <a:r>
              <a:rPr lang="en-US" dirty="0" smtClean="0"/>
              <a:t>Students will usually be working in collaborative pairs and small groups  during this class.</a:t>
            </a:r>
          </a:p>
          <a:p>
            <a:r>
              <a:rPr lang="en-US" dirty="0" smtClean="0"/>
              <a:t>Meet 2:30-3:25 daily:</a:t>
            </a:r>
          </a:p>
          <a:p>
            <a:pPr>
              <a:spcAft>
                <a:spcPts val="600"/>
              </a:spcAft>
              <a:buNone/>
            </a:pPr>
            <a:r>
              <a:rPr lang="en-US" dirty="0" smtClean="0"/>
              <a:t>	           My homeroom on Days 1 &amp; 4</a:t>
            </a:r>
          </a:p>
          <a:p>
            <a:pPr>
              <a:buNone/>
            </a:pPr>
            <a:r>
              <a:rPr lang="en-US" dirty="0" smtClean="0"/>
              <a:t>                 Mrs. </a:t>
            </a:r>
            <a:r>
              <a:rPr lang="en-US" dirty="0" err="1" smtClean="0"/>
              <a:t>Kirkhoff’s</a:t>
            </a:r>
            <a:r>
              <a:rPr lang="en-US" dirty="0" smtClean="0"/>
              <a:t> homeroom on Days 2 &amp; 5</a:t>
            </a:r>
          </a:p>
          <a:p>
            <a:pPr>
              <a:buNone/>
            </a:pPr>
            <a:r>
              <a:rPr lang="en-US" dirty="0" smtClean="0"/>
              <a:t>                 Mrs. Hicks’s homeroom on Days 3 &amp; 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students will be completing their writing tasks using the following steps of the writing process:</a:t>
            </a:r>
          </a:p>
          <a:p>
            <a:r>
              <a:rPr lang="en-US" dirty="0" smtClean="0"/>
              <a:t>Step 1 - Prewriting/Brainstorming</a:t>
            </a:r>
          </a:p>
          <a:p>
            <a:r>
              <a:rPr lang="en-US" dirty="0" smtClean="0"/>
              <a:t>Step 2 – Drafting</a:t>
            </a:r>
          </a:p>
          <a:p>
            <a:r>
              <a:rPr lang="en-US" dirty="0" smtClean="0"/>
              <a:t>Step 3 - Revising</a:t>
            </a:r>
          </a:p>
          <a:p>
            <a:r>
              <a:rPr lang="en-US" dirty="0" smtClean="0"/>
              <a:t>Step 4 – Proofreading/Editing</a:t>
            </a:r>
          </a:p>
          <a:p>
            <a:r>
              <a:rPr lang="en-US" dirty="0" smtClean="0"/>
              <a:t>Step 5 – Publishing (final copy)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 Notebook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Each student is required to have a Writer’s Notebook (spiral notebook) used just for writing class.</a:t>
            </a:r>
          </a:p>
          <a:p>
            <a:r>
              <a:rPr lang="en-US" dirty="0" smtClean="0"/>
              <a:t> Many writing assignments are started,  may be continued, and completed in this book.</a:t>
            </a:r>
          </a:p>
          <a:p>
            <a:r>
              <a:rPr lang="en-US" dirty="0" smtClean="0"/>
              <a:t>Students may bring their Writer’s Notebook home to share their written work with you, but must make sure to bring it back.</a:t>
            </a:r>
          </a:p>
          <a:p>
            <a:r>
              <a:rPr lang="en-US" dirty="0" smtClean="0"/>
              <a:t>By March or April many of the students’ writer’s notebooks fill up. If this happens to your son/daughter, please purchase a new notebook BUT KEEP the old one as well.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Rubric</a:t>
            </a:r>
            <a:endParaRPr lang="en-US" dirty="0"/>
          </a:p>
        </p:txBody>
      </p:sp>
      <p:sp>
        <p:nvSpPr>
          <p:cNvPr id="3" name="Content Placeholder 2"/>
          <p:cNvSpPr>
            <a:spLocks noGrp="1"/>
          </p:cNvSpPr>
          <p:nvPr>
            <p:ph idx="1"/>
          </p:nvPr>
        </p:nvSpPr>
        <p:spPr/>
        <p:txBody>
          <a:bodyPr>
            <a:noAutofit/>
          </a:bodyPr>
          <a:lstStyle/>
          <a:p>
            <a:r>
              <a:rPr lang="en-US" sz="3000" dirty="0" smtClean="0"/>
              <a:t>Most writing assignments will be graded using the Pennsylvania Writing Rubric </a:t>
            </a:r>
          </a:p>
          <a:p>
            <a:pPr lvl="1"/>
            <a:r>
              <a:rPr lang="en-US" sz="3000" b="1" dirty="0" smtClean="0"/>
              <a:t>Organization</a:t>
            </a:r>
            <a:r>
              <a:rPr lang="en-US" sz="3000" dirty="0" smtClean="0"/>
              <a:t> – order of events </a:t>
            </a:r>
          </a:p>
          <a:p>
            <a:pPr lvl="1"/>
            <a:r>
              <a:rPr lang="en-US" sz="3000" b="1" dirty="0" smtClean="0"/>
              <a:t>Conventions</a:t>
            </a:r>
            <a:r>
              <a:rPr lang="en-US" sz="3000" dirty="0" smtClean="0"/>
              <a:t> – spelling, English/grammar</a:t>
            </a:r>
          </a:p>
          <a:p>
            <a:pPr lvl="1"/>
            <a:r>
              <a:rPr lang="en-US" sz="3000" b="1" dirty="0" smtClean="0"/>
              <a:t>Style </a:t>
            </a:r>
            <a:r>
              <a:rPr lang="en-US" sz="3000" dirty="0" smtClean="0"/>
              <a:t>– sentence variety, vocabulary</a:t>
            </a:r>
          </a:p>
          <a:p>
            <a:pPr lvl="1"/>
            <a:r>
              <a:rPr lang="en-US" sz="3000" b="1" dirty="0" smtClean="0"/>
              <a:t>Focus</a:t>
            </a:r>
            <a:r>
              <a:rPr lang="en-US" sz="3000" dirty="0" smtClean="0"/>
              <a:t> – topic clearly presented</a:t>
            </a:r>
          </a:p>
          <a:p>
            <a:pPr lvl="1"/>
            <a:r>
              <a:rPr lang="en-US" sz="3000" b="1" dirty="0" smtClean="0"/>
              <a:t>Content</a:t>
            </a:r>
            <a:r>
              <a:rPr lang="en-US" sz="3000" dirty="0" smtClean="0"/>
              <a:t> – topic fully developed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t>Each of us teaches grammar in conjunction with writing to our homeroom students daily from 11:15 12:05.</a:t>
            </a:r>
          </a:p>
          <a:p>
            <a:pPr>
              <a:buFont typeface="Arial"/>
              <a:buChar char="•"/>
            </a:pPr>
            <a:r>
              <a:rPr lang="en-US" dirty="0" smtClean="0"/>
              <a:t>The emphasis is on correct usage and application of the skills taught as seen in the student’s writing assignments done in school </a:t>
            </a:r>
          </a:p>
          <a:p>
            <a:pPr>
              <a:buFont typeface="Arial"/>
              <a:buChar char="•"/>
            </a:pPr>
            <a:r>
              <a:rPr lang="en-US" dirty="0" smtClean="0"/>
              <a:t>Our instruction style and pace may vary, but here is our Scope &amp; Sequence for grammar this year: </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Grammar-continued</a:t>
            </a:r>
            <a:endParaRPr lang="en-US" dirty="0"/>
          </a:p>
        </p:txBody>
      </p:sp>
      <p:sp>
        <p:nvSpPr>
          <p:cNvPr id="3" name="Content Placeholder 2"/>
          <p:cNvSpPr>
            <a:spLocks noGrp="1"/>
          </p:cNvSpPr>
          <p:nvPr>
            <p:ph idx="1"/>
          </p:nvPr>
        </p:nvSpPr>
        <p:spPr/>
        <p:txBody>
          <a:bodyPr>
            <a:normAutofit fontScale="25000" lnSpcReduction="20000"/>
          </a:bodyPr>
          <a:lstStyle/>
          <a:p>
            <a:r>
              <a:rPr lang="en-US" sz="12800" dirty="0" smtClean="0"/>
              <a:t>Marking Period 1:</a:t>
            </a:r>
          </a:p>
          <a:p>
            <a:pPr lvl="1"/>
            <a:r>
              <a:rPr lang="en-US" sz="9600" dirty="0" smtClean="0"/>
              <a:t>Identify and write complete sentences correctly</a:t>
            </a:r>
          </a:p>
          <a:p>
            <a:pPr lvl="1"/>
            <a:r>
              <a:rPr lang="en-US" sz="9600" dirty="0" smtClean="0"/>
              <a:t>4 types of sentences</a:t>
            </a:r>
          </a:p>
          <a:p>
            <a:pPr lvl="1"/>
            <a:r>
              <a:rPr lang="en-US" sz="9600" dirty="0" smtClean="0"/>
              <a:t>Identify and edit run-ons and fragments</a:t>
            </a:r>
          </a:p>
          <a:p>
            <a:pPr lvl="1"/>
            <a:r>
              <a:rPr lang="en-US" sz="9600" dirty="0" smtClean="0"/>
              <a:t>Conjunctions using commas correctly</a:t>
            </a:r>
          </a:p>
          <a:p>
            <a:pPr lvl="1"/>
            <a:r>
              <a:rPr lang="en-US" sz="9600" dirty="0" smtClean="0"/>
              <a:t>Wring compound sentences</a:t>
            </a:r>
          </a:p>
          <a:p>
            <a:pPr lvl="1"/>
            <a:r>
              <a:rPr lang="en-US" sz="9600" dirty="0" smtClean="0"/>
              <a:t>Using frequently confused words correctly</a:t>
            </a:r>
          </a:p>
          <a:p>
            <a:pPr lvl="1"/>
            <a:r>
              <a:rPr lang="en-US" sz="9600" dirty="0" smtClean="0"/>
              <a:t>Prefixes- meanings &amp; usage</a:t>
            </a:r>
          </a:p>
          <a:p>
            <a:pPr lvl="1"/>
            <a:r>
              <a:rPr lang="en-US" sz="9600" dirty="0" smtClean="0"/>
              <a:t>Identify and use prepositions &amp; prepositional phrases </a:t>
            </a:r>
          </a:p>
          <a:p>
            <a:pPr lvl="1">
              <a:buNone/>
            </a:pPr>
            <a:r>
              <a:rPr lang="en-US" sz="9600" dirty="0" smtClean="0"/>
              <a:t> *(This is also in MP#2 so it may be taught then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Grammar-continued</a:t>
            </a:r>
            <a:endParaRPr lang="en-US" dirty="0"/>
          </a:p>
        </p:txBody>
      </p:sp>
      <p:sp>
        <p:nvSpPr>
          <p:cNvPr id="3" name="Content Placeholder 2"/>
          <p:cNvSpPr>
            <a:spLocks noGrp="1"/>
          </p:cNvSpPr>
          <p:nvPr>
            <p:ph idx="1"/>
          </p:nvPr>
        </p:nvSpPr>
        <p:spPr/>
        <p:txBody>
          <a:bodyPr>
            <a:normAutofit fontScale="25000" lnSpcReduction="20000"/>
          </a:bodyPr>
          <a:lstStyle/>
          <a:p>
            <a:r>
              <a:rPr lang="en-US" sz="12800" dirty="0" smtClean="0"/>
              <a:t>Marking Period #2:</a:t>
            </a:r>
          </a:p>
          <a:p>
            <a:pPr lvl="1"/>
            <a:r>
              <a:rPr lang="en-US" sz="9400" dirty="0" smtClean="0"/>
              <a:t>Identify &amp; use prepositions &amp; prepositional phrases</a:t>
            </a:r>
          </a:p>
          <a:p>
            <a:pPr lvl="1"/>
            <a:r>
              <a:rPr lang="en-US" sz="9400" dirty="0" smtClean="0"/>
              <a:t>Review verbs</a:t>
            </a:r>
          </a:p>
          <a:p>
            <a:pPr lvl="1"/>
            <a:r>
              <a:rPr lang="en-US" sz="9400" dirty="0" smtClean="0"/>
              <a:t>Helping verbs</a:t>
            </a:r>
          </a:p>
          <a:p>
            <a:pPr lvl="1"/>
            <a:r>
              <a:rPr lang="en-US" sz="9400" dirty="0" smtClean="0"/>
              <a:t>Modal </a:t>
            </a:r>
            <a:r>
              <a:rPr lang="en-US" sz="9400" dirty="0" smtClean="0"/>
              <a:t>auxiliaries</a:t>
            </a:r>
          </a:p>
          <a:p>
            <a:pPr lvl="1"/>
            <a:r>
              <a:rPr lang="en-US" sz="9400" dirty="0" smtClean="0"/>
              <a:t>Progressive </a:t>
            </a:r>
            <a:r>
              <a:rPr lang="en-US" sz="9400" smtClean="0"/>
              <a:t>tense verbs</a:t>
            </a:r>
            <a:endParaRPr lang="en-US" sz="9400" smtClean="0"/>
          </a:p>
          <a:p>
            <a:pPr lvl="1"/>
            <a:r>
              <a:rPr lang="en-US" sz="9400" dirty="0" smtClean="0"/>
              <a:t>Subject/verb agreement</a:t>
            </a:r>
          </a:p>
          <a:p>
            <a:pPr lvl="1"/>
            <a:r>
              <a:rPr lang="en-US" sz="9400" dirty="0" smtClean="0"/>
              <a:t>Using frequently confused words correctly</a:t>
            </a:r>
          </a:p>
          <a:p>
            <a:pPr lvl="1"/>
            <a:r>
              <a:rPr lang="en-US" sz="9400" dirty="0" smtClean="0"/>
              <a:t>Suffix endings- meanings &amp; usage</a:t>
            </a:r>
          </a:p>
          <a:p>
            <a:pPr>
              <a:buNone/>
            </a:pPr>
            <a:r>
              <a:rPr lang="en-US" sz="9600"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Grammar-continued</a:t>
            </a: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Marking Period #3:</a:t>
            </a:r>
          </a:p>
          <a:p>
            <a:pPr lvl="1"/>
            <a:r>
              <a:rPr lang="en-US" sz="2400" dirty="0" smtClean="0"/>
              <a:t>Review pronouns</a:t>
            </a:r>
          </a:p>
          <a:p>
            <a:pPr lvl="1"/>
            <a:r>
              <a:rPr lang="en-US" sz="2400" dirty="0" smtClean="0"/>
              <a:t>Review adjectives &amp; adverbs</a:t>
            </a:r>
          </a:p>
          <a:p>
            <a:pPr lvl="1"/>
            <a:r>
              <a:rPr lang="en-US" sz="2400" dirty="0" smtClean="0"/>
              <a:t>Relative pronouns &amp; adverbs</a:t>
            </a:r>
          </a:p>
          <a:p>
            <a:pPr lvl="1"/>
            <a:r>
              <a:rPr lang="en-US" sz="2400" dirty="0" smtClean="0"/>
              <a:t>Pronoun &amp; antecedent agreement</a:t>
            </a:r>
          </a:p>
          <a:p>
            <a:pPr lvl="1"/>
            <a:r>
              <a:rPr lang="en-US" sz="2400" dirty="0" smtClean="0"/>
              <a:t>Adjective order in sentences</a:t>
            </a:r>
          </a:p>
          <a:p>
            <a:pPr lvl="1"/>
            <a:r>
              <a:rPr lang="en-US" dirty="0" smtClean="0"/>
              <a:t>Writing quotes &amp; using quotation marks with commas</a:t>
            </a:r>
          </a:p>
          <a:p>
            <a:pPr lvl="1"/>
            <a:r>
              <a:rPr lang="en-US" dirty="0" smtClean="0"/>
              <a:t>Meanings of roots in words</a:t>
            </a:r>
          </a:p>
          <a:p>
            <a:pPr lvl="1"/>
            <a:r>
              <a:rPr lang="en-US" dirty="0" smtClean="0"/>
              <a:t>Using frequently confused words correctly</a:t>
            </a:r>
            <a:endParaRPr lang="en-US" sz="2400" dirty="0" smtClean="0"/>
          </a:p>
          <a:p>
            <a:pPr lvl="1"/>
            <a:endParaRPr lang="en-US" sz="2400" dirty="0" smtClean="0"/>
          </a:p>
          <a:p>
            <a:pPr lvl="1">
              <a:buNone/>
            </a:pPr>
            <a:r>
              <a:rPr lang="en-US" sz="3200" dirty="0" smtClean="0"/>
              <a:t>Marking Period #4:</a:t>
            </a:r>
          </a:p>
          <a:p>
            <a:pPr lvl="1"/>
            <a:r>
              <a:rPr lang="en-US" sz="2400" dirty="0" smtClean="0"/>
              <a:t>Teach and/or review anything not covered in </a:t>
            </a:r>
          </a:p>
          <a:p>
            <a:pPr lvl="1">
              <a:buNone/>
            </a:pPr>
            <a:r>
              <a:rPr lang="en-US" sz="2400" dirty="0" smtClean="0"/>
              <a:t>      MP#1,2,&amp; 3</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Report Card Standards</a:t>
            </a:r>
            <a:endParaRPr lang="en-US" dirty="0"/>
          </a:p>
        </p:txBody>
      </p:sp>
      <p:pic>
        <p:nvPicPr>
          <p:cNvPr id="4" name="Content Placeholder 3" descr="Screen Shot.png"/>
          <p:cNvPicPr>
            <a:picLocks noGrp="1" noChangeAspect="1"/>
          </p:cNvPicPr>
          <p:nvPr>
            <p:ph idx="1"/>
          </p:nvPr>
        </p:nvPicPr>
        <p:blipFill>
          <a:blip r:embed="rId2"/>
          <a:srcRect t="-90720" b="-90720"/>
          <a:stretch>
            <a:fillRect/>
          </a:stretch>
        </p:blipFill>
        <p:spPr>
          <a:xfrm>
            <a:off x="792162" y="0"/>
            <a:ext cx="7570787" cy="6477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 To Help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Clean out backpacks and accordion folders weekly</a:t>
            </a:r>
          </a:p>
          <a:p>
            <a:pPr lvl="1"/>
            <a:r>
              <a:rPr lang="en-US" dirty="0" smtClean="0"/>
              <a:t>If papers corrected, graded, checked, or starred- take out</a:t>
            </a:r>
          </a:p>
          <a:p>
            <a:r>
              <a:rPr lang="en-US" dirty="0" smtClean="0"/>
              <a:t>Check homework book nightly</a:t>
            </a:r>
          </a:p>
          <a:p>
            <a:r>
              <a:rPr lang="en-US" dirty="0" smtClean="0"/>
              <a:t>Ask to see assignments. Have discussions with your children about what they are learning or studying-show interest</a:t>
            </a:r>
          </a:p>
          <a:p>
            <a:r>
              <a:rPr lang="en-US" dirty="0" smtClean="0"/>
              <a:t>Open communication directly with teachers via homework book, note, phone call, or e-mail</a:t>
            </a:r>
          </a:p>
          <a:p>
            <a:r>
              <a:rPr lang="en-US" dirty="0" smtClean="0"/>
              <a:t>Positive talk at home in front children</a:t>
            </a:r>
          </a:p>
          <a:p>
            <a:r>
              <a:rPr lang="en-US" dirty="0" smtClean="0"/>
              <a:t>Please let us know if you have a problem, concern, or compliment</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Mrs. Varner: </a:t>
            </a:r>
            <a:r>
              <a:rPr lang="en-US" dirty="0" smtClean="0">
                <a:hlinkClick r:id="rId2"/>
              </a:rPr>
              <a:t>cvarner@nycsd.k12.pa.us</a:t>
            </a:r>
            <a:endParaRPr lang="en-US" dirty="0" smtClean="0"/>
          </a:p>
          <a:p>
            <a:r>
              <a:rPr lang="en-US" dirty="0" smtClean="0"/>
              <a:t>Mrs. Hicks: </a:t>
            </a:r>
            <a:r>
              <a:rPr lang="en-US" dirty="0" smtClean="0">
                <a:hlinkClick r:id="rId3"/>
              </a:rPr>
              <a:t>khicks@nycsd.k12.pa.us</a:t>
            </a:r>
            <a:endParaRPr lang="en-US" dirty="0" smtClean="0"/>
          </a:p>
          <a:p>
            <a:r>
              <a:rPr lang="en-US" dirty="0" smtClean="0"/>
              <a:t>Mrs. </a:t>
            </a:r>
            <a:r>
              <a:rPr lang="en-US" dirty="0" err="1" smtClean="0"/>
              <a:t>Kirkhoff</a:t>
            </a:r>
            <a:r>
              <a:rPr lang="en-US" dirty="0" smtClean="0"/>
              <a:t>: </a:t>
            </a:r>
            <a:r>
              <a:rPr lang="en-US" dirty="0" smtClean="0">
                <a:hlinkClick r:id="rId4"/>
              </a:rPr>
              <a:t>mkirkhoff@nycsd.k12.pa.us</a:t>
            </a:r>
            <a:endParaRPr lang="en-US" dirty="0" smtClean="0"/>
          </a:p>
          <a:p>
            <a:r>
              <a:rPr lang="en-US" dirty="0" smtClean="0"/>
              <a:t>*Please remember to check out our websites periodically to view updated information.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lnSpcReduction="10000"/>
          </a:bodyPr>
          <a:lstStyle/>
          <a:p>
            <a:r>
              <a:rPr lang="en-US" dirty="0" smtClean="0"/>
              <a:t>Proficiency Level System: Standard Based Report Cards</a:t>
            </a:r>
          </a:p>
          <a:p>
            <a:pPr lvl="1"/>
            <a:r>
              <a:rPr lang="en-US" dirty="0" smtClean="0"/>
              <a:t>Students will receive a score 1 through 4 that indicates their ability on a specific skill. PLEASE NOTE: 3 is considered grade level work</a:t>
            </a:r>
          </a:p>
          <a:p>
            <a:pPr lvl="1"/>
            <a:r>
              <a:rPr lang="en-US" dirty="0" smtClean="0"/>
              <a:t>When you see a #1, 2, 3, or 4 on the top of a paper you know that particular assignment was used to assess the proficiency level of a skill for the report card.</a:t>
            </a:r>
          </a:p>
          <a:p>
            <a:pPr lvl="1"/>
            <a:r>
              <a:rPr lang="en-US" dirty="0" smtClean="0"/>
              <a:t>When you see a checkmark, a smiley face, a star, or a (+) or (-) sign with a number correct or incorrect you know that was a practice or review assignment. </a:t>
            </a:r>
          </a:p>
          <a:p>
            <a:pPr lvl="1"/>
            <a:r>
              <a:rPr lang="en-US" dirty="0" smtClean="0"/>
              <a:t> There is a parent portal for you to check grades.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Thank you for coming!</a:t>
            </a:r>
            <a:endParaRPr lang="en-US" sz="5400" dirty="0"/>
          </a:p>
        </p:txBody>
      </p:sp>
      <p:sp>
        <p:nvSpPr>
          <p:cNvPr id="3" name="Content Placeholder 2"/>
          <p:cNvSpPr>
            <a:spLocks noGrp="1"/>
          </p:cNvSpPr>
          <p:nvPr>
            <p:ph idx="1"/>
          </p:nvPr>
        </p:nvSpPr>
        <p:spPr/>
        <p:txBody>
          <a:bodyPr>
            <a:normAutofit fontScale="85000" lnSpcReduction="20000"/>
          </a:bodyPr>
          <a:lstStyle/>
          <a:p>
            <a:pPr>
              <a:buNone/>
            </a:pPr>
            <a:r>
              <a:rPr lang="en-US" sz="4000" dirty="0" smtClean="0"/>
              <a:t>We look forward to working with you throughout the school year.</a:t>
            </a:r>
          </a:p>
          <a:p>
            <a:pPr>
              <a:buNone/>
            </a:pPr>
            <a:r>
              <a:rPr lang="en-US" sz="4000" dirty="0" smtClean="0"/>
              <a:t>If you would be so kind, please stack your chairs and place them on the rack upon your exit.  </a:t>
            </a:r>
          </a:p>
          <a:p>
            <a:pPr>
              <a:buNone/>
            </a:pPr>
            <a:r>
              <a:rPr lang="en-US" sz="4000" dirty="0" smtClean="0"/>
              <a:t>							Thanks</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Year</a:t>
            </a:r>
            <a:endParaRPr lang="en-US" dirty="0"/>
          </a:p>
        </p:txBody>
      </p:sp>
      <p:sp>
        <p:nvSpPr>
          <p:cNvPr id="3" name="Content Placeholder 2"/>
          <p:cNvSpPr>
            <a:spLocks noGrp="1"/>
          </p:cNvSpPr>
          <p:nvPr>
            <p:ph idx="1"/>
          </p:nvPr>
        </p:nvSpPr>
        <p:spPr/>
        <p:txBody>
          <a:bodyPr>
            <a:normAutofit/>
          </a:bodyPr>
          <a:lstStyle/>
          <a:p>
            <a:r>
              <a:rPr lang="en-US" dirty="0" smtClean="0"/>
              <a:t>Our objective: develop life skills such as </a:t>
            </a:r>
            <a:r>
              <a:rPr lang="en-US" sz="2800" dirty="0" smtClean="0"/>
              <a:t>responsibility</a:t>
            </a:r>
            <a:r>
              <a:rPr lang="en-US" sz="3200" dirty="0" smtClean="0"/>
              <a:t>,</a:t>
            </a:r>
            <a:r>
              <a:rPr lang="en-US" dirty="0" smtClean="0"/>
              <a:t> </a:t>
            </a:r>
            <a:r>
              <a:rPr lang="en-US" sz="2800" dirty="0" smtClean="0"/>
              <a:t>independence</a:t>
            </a:r>
            <a:r>
              <a:rPr lang="en-US" dirty="0" smtClean="0"/>
              <a:t>, </a:t>
            </a:r>
            <a:r>
              <a:rPr lang="en-US" sz="2800" dirty="0" smtClean="0"/>
              <a:t>organization</a:t>
            </a:r>
            <a:r>
              <a:rPr lang="en-US" dirty="0" smtClean="0"/>
              <a:t>, </a:t>
            </a:r>
            <a:r>
              <a:rPr lang="en-US" sz="2800" dirty="0" smtClean="0"/>
              <a:t>accountability</a:t>
            </a:r>
            <a:r>
              <a:rPr lang="en-US" dirty="0" smtClean="0"/>
              <a:t>, and </a:t>
            </a:r>
            <a:r>
              <a:rPr lang="en-US" sz="2800" dirty="0" smtClean="0"/>
              <a:t>listening skills</a:t>
            </a:r>
            <a:r>
              <a:rPr lang="en-US" dirty="0" smtClean="0"/>
              <a:t> along with academic growth</a:t>
            </a:r>
          </a:p>
          <a:p>
            <a:r>
              <a:rPr lang="en-US" dirty="0" smtClean="0"/>
              <a:t>Fourth grade tools:</a:t>
            </a:r>
          </a:p>
          <a:p>
            <a:pPr lvl="1"/>
            <a:r>
              <a:rPr lang="en-US" dirty="0" smtClean="0"/>
              <a:t>Accordion folder</a:t>
            </a:r>
          </a:p>
          <a:p>
            <a:pPr lvl="1"/>
            <a:r>
              <a:rPr lang="en-US" dirty="0" smtClean="0"/>
              <a:t>Homework assignment book</a:t>
            </a:r>
          </a:p>
          <a:p>
            <a:pPr lvl="2"/>
            <a:r>
              <a:rPr lang="en-US" dirty="0" smtClean="0"/>
              <a:t>Homework listed in classrooms and in hallway; students’ responsibility to copy each day, given time in homeroom</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Given for review, practice, enrichment and also to develop responsibility, accountability, and independence</a:t>
            </a:r>
          </a:p>
          <a:p>
            <a:pPr lvl="1"/>
            <a:r>
              <a:rPr lang="en-US" dirty="0" smtClean="0"/>
              <a:t>Students’ “job”</a:t>
            </a:r>
          </a:p>
          <a:p>
            <a:pPr lvl="1"/>
            <a:r>
              <a:rPr lang="en-US" dirty="0" smtClean="0"/>
              <a:t>Parents helping students with homework is encouraged- “The more teachers, the better the learning.”</a:t>
            </a:r>
          </a:p>
          <a:p>
            <a:pPr lvl="1"/>
            <a:endParaRPr lang="en-US" dirty="0" smtClean="0"/>
          </a:p>
          <a:p>
            <a:r>
              <a:rPr lang="en-US" dirty="0" smtClean="0"/>
              <a:t>District policy: 30-45 minutes a night for fourth graders</a:t>
            </a:r>
          </a:p>
          <a:p>
            <a:pPr lvl="1"/>
            <a:r>
              <a:rPr lang="en-US" dirty="0" smtClean="0"/>
              <a:t>Students work at different paces so the amount to give is difficult to judge</a:t>
            </a:r>
          </a:p>
          <a:p>
            <a:pPr lvl="1"/>
            <a:r>
              <a:rPr lang="en-US" dirty="0" smtClean="0"/>
              <a:t>Let teachers know if excessive time spent</a:t>
            </a:r>
          </a:p>
          <a:p>
            <a:pPr lvl="1"/>
            <a:r>
              <a:rPr lang="en-US" dirty="0" smtClean="0"/>
              <a:t>Seeking help encouraged and is offered at recess or before/after school</a:t>
            </a: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3137989"/>
            <a:ext cx="7772400" cy="1081586"/>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PA HISTORY</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a:spLocks noGrp="1"/>
          </p:cNvSpPr>
          <p:nvPr>
            <p:ph type="subTitle" idx="1"/>
          </p:nvPr>
        </p:nvSpPr>
        <p:spPr>
          <a:xfrm>
            <a:off x="1371600" y="4219574"/>
            <a:ext cx="6248400" cy="1825625"/>
          </a:xfrm>
        </p:spPr>
        <p:txBody>
          <a:bodyPr>
            <a:normAutofit/>
          </a:bodyPr>
          <a:lstStyle/>
          <a:p>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Mrs. Hicks</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Picture 4" descr="nunst064.gif"/>
          <p:cNvPicPr>
            <a:picLocks noChangeAspect="1"/>
          </p:cNvPicPr>
          <p:nvPr/>
        </p:nvPicPr>
        <p:blipFill>
          <a:blip r:embed="rId2"/>
          <a:stretch>
            <a:fillRect/>
          </a:stretch>
        </p:blipFill>
        <p:spPr>
          <a:xfrm>
            <a:off x="2628900" y="304800"/>
            <a:ext cx="3873500" cy="283318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457200" y="1775191"/>
            <a:ext cx="8229600" cy="5082809"/>
          </a:xfrm>
        </p:spPr>
        <p:txBody>
          <a:bodyPr>
            <a:normAutofit/>
          </a:bodyPr>
          <a:lstStyle/>
          <a:p>
            <a:r>
              <a:rPr lang="en-US" dirty="0" smtClean="0"/>
              <a:t>Local and state government</a:t>
            </a:r>
          </a:p>
          <a:p>
            <a:r>
              <a:rPr lang="en-US" dirty="0" smtClean="0"/>
              <a:t>Native Americans</a:t>
            </a:r>
          </a:p>
          <a:p>
            <a:r>
              <a:rPr lang="en-US" dirty="0" smtClean="0"/>
              <a:t>European Explorers</a:t>
            </a:r>
          </a:p>
          <a:p>
            <a:r>
              <a:rPr lang="en-US" dirty="0" smtClean="0"/>
              <a:t>William Penn</a:t>
            </a:r>
          </a:p>
          <a:p>
            <a:r>
              <a:rPr lang="en-US" dirty="0" smtClean="0"/>
              <a:t>Colonial Life/Pioneer Life</a:t>
            </a:r>
          </a:p>
          <a:p>
            <a:r>
              <a:rPr lang="en-US" dirty="0" smtClean="0"/>
              <a:t>George Washington </a:t>
            </a:r>
          </a:p>
          <a:p>
            <a:r>
              <a:rPr lang="en-US" dirty="0" smtClean="0"/>
              <a:t>French and Indian War</a:t>
            </a:r>
          </a:p>
          <a:p>
            <a:r>
              <a:rPr lang="en-US" dirty="0" smtClean="0"/>
              <a:t>Revolutionary War</a:t>
            </a:r>
          </a:p>
          <a:p>
            <a:r>
              <a:rPr lang="en-US" dirty="0" smtClean="0"/>
              <a:t>Underground Railroad</a:t>
            </a:r>
          </a:p>
          <a:p>
            <a:r>
              <a:rPr lang="en-US" dirty="0" smtClean="0"/>
              <a:t>Civil War</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PA Notebook – 3 ring binder</a:t>
            </a:r>
            <a:endParaRPr lang="en-US" dirty="0"/>
          </a:p>
        </p:txBody>
      </p:sp>
      <p:sp>
        <p:nvSpPr>
          <p:cNvPr id="25" name="Content Placeholder 24"/>
          <p:cNvSpPr>
            <a:spLocks noGrp="1"/>
          </p:cNvSpPr>
          <p:nvPr>
            <p:ph idx="1"/>
          </p:nvPr>
        </p:nvSpPr>
        <p:spPr/>
        <p:txBody>
          <a:bodyPr/>
          <a:lstStyle/>
          <a:p>
            <a:r>
              <a:rPr lang="en-US" dirty="0" smtClean="0"/>
              <a:t>Every student has one.</a:t>
            </a:r>
          </a:p>
          <a:p>
            <a:r>
              <a:rPr lang="en-US" dirty="0" smtClean="0"/>
              <a:t>Keeps various papers organized by categories.</a:t>
            </a:r>
          </a:p>
          <a:p>
            <a:r>
              <a:rPr lang="en-US" dirty="0" smtClean="0"/>
              <a:t>Notebook stays at school.</a:t>
            </a:r>
          </a:p>
          <a:p>
            <a:r>
              <a:rPr lang="en-US" dirty="0" smtClean="0"/>
              <a:t>Study guides are sent home in the accordion file folder.  Study guides are provided for every test.  (Test dates are announced well in advance.)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_rels/theme2.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NULL"/><Relationship Id="rId2" Type="http://schemas.openxmlformats.org/officeDocument/2006/relationships/image" Target="NULL"/></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image" Target="../media/image7.jpeg"/><Relationship Id="rId2" Type="http://schemas.openxmlformats.org/officeDocument/2006/relationships/image" Target="../media/image8.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6.xml><?xml version="1.0" encoding="utf-8"?>
<a:theme xmlns:a="http://schemas.openxmlformats.org/drawingml/2006/main" name="1_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778</TotalTime>
  <Words>2594</Words>
  <Application>Microsoft Macintosh PowerPoint</Application>
  <PresentationFormat>On-screen Show (4:3)</PresentationFormat>
  <Paragraphs>261</Paragraphs>
  <Slides>40</Slides>
  <Notes>0</Notes>
  <HiddenSlides>0</HiddenSlides>
  <MMClips>0</MMClips>
  <ScaleCrop>false</ScaleCrop>
  <HeadingPairs>
    <vt:vector size="4" baseType="variant">
      <vt:variant>
        <vt:lpstr>Design Template</vt:lpstr>
      </vt:variant>
      <vt:variant>
        <vt:i4>6</vt:i4>
      </vt:variant>
      <vt:variant>
        <vt:lpstr>Slide Titles</vt:lpstr>
      </vt:variant>
      <vt:variant>
        <vt:i4>40</vt:i4>
      </vt:variant>
    </vt:vector>
  </HeadingPairs>
  <TitlesOfParts>
    <vt:vector size="46" baseType="lpstr">
      <vt:lpstr>Focus</vt:lpstr>
      <vt:lpstr>Habitat</vt:lpstr>
      <vt:lpstr>Module</vt:lpstr>
      <vt:lpstr>Infusion</vt:lpstr>
      <vt:lpstr>Sky</vt:lpstr>
      <vt:lpstr>1_Sky</vt:lpstr>
      <vt:lpstr>Welcome,  Fourth Grade Parents!</vt:lpstr>
      <vt:lpstr>Fourth Grade Teachers</vt:lpstr>
      <vt:lpstr>W.I.N. Time (What I Need) PSSA Preparation</vt:lpstr>
      <vt:lpstr>Grading</vt:lpstr>
      <vt:lpstr>Transition Year</vt:lpstr>
      <vt:lpstr>Homework</vt:lpstr>
      <vt:lpstr>                PA HISTORY</vt:lpstr>
      <vt:lpstr>Topics</vt:lpstr>
      <vt:lpstr>PA Notebook – 3 ring binder</vt:lpstr>
      <vt:lpstr>Standards Based Report Card</vt:lpstr>
      <vt:lpstr>Field Trips</vt:lpstr>
      <vt:lpstr>U.S. Geography</vt:lpstr>
      <vt:lpstr>My Hope</vt:lpstr>
      <vt:lpstr>Make-Up Work</vt:lpstr>
      <vt:lpstr>Pre-arranged Absences &amp; Vacations</vt:lpstr>
      <vt:lpstr>Junior Achievement -Volunteers</vt:lpstr>
      <vt:lpstr>Fourth Grade Behavior Plan Power Cards</vt:lpstr>
      <vt:lpstr>                Power Card- continued</vt:lpstr>
      <vt:lpstr>Science</vt:lpstr>
      <vt:lpstr>Topics</vt:lpstr>
      <vt:lpstr>Science Overview</vt:lpstr>
      <vt:lpstr>Grading</vt:lpstr>
      <vt:lpstr>Special Science Events</vt:lpstr>
      <vt:lpstr>Math and Reading</vt:lpstr>
      <vt:lpstr>Spelling “Word Work”</vt:lpstr>
      <vt:lpstr>Reminders</vt:lpstr>
      <vt:lpstr>Birthday Celebrations</vt:lpstr>
      <vt:lpstr>#IAmSME</vt:lpstr>
      <vt:lpstr>4th Grade Writing</vt:lpstr>
      <vt:lpstr>Writing Process</vt:lpstr>
      <vt:lpstr>Writer’s Notebook</vt:lpstr>
      <vt:lpstr>Scoring Rubric</vt:lpstr>
      <vt:lpstr>Grammar</vt:lpstr>
      <vt:lpstr>Grammar-continued</vt:lpstr>
      <vt:lpstr>Grammar-continued</vt:lpstr>
      <vt:lpstr>Grammar-continued</vt:lpstr>
      <vt:lpstr>Additional Report Card Standards</vt:lpstr>
      <vt:lpstr>What You Can Do To Help</vt:lpstr>
      <vt:lpstr>Contact Information</vt:lpstr>
      <vt:lpstr>Thank you for coming!</vt:lpstr>
    </vt:vector>
  </TitlesOfParts>
  <Company>NYCSD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HISTORY</dc:title>
  <dc:creator>Polar Bear</dc:creator>
  <cp:lastModifiedBy>Polar Bear</cp:lastModifiedBy>
  <cp:revision>139</cp:revision>
  <cp:lastPrinted>2016-09-08T22:32:04Z</cp:lastPrinted>
  <dcterms:created xsi:type="dcterms:W3CDTF">2016-09-13T13:51:46Z</dcterms:created>
  <dcterms:modified xsi:type="dcterms:W3CDTF">2016-09-13T13:53:01Z</dcterms:modified>
</cp:coreProperties>
</file>