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9" r:id="rId4"/>
    <p:sldId id="268" r:id="rId5"/>
    <p:sldId id="264" r:id="rId6"/>
    <p:sldId id="269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A Young" userId="6337d388-6bd0-4051-ba2d-51d8095643b1" providerId="ADAL" clId="{9E4D75D5-0239-49DE-B222-5BB50D3E8DC7}"/>
    <pc:docChg chg="delSld modSld">
      <pc:chgData name="Jason A Young" userId="6337d388-6bd0-4051-ba2d-51d8095643b1" providerId="ADAL" clId="{9E4D75D5-0239-49DE-B222-5BB50D3E8DC7}" dt="2023-11-21T20:28:59.433" v="27" actId="113"/>
      <pc:docMkLst>
        <pc:docMk/>
      </pc:docMkLst>
      <pc:sldChg chg="del">
        <pc:chgData name="Jason A Young" userId="6337d388-6bd0-4051-ba2d-51d8095643b1" providerId="ADAL" clId="{9E4D75D5-0239-49DE-B222-5BB50D3E8DC7}" dt="2023-11-21T20:26:47.419" v="0" actId="2696"/>
        <pc:sldMkLst>
          <pc:docMk/>
          <pc:sldMk cId="1814520723" sldId="256"/>
        </pc:sldMkLst>
      </pc:sldChg>
      <pc:sldChg chg="del">
        <pc:chgData name="Jason A Young" userId="6337d388-6bd0-4051-ba2d-51d8095643b1" providerId="ADAL" clId="{9E4D75D5-0239-49DE-B222-5BB50D3E8DC7}" dt="2023-11-21T20:26:47.419" v="0" actId="2696"/>
        <pc:sldMkLst>
          <pc:docMk/>
          <pc:sldMk cId="1541376532" sldId="257"/>
        </pc:sldMkLst>
      </pc:sldChg>
      <pc:sldChg chg="del">
        <pc:chgData name="Jason A Young" userId="6337d388-6bd0-4051-ba2d-51d8095643b1" providerId="ADAL" clId="{9E4D75D5-0239-49DE-B222-5BB50D3E8DC7}" dt="2023-11-21T20:27:06.127" v="1" actId="2696"/>
        <pc:sldMkLst>
          <pc:docMk/>
          <pc:sldMk cId="1313372777" sldId="258"/>
        </pc:sldMkLst>
      </pc:sldChg>
      <pc:sldChg chg="modSp mod">
        <pc:chgData name="Jason A Young" userId="6337d388-6bd0-4051-ba2d-51d8095643b1" providerId="ADAL" clId="{9E4D75D5-0239-49DE-B222-5BB50D3E8DC7}" dt="2023-11-21T20:27:32.836" v="24" actId="20577"/>
        <pc:sldMkLst>
          <pc:docMk/>
          <pc:sldMk cId="3330376714" sldId="266"/>
        </pc:sldMkLst>
        <pc:spChg chg="mod">
          <ac:chgData name="Jason A Young" userId="6337d388-6bd0-4051-ba2d-51d8095643b1" providerId="ADAL" clId="{9E4D75D5-0239-49DE-B222-5BB50D3E8DC7}" dt="2023-11-21T20:27:32.836" v="24" actId="20577"/>
          <ac:spMkLst>
            <pc:docMk/>
            <pc:sldMk cId="3330376714" sldId="266"/>
            <ac:spMk id="2" creationId="{BBD9B6F8-1FB1-46D3-84FF-443144E20441}"/>
          </ac:spMkLst>
        </pc:spChg>
      </pc:sldChg>
      <pc:sldChg chg="modSp mod">
        <pc:chgData name="Jason A Young" userId="6337d388-6bd0-4051-ba2d-51d8095643b1" providerId="ADAL" clId="{9E4D75D5-0239-49DE-B222-5BB50D3E8DC7}" dt="2023-11-21T20:28:59.433" v="27" actId="113"/>
        <pc:sldMkLst>
          <pc:docMk/>
          <pc:sldMk cId="1901645067" sldId="267"/>
        </pc:sldMkLst>
        <pc:spChg chg="mod">
          <ac:chgData name="Jason A Young" userId="6337d388-6bd0-4051-ba2d-51d8095643b1" providerId="ADAL" clId="{9E4D75D5-0239-49DE-B222-5BB50D3E8DC7}" dt="2023-11-21T20:28:59.433" v="27" actId="113"/>
          <ac:spMkLst>
            <pc:docMk/>
            <pc:sldMk cId="1901645067" sldId="267"/>
            <ac:spMk id="2" creationId="{BBD9B6F8-1FB1-46D3-84FF-443144E204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C1B13-661D-48BC-AF46-4437D3EAE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ED463-3133-46CE-B0ED-37F6B0103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D4989-9253-418F-B02F-93CCD6CE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71821-04F0-425E-A932-486493EE6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AAAD2-16B9-41C7-B21B-F9454A29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5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01DD-10C9-4970-B24C-3F83D722A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D6208-CA03-4DE2-83BA-D4443516A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5937A-932F-4484-BFCB-E569BF987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474C5-C24A-4E49-81B5-077A89A74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4F2C-F3F4-477C-9A81-F207D7C8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2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DDEF9-9966-4139-AF2C-EA7E72253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DA78B-25DE-4095-B212-73DF8AB12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BE46C-B66C-4B11-88D2-6A6CA660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9A0E-51D1-4C3A-8437-39B19D7C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84498-6A21-4922-8F3D-F309951F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0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548F7-655A-4203-AE51-46840E8D4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55A5D-7D95-45B6-A023-BAEF54685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5265F-AB35-4488-9EF5-70F3390D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282D0-58CD-48A7-9710-B7E96932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8E3DC-3AC0-4F3C-873D-1FAD9739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8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E9D4-A83B-4825-B921-6498A5F0E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37A71-739F-4C4E-B684-79637AA1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4AC25-B2E3-467C-BEC8-F0181ED1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10443-0BAA-4578-A85B-AF597D92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3D3C4-3498-4512-99DF-A4E18BF1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3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3BEA8-D0A4-4A48-B656-D611E7423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9F52B-2AFF-418D-834A-F7846FE7F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0D759-4A58-4773-B3E4-C09C26FC5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5D05E-CA09-4F66-8959-DD0EA7D8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B085A-E254-446D-BB11-091BF838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B8311-E889-4C76-8268-549F9A75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D15F-DE9B-4248-9AA2-C3276532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6139B-01C3-45A6-B24A-229FB56FA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D2D6A-5BFB-4DBC-A901-274C25BAC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6F94-DB2D-4146-BEFD-58E02A821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929FE9-EB2D-4585-BE11-2CB7B3B40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5730F-D8B2-4446-83C2-3BD23A2A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2CF5D-C503-4C65-8E9A-4855263D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BF194-98F8-41E3-8616-9C35AF6D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280D-87FC-4C0D-B61C-888AA9043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307D5-FD09-4D7E-8E1E-5DCE8F31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3DAAAB-9FC0-4C03-8363-901BDA8E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0A84F-FC4D-4C4A-B000-A01C2235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8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29D59A-7641-4053-9B78-6703F246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17887-27E1-4E1E-BAC0-35EA3B707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4B50A-5523-4D0B-B8B1-67DA707FA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A8369-3B3B-4618-9173-53178788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88E30-03E9-4618-B7B6-9B7A33B82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7A99B-A2A7-4242-ADC6-AF3305F73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BD817-4EAA-41B0-80D6-6DBCEF6D5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3C253-072C-44A0-882A-C37E77BC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89EE4-8BC6-43D5-9894-32398E1D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3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3DEB3-0605-4464-940E-AA0D6E7DD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25BA23-FB12-466B-B91D-D3A108ED5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32DDE-A7B1-4059-B614-4A0D3A799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65753-564C-43A5-858E-7035DD0C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BFE37-C76D-44D3-82A0-E697DBF4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717F8-450B-40F9-86E7-7B0F5BD3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8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2F358-A71B-49BB-888E-CADD66BA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25EEF-85E2-4B7B-9947-D3B52B16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C8BC5-9CA8-42C6-900D-AD91B43AE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9593-9D4D-48AF-9D51-7C52A6138A2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50E46-30D1-4DE1-B570-426CAD68B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D9E50-8CC9-482A-8115-3C3D68E31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9E0DD-6B01-4CB6-BD1A-C3678E387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500" b="1" u="sng" dirty="0"/>
              <a:t>Construction 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AF0-0C7E-43D0-BACE-D82A06CA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734" y="2240491"/>
            <a:ext cx="8128000" cy="35845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500" b="1" dirty="0"/>
              <a:t>1. NYCSD Project Team Summary</a:t>
            </a:r>
          </a:p>
          <a:p>
            <a:pPr marL="0" indent="0">
              <a:buNone/>
            </a:pPr>
            <a:r>
              <a:rPr lang="en-US" sz="4500" b="1" dirty="0"/>
              <a:t>2. Budget Update – Reno vs. New</a:t>
            </a:r>
          </a:p>
          <a:p>
            <a:pPr marL="0" indent="0">
              <a:buNone/>
            </a:pPr>
            <a:r>
              <a:rPr lang="en-US" sz="4500" b="1" dirty="0"/>
              <a:t>3. Enrollment Study</a:t>
            </a:r>
          </a:p>
          <a:p>
            <a:pPr marL="0" indent="0">
              <a:buNone/>
            </a:pPr>
            <a:r>
              <a:rPr lang="en-US" sz="4500" b="1" dirty="0"/>
              <a:t>4. Current Design Estimates</a:t>
            </a:r>
          </a:p>
          <a:p>
            <a:pPr marL="0" indent="0">
              <a:buNone/>
            </a:pPr>
            <a:r>
              <a:rPr lang="en-US" sz="4500" b="1" dirty="0"/>
              <a:t>5. Costs Incurred for Projects</a:t>
            </a:r>
          </a:p>
          <a:p>
            <a:pPr marL="0" indent="0">
              <a:buNone/>
            </a:pPr>
            <a:r>
              <a:rPr lang="en-US" sz="4500" b="1" dirty="0"/>
              <a:t>6. Timeline</a:t>
            </a:r>
          </a:p>
        </p:txBody>
      </p:sp>
    </p:spTree>
    <p:extLst>
      <p:ext uri="{BB962C8B-B14F-4D97-AF65-F5344CB8AC3E}">
        <p14:creationId xmlns:p14="http://schemas.microsoft.com/office/powerpoint/2010/main" val="190164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Projects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AF0-0C7E-43D0-BACE-D82A06CA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432" y="1817158"/>
            <a:ext cx="771313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Architect – Schrader Group (David, Danie, Dan)</a:t>
            </a:r>
          </a:p>
          <a:p>
            <a:pPr marL="0" indent="0">
              <a:buNone/>
            </a:pPr>
            <a:r>
              <a:rPr lang="en-US" dirty="0"/>
              <a:t>MEP Engineer – Snyder Hoffman (Shane, Drew)</a:t>
            </a:r>
          </a:p>
          <a:p>
            <a:pPr marL="0" indent="0">
              <a:buNone/>
            </a:pPr>
            <a:r>
              <a:rPr lang="en-US" dirty="0"/>
              <a:t>Site and Civil Engineer – K&amp;W (Marc, Jeff)</a:t>
            </a:r>
          </a:p>
          <a:p>
            <a:pPr marL="0" indent="0">
              <a:buNone/>
            </a:pPr>
            <a:r>
              <a:rPr lang="en-US" dirty="0"/>
              <a:t>Construction Manager – </a:t>
            </a:r>
            <a:r>
              <a:rPr lang="en-US" dirty="0" err="1"/>
              <a:t>D’Huy</a:t>
            </a:r>
            <a:r>
              <a:rPr lang="en-US" dirty="0"/>
              <a:t> (Jamie, Josh)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Task Force: Joe Rudy, Jason Young, Steve Kirkpatrick, Matt </a:t>
            </a:r>
            <a:r>
              <a:rPr lang="en-US" dirty="0" err="1"/>
              <a:t>Meakin</a:t>
            </a:r>
            <a:r>
              <a:rPr lang="en-US" dirty="0"/>
              <a:t>, Matt  Johnson, Troy Sauer, Joyce Cal</a:t>
            </a:r>
          </a:p>
          <a:p>
            <a:pPr marL="0" indent="0">
              <a:buNone/>
            </a:pPr>
            <a:r>
              <a:rPr lang="en-US" dirty="0"/>
              <a:t>Other Admin and Experts as needed</a:t>
            </a:r>
          </a:p>
        </p:txBody>
      </p:sp>
    </p:spTree>
    <p:extLst>
      <p:ext uri="{BB962C8B-B14F-4D97-AF65-F5344CB8AC3E}">
        <p14:creationId xmlns:p14="http://schemas.microsoft.com/office/powerpoint/2010/main" val="333037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Updated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AF0-0C7E-43D0-BACE-D82A06CA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600" y="1842559"/>
            <a:ext cx="63500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Current Design Budget for NMS:</a:t>
            </a:r>
          </a:p>
          <a:p>
            <a:pPr marL="0" indent="0">
              <a:buNone/>
            </a:pPr>
            <a:r>
              <a:rPr lang="en-US" dirty="0"/>
              <a:t>		$68M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Current Estimated Budget for new build:</a:t>
            </a:r>
          </a:p>
          <a:p>
            <a:pPr marL="0" indent="0">
              <a:buNone/>
            </a:pPr>
            <a:r>
              <a:rPr lang="en-US" dirty="0"/>
              <a:t>		$103-107M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Based on 164,000 square foot building.</a:t>
            </a:r>
          </a:p>
          <a:p>
            <a:pPr marL="0" indent="0">
              <a:buNone/>
            </a:pPr>
            <a:r>
              <a:rPr lang="en-US" dirty="0"/>
              <a:t>Estimates provided by </a:t>
            </a:r>
            <a:r>
              <a:rPr lang="en-US" dirty="0" err="1"/>
              <a:t>D’Huy</a:t>
            </a:r>
            <a:r>
              <a:rPr lang="en-US" dirty="0"/>
              <a:t> engineering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8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507"/>
            <a:ext cx="10515600" cy="936921"/>
          </a:xfrm>
        </p:spPr>
        <p:txBody>
          <a:bodyPr/>
          <a:lstStyle/>
          <a:p>
            <a:pPr algn="ctr"/>
            <a:r>
              <a:rPr lang="en-US" b="1" u="sng" dirty="0"/>
              <a:t>Enrollment Study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4C030B-EECC-4011-938A-2E3145AD6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83" y="1043428"/>
            <a:ext cx="5615708" cy="56392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704B4CE-E7AC-40DF-89A4-5369CFF9EBB5}"/>
              </a:ext>
            </a:extLst>
          </p:cNvPr>
          <p:cNvSpPr txBox="1">
            <a:spLocks/>
          </p:cNvSpPr>
          <p:nvPr/>
        </p:nvSpPr>
        <p:spPr>
          <a:xfrm>
            <a:off x="6888018" y="1274337"/>
            <a:ext cx="4338782" cy="3574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EA987D-614F-4585-AA74-9F16530B4043}"/>
              </a:ext>
            </a:extLst>
          </p:cNvPr>
          <p:cNvSpPr txBox="1"/>
          <p:nvPr/>
        </p:nvSpPr>
        <p:spPr>
          <a:xfrm>
            <a:off x="7504545" y="1034679"/>
            <a:ext cx="4260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Sundance Associates</a:t>
            </a:r>
          </a:p>
          <a:p>
            <a:r>
              <a:rPr lang="en-US" sz="3000" dirty="0"/>
              <a:t>August 2022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9FF18B-06D8-4D66-8542-1DB5C18E6D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01" y="2396629"/>
            <a:ext cx="5615708" cy="42898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791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31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ACT 34 Approved Estimates for NMS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831F1D-491C-46E5-B4FD-368F318BB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656" y="1265312"/>
            <a:ext cx="9514687" cy="535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9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Costs Incurred as of Dec 8,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AF0-0C7E-43D0-BACE-D82A06CA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5366" y="1859492"/>
            <a:ext cx="590126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Architects and Engineers</a:t>
            </a:r>
          </a:p>
          <a:p>
            <a:pPr marL="0" indent="0">
              <a:buNone/>
            </a:pPr>
            <a:r>
              <a:rPr lang="en-US" dirty="0"/>
              <a:t>				     $ 1,401,021</a:t>
            </a:r>
          </a:p>
          <a:p>
            <a:pPr marL="0" indent="0">
              <a:buNone/>
            </a:pPr>
            <a:r>
              <a:rPr lang="en-US" dirty="0"/>
              <a:t>Construction Management</a:t>
            </a:r>
          </a:p>
          <a:p>
            <a:pPr marL="0" indent="0">
              <a:buNone/>
            </a:pPr>
            <a:r>
              <a:rPr lang="en-US" dirty="0"/>
              <a:t>				     $       48,063</a:t>
            </a:r>
          </a:p>
          <a:p>
            <a:pPr marL="0" indent="0">
              <a:buNone/>
            </a:pPr>
            <a:r>
              <a:rPr lang="en-US" dirty="0"/>
              <a:t>Surveys</a:t>
            </a:r>
          </a:p>
          <a:p>
            <a:pPr marL="0" indent="0">
              <a:buNone/>
            </a:pPr>
            <a:r>
              <a:rPr lang="en-US" dirty="0"/>
              <a:t>				     $       59,610</a:t>
            </a:r>
          </a:p>
          <a:p>
            <a:pPr marL="0" indent="0">
              <a:buNone/>
            </a:pPr>
            <a:r>
              <a:rPr lang="en-US" dirty="0"/>
              <a:t>Permits and Other</a:t>
            </a:r>
          </a:p>
          <a:p>
            <a:pPr marL="0" indent="0">
              <a:buNone/>
            </a:pPr>
            <a:r>
              <a:rPr lang="en-US" dirty="0"/>
              <a:t>				     $       31,850</a:t>
            </a:r>
          </a:p>
          <a:p>
            <a:pPr marL="0" indent="0">
              <a:buNone/>
            </a:pPr>
            <a:r>
              <a:rPr lang="en-US" dirty="0"/>
              <a:t>Total </a:t>
            </a:r>
          </a:p>
          <a:p>
            <a:pPr marL="0" indent="0">
              <a:buNone/>
            </a:pPr>
            <a:r>
              <a:rPr lang="en-US" dirty="0"/>
              <a:t>				     $ 1,540,544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4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31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SEPTEMBER  2023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0CB0B2-753F-4086-868C-23DEA9D20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36" y="1362094"/>
            <a:ext cx="10185127" cy="527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9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B6F8-1FB1-46D3-84FF-443144E2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467" y="27359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Timeline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7B7D5C-BB5A-432D-9D93-084CB67CEC8E}"/>
              </a:ext>
            </a:extLst>
          </p:cNvPr>
          <p:cNvSpPr txBox="1"/>
          <p:nvPr/>
        </p:nvSpPr>
        <p:spPr>
          <a:xfrm>
            <a:off x="3496731" y="2219857"/>
            <a:ext cx="6849535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January 2024 – Out for Bids</a:t>
            </a:r>
          </a:p>
          <a:p>
            <a:endParaRPr lang="en-US" sz="2500" dirty="0"/>
          </a:p>
          <a:p>
            <a:r>
              <a:rPr lang="en-US" sz="2500" dirty="0"/>
              <a:t>February 2024 – Receive and Tabulate Bids</a:t>
            </a:r>
          </a:p>
          <a:p>
            <a:endParaRPr lang="en-US" sz="2500" dirty="0"/>
          </a:p>
          <a:p>
            <a:r>
              <a:rPr lang="en-US" sz="2500" dirty="0"/>
              <a:t>March 2024 – Approve Bids and Notice to Proceed</a:t>
            </a:r>
          </a:p>
          <a:p>
            <a:endParaRPr lang="en-US" sz="2500" dirty="0"/>
          </a:p>
          <a:p>
            <a:r>
              <a:rPr lang="en-US" sz="2500" dirty="0"/>
              <a:t>May 2024 – Begin  Construction (18-24 months)</a:t>
            </a:r>
          </a:p>
        </p:txBody>
      </p:sp>
    </p:spTree>
    <p:extLst>
      <p:ext uri="{BB962C8B-B14F-4D97-AF65-F5344CB8AC3E}">
        <p14:creationId xmlns:p14="http://schemas.microsoft.com/office/powerpoint/2010/main" val="1612889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245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Construction Project Updates</vt:lpstr>
      <vt:lpstr>Projects Team</vt:lpstr>
      <vt:lpstr>Updated Comparison</vt:lpstr>
      <vt:lpstr>Enrollment Study</vt:lpstr>
      <vt:lpstr>ACT 34 Approved Estimates for NMS</vt:lpstr>
      <vt:lpstr>Costs Incurred as of Dec 8, 2023</vt:lpstr>
      <vt:lpstr>SEPTEMBER  2023 Presentation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A Young</dc:creator>
  <cp:lastModifiedBy>Jason A Young</cp:lastModifiedBy>
  <cp:revision>14</cp:revision>
  <dcterms:created xsi:type="dcterms:W3CDTF">2023-11-17T14:44:38Z</dcterms:created>
  <dcterms:modified xsi:type="dcterms:W3CDTF">2023-12-11T16:19:10Z</dcterms:modified>
</cp:coreProperties>
</file>