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157.xml" ContentType="application/vnd.openxmlformats-officedocument.presentationml.slideLayout+xml"/>
  <Override PartName="/ppt/slides/slide36.xml" ContentType="application/vnd.openxmlformats-officedocument.presentationml.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61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5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158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  <p:sldMasterId id="2147483717" r:id="rId2"/>
    <p:sldMasterId id="2147483719" r:id="rId3"/>
    <p:sldMasterId id="2147483723" r:id="rId4"/>
    <p:sldMasterId id="2147483725" r:id="rId5"/>
    <p:sldMasterId id="2147483731" r:id="rId6"/>
    <p:sldMasterId id="2147483737" r:id="rId7"/>
    <p:sldMasterId id="2147483745" r:id="rId8"/>
    <p:sldMasterId id="2147483747" r:id="rId9"/>
    <p:sldMasterId id="2147483749" r:id="rId10"/>
    <p:sldMasterId id="2147483751" r:id="rId11"/>
    <p:sldMasterId id="2147483755" r:id="rId12"/>
    <p:sldMasterId id="2147483758" r:id="rId13"/>
    <p:sldMasterId id="2147483760" r:id="rId14"/>
    <p:sldMasterId id="2147484087" r:id="rId15"/>
  </p:sldMasterIdLst>
  <p:sldIdLst>
    <p:sldId id="277" r:id="rId16"/>
    <p:sldId id="278" r:id="rId17"/>
    <p:sldId id="279" r:id="rId18"/>
    <p:sldId id="280" r:id="rId19"/>
    <p:sldId id="281" r:id="rId20"/>
    <p:sldId id="282" r:id="rId21"/>
    <p:sldId id="283" r:id="rId22"/>
    <p:sldId id="262" r:id="rId23"/>
    <p:sldId id="256" r:id="rId24"/>
    <p:sldId id="257" r:id="rId25"/>
    <p:sldId id="258" r:id="rId26"/>
    <p:sldId id="259" r:id="rId27"/>
    <p:sldId id="260" r:id="rId28"/>
    <p:sldId id="261" r:id="rId29"/>
    <p:sldId id="263" r:id="rId30"/>
    <p:sldId id="264" r:id="rId31"/>
    <p:sldId id="265" r:id="rId32"/>
    <p:sldId id="266" r:id="rId33"/>
    <p:sldId id="267" r:id="rId34"/>
    <p:sldId id="276" r:id="rId35"/>
    <p:sldId id="268" r:id="rId36"/>
    <p:sldId id="269" r:id="rId37"/>
    <p:sldId id="270" r:id="rId38"/>
    <p:sldId id="271" r:id="rId39"/>
    <p:sldId id="272" r:id="rId40"/>
    <p:sldId id="274" r:id="rId41"/>
    <p:sldId id="275" r:id="rId42"/>
    <p:sldId id="284" r:id="rId43"/>
    <p:sldId id="296" r:id="rId44"/>
    <p:sldId id="285" r:id="rId45"/>
    <p:sldId id="286" r:id="rId46"/>
    <p:sldId id="287" r:id="rId47"/>
    <p:sldId id="289" r:id="rId48"/>
    <p:sldId id="288" r:id="rId49"/>
    <p:sldId id="290" r:id="rId50"/>
    <p:sldId id="291" r:id="rId51"/>
    <p:sldId id="292" r:id="rId52"/>
    <p:sldId id="293" r:id="rId53"/>
    <p:sldId id="294" r:id="rId54"/>
    <p:sldId id="273" r:id="rId5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FF00"/>
    <a:srgbClr val="9A9CAA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24" autoAdjust="0"/>
    <p:restoredTop sz="94709" autoAdjust="0"/>
  </p:normalViewPr>
  <p:slideViewPr>
    <p:cSldViewPr>
      <p:cViewPr varScale="1">
        <p:scale>
          <a:sx n="59" d="100"/>
          <a:sy n="59" d="100"/>
        </p:scale>
        <p:origin x="-8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slide" Target="slides/slide32.xml"/><Relationship Id="rId50" Type="http://schemas.openxmlformats.org/officeDocument/2006/relationships/slide" Target="slides/slide35.xml"/><Relationship Id="rId55" Type="http://schemas.openxmlformats.org/officeDocument/2006/relationships/slide" Target="slides/slide40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slide" Target="slides/slide31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41" Type="http://schemas.openxmlformats.org/officeDocument/2006/relationships/slide" Target="slides/slide26.xml"/><Relationship Id="rId54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slide" Target="slides/slide30.xml"/><Relationship Id="rId53" Type="http://schemas.openxmlformats.org/officeDocument/2006/relationships/slide" Target="slides/slide38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slide" Target="slides/slide34.xml"/><Relationship Id="rId57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slide" Target="slides/slide29.xml"/><Relationship Id="rId52" Type="http://schemas.openxmlformats.org/officeDocument/2006/relationships/slide" Target="slides/slide3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slide" Target="slides/slide28.xml"/><Relationship Id="rId48" Type="http://schemas.openxmlformats.org/officeDocument/2006/relationships/slide" Target="slides/slide33.xml"/><Relationship Id="rId56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6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18C20-FC8E-43A0-BA49-5B8479FE7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E1DF6-2FF2-446A-BD24-D467C8882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33D0E-CE12-4F2C-9544-F91C177EF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EED0E-C601-4F32-8DA7-9CEF3186C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9EFF3-598B-4344-9340-73DC874AB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15545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5546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531F55AF-3853-470E-9AB6-254F4A407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D28D6-289F-4EAC-8368-549CC71E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6EBF7-A869-4211-A2A8-800E834F4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F155-AC23-48DA-9E64-AC15422CF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8219C-CDE9-4E30-8E34-283127EDE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17823-B4ED-47B4-90D6-120347853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91B48-8A92-4417-8C26-E798C54CC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9A7FF-3030-44D4-9F6B-1113FC6B7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6ACF1-B7EE-4660-AE36-1A3863A23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7B0CD-091A-48A8-BD46-BBB6D551B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F8282-06CE-4C46-8723-802515A61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875EF-C621-42C4-8EA4-0D1D360B1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195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95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EFB0C6D-C79C-4D50-B39A-5339627AF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815F2-1D66-4ECF-8629-A99F05F83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8E31B-F617-4B53-B96D-1A0D79640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65413-34F9-431E-A171-03DE315E9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1DA83-2C24-4C9D-8DA0-F3A1954C5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9F60B-D1B3-4000-9B6B-A44C5DF57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0"/>
              <a:ext cx="816" cy="3975"/>
              <a:chOff x="4944" y="0"/>
              <a:chExt cx="816" cy="3975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0"/>
                <a:ext cx="480" cy="1431"/>
                <a:chOff x="5280" y="0"/>
                <a:chExt cx="480" cy="1431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5" y="-1"/>
                  <a:ext cx="174" cy="176"/>
                  <a:chOff x="166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67" y="323"/>
                    <a:ext cx="1690" cy="2560"/>
                    <a:chOff x="166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2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67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0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25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charset="0"/>
              </a:endParaRPr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charset="0"/>
              </a:endParaRPr>
            </a:p>
          </p:txBody>
        </p:sp>
      </p:grpSp>
      <p:sp>
        <p:nvSpPr>
          <p:cNvPr id="8504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505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906E82-E70C-44EE-9AE5-1609D8DF7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E25E3-36D8-4E7E-BA0F-9782CD5E81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08602-287F-4F56-94DD-6AF02F405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29440-97A1-4D14-BE2E-3DEBD20C2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24140-CD66-4263-962C-7A5821B78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5EBEC-8F83-4CCB-8E1C-7CCEA3BE3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6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7"/>
              <a:ext cx="4299" cy="3372"/>
              <a:chOff x="0" y="0"/>
              <a:chExt cx="5533" cy="434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7"/>
                  <a:ext cx="2919" cy="2150"/>
                  <a:chOff x="1265" y="815"/>
                  <a:chExt cx="2919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5"/>
                    <a:ext cx="2919" cy="2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20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4"/>
                    <a:ext cx="2478" cy="1064"/>
                    <a:chOff x="2896" y="1832"/>
                    <a:chExt cx="2478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2" cy="1333"/>
                    <a:chOff x="-5" y="2196"/>
                    <a:chExt cx="2462" cy="1333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3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4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40" cy="656"/>
                    <a:chOff x="23" y="1591"/>
                    <a:chExt cx="2340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5"/>
                    <a:ext cx="778" cy="1514"/>
                    <a:chOff x="1633" y="103"/>
                    <a:chExt cx="778" cy="1514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0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5" cy="1535"/>
                    <a:chOff x="1935" y="28"/>
                    <a:chExt cx="635" cy="1535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5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6" cy="566"/>
                    <a:chOff x="2822" y="672"/>
                    <a:chExt cx="1846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2" cy="717"/>
                    <a:chOff x="2683" y="445"/>
                    <a:chExt cx="1782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9" cy="1520"/>
                    <a:chOff x="2800" y="41"/>
                    <a:chExt cx="639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2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9" y="135"/>
                    <a:ext cx="1016" cy="1463"/>
                    <a:chOff x="2935" y="163"/>
                    <a:chExt cx="1016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2" y="914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2"/>
                      <a:ext cx="621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1"/>
                      <a:ext cx="512" cy="13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4" cy="2449"/>
                    <a:chOff x="943" y="1769"/>
                    <a:chExt cx="1084" cy="2449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2"/>
                    <a:chOff x="1455" y="1936"/>
                    <a:chExt cx="766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2578"/>
                      <a:ext cx="159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1"/>
                    <a:ext cx="460" cy="2329"/>
                    <a:chOff x="1954" y="1989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1" y="2694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2" y="3897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2" cy="2424"/>
                    <a:chOff x="3181" y="1867"/>
                    <a:chExt cx="882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9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4" cy="46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0" cy="2385"/>
                    <a:chOff x="3006" y="1984"/>
                    <a:chExt cx="620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60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3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2"/>
                    <a:ext cx="404" cy="2220"/>
                    <a:chOff x="2819" y="2100"/>
                    <a:chExt cx="404" cy="2220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3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7" cy="2185"/>
                    <a:chOff x="2287" y="2135"/>
                    <a:chExt cx="427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1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6"/>
                    <a:ext cx="2568" cy="2047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1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29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1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1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27815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7816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27AE22-1562-4C22-A5E6-0B23607FE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F2ED1-3C31-49AD-9A43-B98FD40EA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785C8-3163-4EDC-96E1-D2ABFA162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6BF9-469E-45AE-A841-C130FC0B7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4F4D0-13AA-4350-A010-93C6E9132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FCEE-614F-43EB-8277-1ECEB6807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76EED-BA57-45E2-91ED-3BB4189F1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F9F7-62D3-46E5-B8CE-79E18197E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B3529-8F6E-41F0-B1E6-0FE605F37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6131A-7293-4624-8C4D-2B6EB76D2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DA424-24A4-4F45-8BF1-1A31D071C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D7F2-2A95-407B-8D97-8C1F4459B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379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379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66FB79-180E-4300-A655-2A97CB6CD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0EC91-2309-4C52-A269-1CFBF868C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A8EC3-DE0F-4390-8FFC-1A5D5E0B0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AF9F7-4C74-4E9A-8E2D-D6841EB7D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67F2F-C397-41BB-8F68-33CB072E3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697C2-0AF3-4339-BBF6-4FBD84216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E1D64-3058-43B1-860C-DFCA23945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526F6-90C9-463F-A093-858A5DE16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0B1D3-DC87-4B45-B18F-A0E179C32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195DB-72A8-42D0-9A5E-230A30FD4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75965-7FBF-4603-958F-3DC69225D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03117-AFB3-44A6-A0A6-153CC52BB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680CD2-6702-423B-B096-B3B858FA3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4613A-6F1E-460B-A06D-9241789E0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69288-27BF-4839-B3B8-C15D6EBDF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C3B3A-8D83-470E-805E-EA94573F1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C65F-6172-4F3C-809F-3770BF1BE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32049-A6C9-4618-A2EF-746C0AEA7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F0977-DAFA-42B9-A93A-E4618AF57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3D54E-EE83-4B29-8353-EC47E6996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85407-AC28-4404-95EA-88C5593C5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8B9FC-F468-43BD-AFA1-BC4CE9007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DB15A-653E-4E4C-8396-8A069FF67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332F9-8DE5-4EDA-ABDB-623FC8312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7AE22-1562-4C22-A5E6-0B23607FE2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F2ED1-3C31-49AD-9A43-B98FD40EAD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40FF3-B102-4C90-9074-CC9749C84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CE4785C8-3163-4EDC-96E1-D2ABFA1624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76BF9-469E-45AE-A841-C130FC0B7E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4F4D0-13AA-4350-A010-93C6E91326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76EED-BA57-45E2-91ED-3BB4189F1B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0F9F7-62D3-46E5-B8CE-79E18197EC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B3529-8F6E-41F0-B1E6-0FE605F378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131A-7293-4624-8C4D-2B6EB76D26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DA424-24A4-4F45-8BF1-1A31D071C7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BD7F2-2A95-407B-8D97-8C1F4459B0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9C6B9-0568-488C-8CC3-A38B7202D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9AC3B-8CC3-48DC-9D87-2B2C923A5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9F189-DDE1-4DC4-ABE9-9AEFE7D0F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EB001-A69F-479A-A7CF-FCE16E0F1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4D075-8B7E-40BD-A8DD-E398804FA4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AD190-890D-4ABF-B1B9-F2BD449C6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FD211-EACB-4A38-99BE-BA75E8005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19075" y="227013"/>
            <a:ext cx="7477125" cy="5868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CFA23-C8E4-47AD-988B-53D89668E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384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385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D291AC55-D2E5-4D4F-9BE0-82C68AAAE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00147-49A5-4755-B4AD-AB81ACD82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634D9-4D28-4612-BC90-4B169F23A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4D922-4D6A-49F5-B697-E20220076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D458A-8AAB-446D-A00A-77D7FFA0D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6547E-5B26-4FDA-AF7F-45BAAEC79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C5B21-BCAF-44EA-87AC-2D9A82BF6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F51C7-F675-4B20-A6F8-72E326C51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84A82-E71C-4713-8C36-53BD36278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7079A-C42F-4474-A993-732CD0DFB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E6B72-6BE7-48A2-928A-395CE609A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FB839-6BA6-4B6C-9ADC-4CB347B98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11011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1012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39258E-21FC-4968-930D-91521CB9A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241E6-9B09-4156-9B28-74511E9B8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4A8E-5522-45ED-A8FB-0164DCED0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8E63-8576-4C4F-9D7F-DCE0826C4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A1E7A-AB15-4060-9845-D6744E638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FB697-3039-4CB9-8027-92E94BCEC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773B4-BF72-4115-97B7-F7597E794D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5DDEF-1642-4853-B915-C18ADCB9D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33415-9366-4F7B-9128-AA8B71A0D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0EE7C-BE31-4FE5-B29E-C70D36C6F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21ADA-B8B7-4AED-8E0F-6C295AC5C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02D12-E4F4-4CC9-94AA-9571DD436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710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711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DF2A80-5ABD-4C2E-9620-15BCBC12C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5D32B-83AE-44F2-87F4-E6692FAF1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2A71A-A938-44C9-BB9B-CB15B145B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54A79-E497-4EB2-81A5-A6DFE17EF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783C6-5D07-4F3C-A3A9-D031951B2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9A732-13B5-4C8C-941D-E0AFA41FB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C431B-C152-418C-A999-28FA9D19B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29001-0C78-4E93-B41A-F978BAA33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28F99-E2C5-46FB-BC44-B727A0C6F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E2E0E-3639-422A-851B-1CEF9A06A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94B28-0A0A-4763-B942-8AB6DBD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EEBE2-86A7-4FB9-B61D-C9F0256F4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50B84-948D-4E63-8F3F-F72B829EF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95535C-D694-4AD9-A79F-B39EEC2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51AF4-C4BA-4C6D-BDEA-3C5D3BE59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9A5FC-C9FC-4382-A1EB-15EB76F8D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97E2F-D46A-400A-BC65-36E777857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BD2E2-63E2-4E4B-A751-20A2A0E34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A5A1A-70DE-4FB0-85F1-0364CFECD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63156-F058-49AC-941B-9CFE5B4B4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1BB98-AFD1-4DEE-B0E9-A0A62B5FF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C6875-4B1B-436B-A905-5054E5ED5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9CC0D-4007-40F7-A4A2-503F2AA91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F0871-EA19-4430-93DA-D8FC3B233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06450-FF64-4F60-8C7D-49CB4E7C6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3FB4B-4598-4DCF-B076-E1AFEA61A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3E082-B959-4BC8-BB2A-5FD2A495D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70360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036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F4F095-6D7D-4956-8859-BBF4F165B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4EC9C-71C7-4A05-BF4E-DEF7A99F9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DA617-53DA-47B5-912A-90ED6F360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3B5F0-6ECC-47C5-B2B6-6CF32E641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8BCAF-0D09-462E-83F9-54C283CD9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B4CC6-BB5F-4B8F-8194-ACE640B23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AA696-82CE-47F9-8E08-B61505212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86D89-FE04-483B-8513-1788E287B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4A534-A27F-4BAC-B1A5-EFD610E16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465B9-4A31-4807-B4B9-C71309DEF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30105-BF36-42B9-9DE9-56AC15025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0C727-1453-48D4-8279-65222B595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979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9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72F63F-78D4-43EE-A4AD-849961B4A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27333-96CF-4479-A2F0-E02A68D9B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01DC-52BE-4AA8-ABC7-78D7617DE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009B8-F6E7-4BFB-8CC3-8D03E4093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2AE7A-D2F1-4C0E-BCF3-164E57A5C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CFD4-F8B6-44A9-B766-40803C331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487A3-30A5-4576-BA17-9A73B2789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04218-515F-4585-B3EC-09521C2E5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899BF-7C38-4BD6-A286-6D98B225F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00DC4-88E0-4FCC-B16B-607DF1A67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49D43-26A9-4273-A08A-7EF2800AE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44CE5-597A-4D39-B65A-052B5F268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1028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0282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D9B387-CF85-4D3E-80E0-65ECCD1A6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08928-2D5C-4069-AC53-180EA2832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06381-4CE5-4771-B73C-45847CD13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E49E0-71B9-46FC-BB7D-A4C80E900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E1DF-7EFD-420A-8D91-D7D001024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1E2CB-4AF3-49E7-851E-17250ED89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34F-BB05-411D-B79A-A50F8DC32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87F4B-4FF7-4213-A6C8-92D7ECA76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20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5.xml"/><Relationship Id="rId1" Type="http://schemas.openxmlformats.org/officeDocument/2006/relationships/slideLayout" Target="../slideLayouts/slideLayout114.xml"/><Relationship Id="rId6" Type="http://schemas.openxmlformats.org/officeDocument/2006/relationships/slideLayout" Target="../slideLayouts/slideLayout119.xml"/><Relationship Id="rId11" Type="http://schemas.openxmlformats.org/officeDocument/2006/relationships/slideLayout" Target="../slideLayouts/slideLayout124.xml"/><Relationship Id="rId5" Type="http://schemas.openxmlformats.org/officeDocument/2006/relationships/slideLayout" Target="../slideLayouts/slideLayout118.xml"/><Relationship Id="rId10" Type="http://schemas.openxmlformats.org/officeDocument/2006/relationships/slideLayout" Target="../slideLayouts/slideLayout123.xml"/><Relationship Id="rId4" Type="http://schemas.openxmlformats.org/officeDocument/2006/relationships/slideLayout" Target="../slideLayouts/slideLayout117.xml"/><Relationship Id="rId9" Type="http://schemas.openxmlformats.org/officeDocument/2006/relationships/slideLayout" Target="../slideLayouts/slideLayout122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2.xml"/><Relationship Id="rId3" Type="http://schemas.openxmlformats.org/officeDocument/2006/relationships/slideLayout" Target="../slideLayouts/slideLayout127.xml"/><Relationship Id="rId7" Type="http://schemas.openxmlformats.org/officeDocument/2006/relationships/slideLayout" Target="../slideLayouts/slideLayout131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6.xml"/><Relationship Id="rId1" Type="http://schemas.openxmlformats.org/officeDocument/2006/relationships/slideLayout" Target="../slideLayouts/slideLayout125.xml"/><Relationship Id="rId6" Type="http://schemas.openxmlformats.org/officeDocument/2006/relationships/slideLayout" Target="../slideLayouts/slideLayout130.xml"/><Relationship Id="rId11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129.xml"/><Relationship Id="rId10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28.xml"/><Relationship Id="rId9" Type="http://schemas.openxmlformats.org/officeDocument/2006/relationships/slideLayout" Target="../slideLayouts/slideLayout133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38.xml"/><Relationship Id="rId7" Type="http://schemas.openxmlformats.org/officeDocument/2006/relationships/slideLayout" Target="../slideLayouts/slideLayout142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7.xml"/><Relationship Id="rId1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41.xml"/><Relationship Id="rId11" Type="http://schemas.openxmlformats.org/officeDocument/2006/relationships/slideLayout" Target="../slideLayouts/slideLayout146.xml"/><Relationship Id="rId5" Type="http://schemas.openxmlformats.org/officeDocument/2006/relationships/slideLayout" Target="../slideLayouts/slideLayout140.xml"/><Relationship Id="rId10" Type="http://schemas.openxmlformats.org/officeDocument/2006/relationships/slideLayout" Target="../slideLayouts/slideLayout145.xml"/><Relationship Id="rId4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4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4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149.xml"/><Relationship Id="rId7" Type="http://schemas.openxmlformats.org/officeDocument/2006/relationships/slideLayout" Target="../slideLayouts/slideLayout153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8.xml"/><Relationship Id="rId1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152.xml"/><Relationship Id="rId11" Type="http://schemas.openxmlformats.org/officeDocument/2006/relationships/slideLayout" Target="../slideLayouts/slideLayout157.xml"/><Relationship Id="rId5" Type="http://schemas.openxmlformats.org/officeDocument/2006/relationships/slideLayout" Target="../slideLayouts/slideLayout151.xml"/><Relationship Id="rId10" Type="http://schemas.openxmlformats.org/officeDocument/2006/relationships/slideLayout" Target="../slideLayouts/slideLayout156.xml"/><Relationship Id="rId4" Type="http://schemas.openxmlformats.org/officeDocument/2006/relationships/slideLayout" Target="../slideLayouts/slideLayout150.xml"/><Relationship Id="rId9" Type="http://schemas.openxmlformats.org/officeDocument/2006/relationships/slideLayout" Target="../slideLayouts/slideLayout15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5.xml"/><Relationship Id="rId3" Type="http://schemas.openxmlformats.org/officeDocument/2006/relationships/slideLayout" Target="../slideLayouts/slideLayout160.xml"/><Relationship Id="rId7" Type="http://schemas.openxmlformats.org/officeDocument/2006/relationships/slideLayout" Target="../slideLayouts/slideLayout164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9.xml"/><Relationship Id="rId1" Type="http://schemas.openxmlformats.org/officeDocument/2006/relationships/slideLayout" Target="../slideLayouts/slideLayout158.xml"/><Relationship Id="rId6" Type="http://schemas.openxmlformats.org/officeDocument/2006/relationships/slideLayout" Target="../slideLayouts/slideLayout163.xml"/><Relationship Id="rId11" Type="http://schemas.openxmlformats.org/officeDocument/2006/relationships/slideLayout" Target="../slideLayouts/slideLayout168.xml"/><Relationship Id="rId5" Type="http://schemas.openxmlformats.org/officeDocument/2006/relationships/slideLayout" Target="../slideLayouts/slideLayout162.xml"/><Relationship Id="rId10" Type="http://schemas.openxmlformats.org/officeDocument/2006/relationships/slideLayout" Target="../slideLayouts/slideLayout167.xml"/><Relationship Id="rId4" Type="http://schemas.openxmlformats.org/officeDocument/2006/relationships/slideLayout" Target="../slideLayouts/slideLayout161.xml"/><Relationship Id="rId9" Type="http://schemas.openxmlformats.org/officeDocument/2006/relationships/slideLayout" Target="../slideLayouts/slideLayout16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CD671C35-04E8-4628-8DDC-137E8C9FE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248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31437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7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7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7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7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7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7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7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8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8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8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8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8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249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314386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87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88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89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90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91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92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93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94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95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96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97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98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399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00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01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02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03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04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05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06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07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08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09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10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11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12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13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14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15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16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17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18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19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20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21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22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23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24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25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26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27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28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29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30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31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32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33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34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35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36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37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38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39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40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41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42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43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44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45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46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47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48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49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50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51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52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53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54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55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56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57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58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59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60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61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62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63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64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65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66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67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68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69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70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71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72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73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74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75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76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77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78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79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80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81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82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83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84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85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86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87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88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89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90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91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92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93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94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95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96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97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98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499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00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01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02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03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04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05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06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07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08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09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10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11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12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13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14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15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16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17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18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19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4520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14521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4522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4523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4524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AC221956-FBF1-4E46-873D-49CD07C98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4525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70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1846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1846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1846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1847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1847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1847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84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84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84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09567838-2325-47AE-A40B-824247D92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2296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326660" name="Oval 4"/>
              <p:cNvSpPr>
                <a:spLocks noChangeArrowheads="1"/>
              </p:cNvSpPr>
              <p:nvPr/>
            </p:nvSpPr>
            <p:spPr bwMode="hidden">
              <a:xfrm>
                <a:off x="1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661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2297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326663" name="Oval 7"/>
              <p:cNvSpPr>
                <a:spLocks noChangeArrowheads="1"/>
              </p:cNvSpPr>
              <p:nvPr/>
            </p:nvSpPr>
            <p:spPr bwMode="hidden">
              <a:xfrm>
                <a:off x="-1" y="1"/>
                <a:ext cx="769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664" name="Oval 8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2298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326666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667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2299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2300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326670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6671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2301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2324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326674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7" y="2235"/>
                    <a:ext cx="1720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675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48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25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326677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678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26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326680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681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27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326683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2" y="1634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684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4" y="2036"/>
                    <a:ext cx="900" cy="52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28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326686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687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29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326689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690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7"/>
                    <a:ext cx="755" cy="3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30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326692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6" y="1128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693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4" y="918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31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326695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7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696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32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326698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699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33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326701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02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34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326704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05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35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326707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9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08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36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326710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11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4"/>
                    <a:ext cx="755" cy="3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37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326713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14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38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326716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17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39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326719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0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20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0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40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326722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23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41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326725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26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42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326728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2" y="924"/>
                    <a:ext cx="1059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29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43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326731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0" y="1022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32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62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44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326734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33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35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61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26736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6737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2347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326739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2" y="936"/>
                    <a:ext cx="1061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40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69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48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32674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4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49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326745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46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50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32674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4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9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51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326751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52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4" y="3635"/>
                    <a:ext cx="854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52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32675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8" y="2692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5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0" y="3897"/>
                    <a:ext cx="917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53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326757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58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54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32676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9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6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3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55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326763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9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64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44"/>
                    <a:ext cx="86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56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32676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8" y="2711"/>
                    <a:ext cx="1469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6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30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2357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326769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2" y="2759"/>
                    <a:ext cx="1435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6770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0" y="3786"/>
                    <a:ext cx="770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  <p:sp>
            <p:nvSpPr>
              <p:cNvPr id="326771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72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73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74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6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75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1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76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77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78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79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80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9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81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2" cy="32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82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83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84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8" cy="90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85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86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87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88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89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90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91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6792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229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6795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6796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6797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332375DF-FD69-40AF-BF9B-92F480870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72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3689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0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0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0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0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0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0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1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1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1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1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1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1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1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1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2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2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2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2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2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2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2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2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3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3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693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369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69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69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693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693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5F44723D-51E6-43A0-8B90-E00B399C9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73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40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91265066-A405-4062-87F7-2BCE8EA50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74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D671C35-04E8-4628-8DDC-137E8C9FE0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83971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charset="0"/>
              </a:endParaRPr>
            </a:p>
          </p:txBody>
        </p:sp>
        <p:sp>
          <p:nvSpPr>
            <p:cNvPr id="83972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charset="0"/>
              </a:endParaRPr>
            </a:p>
          </p:txBody>
        </p:sp>
        <p:sp>
          <p:nvSpPr>
            <p:cNvPr id="8397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charset="0"/>
              </a:endParaRPr>
            </a:p>
          </p:txBody>
        </p:sp>
        <p:grpSp>
          <p:nvGrpSpPr>
            <p:cNvPr id="2059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71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2092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210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83978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2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3979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67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83980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83981" name="Freeform 13"/>
                  <p:cNvSpPr>
                    <a:spLocks/>
                  </p:cNvSpPr>
                  <p:nvPr/>
                </p:nvSpPr>
                <p:spPr bwMode="auto">
                  <a:xfrm>
                    <a:off x="260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83982" name="Freeform 14"/>
                  <p:cNvSpPr>
                    <a:spLocks/>
                  </p:cNvSpPr>
                  <p:nvPr/>
                </p:nvSpPr>
                <p:spPr bwMode="auto">
                  <a:xfrm>
                    <a:off x="267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83983" name="Freeform 15"/>
                  <p:cNvSpPr>
                    <a:spLocks/>
                  </p:cNvSpPr>
                  <p:nvPr/>
                </p:nvSpPr>
                <p:spPr bwMode="auto">
                  <a:xfrm>
                    <a:off x="2425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83984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83985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pic>
              <p:nvPicPr>
                <p:cNvPr id="2093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4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5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6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7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8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9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100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07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07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84014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01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01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017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5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018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5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019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020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02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022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charset="0"/>
              </a:endParaRPr>
            </a:p>
          </p:txBody>
        </p:sp>
        <p:sp>
          <p:nvSpPr>
            <p:cNvPr id="8402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024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charset="0"/>
              </a:endParaRPr>
            </a:p>
          </p:txBody>
        </p:sp>
      </p:grpSp>
      <p:sp>
        <p:nvSpPr>
          <p:cNvPr id="2051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02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02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02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85E4491F-AF41-47CF-8B24-32EBEC2D7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7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080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6282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282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3081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6282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282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07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2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296645EB-2DB3-4B2B-982E-98614616E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209923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05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09925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26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27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28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29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30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31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32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33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34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35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36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37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38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39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40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41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42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43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44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45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46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47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48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49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4131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209951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52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53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54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55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56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57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58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59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60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61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62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63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64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65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4132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209967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68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4133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209970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71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72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73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74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75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76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77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78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09979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80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81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82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83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84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85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986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998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9988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89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90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7E2C54C-3C0D-4D2C-9AC6-E0BC05F89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9991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4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1606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6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6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7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7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7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7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7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7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7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7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7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7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8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8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8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8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8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608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608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608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608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608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83ABDAD-8776-4C99-AA04-2204C47CD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5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97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630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2630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631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5D32FED-62EC-41FF-85B7-2FAE527ED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26931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1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1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1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1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2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2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2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2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2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2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2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2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2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2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3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3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3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3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3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33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6933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933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933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933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9AA0F858-A64D-4BFB-A85B-7AE11F4E4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934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7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29696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696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696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696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696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8195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69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B5A163CA-B765-4308-ABDD-E1B7BD102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9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309251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252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253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254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255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256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257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258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92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92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92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91DAE08-2139-45CF-BC02-ECEB4025E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9262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9263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9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com/imgres?imgurl=www.sueskitchen.com/images/wts.jpg&amp;imgrefurl=http://www.sueskitchen.com/wts.htm&amp;h=393&amp;w=520&amp;prev=/images?q=Won+Ton+Soup&amp;svnum=10&amp;hl=en&amp;lr=&amp;ie=UTF-8&amp;oe=UTF-8&amp;sa=G" TargetMode="Externa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2" Type="http://schemas.openxmlformats.org/officeDocument/2006/relationships/hyperlink" Target="http://images.google.com/imgres?imgurl=www.conted.ox.ac.uk/health/htmlfiles/dentistry/mouth.gif&amp;imgrefurl=http://www.conted.ox.ac.uk/health/htmlfiles/dentistry/dentfr.htm&amp;h=185&amp;w=149&amp;prev=/images?q=Mouth&amp;svnum=10&amp;hl=en&amp;lr=&amp;ie=UTF-8&amp;oe=UTF-8&amp;sa=G" TargetMode="External"/><Relationship Id="rId1" Type="http://schemas.openxmlformats.org/officeDocument/2006/relationships/slideLayout" Target="../slideLayouts/slideLayout27.xml"/><Relationship Id="rId6" Type="http://schemas.openxmlformats.org/officeDocument/2006/relationships/hyperlink" Target="http://images.google.com/imgres?imgurl=www.biu.ac.il/LS/lslib/microscope.gif&amp;imgrefurl=http://www.biu.ac.il/LS/lslib/e1.html&amp;h=361&amp;w=304&amp;prev=/images?q=microscope&amp;start=20&amp;svnum=10&amp;hl=en&amp;lr=&amp;ie=UTF-8&amp;oe=UTF-8&amp;sa=N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://images.google.com/imgres?imgurl=www.dudco.com/Healthcare/SCOPE.jpg&amp;imgrefurl=http://www.dudco.com/Healthcare/Personal.html&amp;h=238&amp;w=238&amp;prev=/images?q=Scope+Mouthwash&amp;svnum=10&amp;hl=en&amp;lr=&amp;ie=UTF-8&amp;oe=UTF-8&amp;sa=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://images.google.com/imgres?imgurl=www.mcneilcanada.com/eng/img/epb24mi1.gif&amp;imgrefurl=http://www.mcneilcanada.com/eng/epb24pg1.shtml&amp;h=180&amp;w=250&amp;prev=/images?q=backache&amp;svnum=10&amp;hl=en&amp;lr=&amp;ie=UTF-8&amp;oe=UTF-8&amp;sa=G" TargetMode="External"/><Relationship Id="rId1" Type="http://schemas.openxmlformats.org/officeDocument/2006/relationships/slideLayout" Target="../slideLayouts/slideLayout38.xml"/><Relationship Id="rId6" Type="http://schemas.openxmlformats.org/officeDocument/2006/relationships/hyperlink" Target="http://images.google.com/imgres?imgurl=www.lifetimefitness.com/images/magazine/article_images/Knee%20Pain.jpg&amp;imgrefurl=http://www.lifetimefitness.com/magazine/index.cfm?web_action=article_detail&amp;article_id=32&amp;h=300&amp;w=300&amp;prev=/images?q=knee+pain&amp;svnum=10&amp;hl=en&amp;lr=&amp;ie=UTF-8&amp;oe=UTF-8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://images.google.com/imgres?imgurl=www.vh.org/Providers/Textbooks/AIS/scolio14.gif&amp;imgrefurl=http://www.vh.org/Providers/Textbooks/AIS/04NaturalHistory.html&amp;h=175&amp;w=194&amp;prev=/images?q=backache&amp;start=20&amp;svnum=10&amp;hl=en&amp;lr=&amp;ie=UTF-8&amp;oe=UTF-8&amp;sa=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google.com/imgres?imgurl=www.texaspolicecentral.com/Mockingbird.gif&amp;imgrefurl=http://www.texaspolicecentral.com/texasbi.html&amp;h=176&amp;w=240&amp;prev=/images?q=MOCKINGBIRD&amp;svnum=10&amp;hl=en&amp;lr=&amp;ie=UTF-8&amp;oe=UTF-8&amp;sa=G" TargetMode="External"/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images.google.com/imgres?imgurl=www.foodservicedirect.com/productimageslarge/OT109250L.jpg&amp;imgrefurl=http://www.foodservicedirect.com/food.cfm/SubCatID/251/SubClassID/13/ShowProducts/1/Cookies.htm&amp;h=500&amp;w=500&amp;prev=/images?q=graham+cracker&amp;start=80&amp;svnum=10&amp;hl=en&amp;lr=&amp;ie=UTF-8&amp;oe=UTF-8&amp;sa=N" TargetMode="External"/><Relationship Id="rId1" Type="http://schemas.openxmlformats.org/officeDocument/2006/relationships/slideLayout" Target="../slideLayouts/slideLayout69.xml"/><Relationship Id="rId5" Type="http://schemas.openxmlformats.org/officeDocument/2006/relationships/image" Target="../media/image20.jpeg"/><Relationship Id="rId4" Type="http://schemas.openxmlformats.org/officeDocument/2006/relationships/hyperlink" Target="http://images.google.com/imgres?imgurl=www.aeb.org/recipes/images/strawberry-yogurt-pound-cake.jpg&amp;imgrefurl=http://www.aeb.org/recipes/desserts/strawberry-yogurt-pound-cake.html&amp;h=265&amp;w=400&amp;prev=/images?q=pound+cake&amp;svnum=10&amp;hl=en&amp;lr=&amp;ie=UTF-8&amp;oe=UTF-8&amp;sa=G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google.com/imgres?imgurl=www.beachcomber.com/Gadget/Water/Sev/Graphics/igloo.jpg&amp;imgrefurl=http://www.beachcomber.com/Gadget/Fun/igloo.html&amp;h=241&amp;w=338&amp;prev=/images?q=Igloo&amp;start=20&amp;svnum=10&amp;hl=en&amp;lr=&amp;ie=UTF-8&amp;oe=UTF-8&amp;sa=N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hyperlink" Target="http://images.google.com/imgres?imgurl=www.virtualslo.com/high_street/pie.jpg&amp;imgrefurl=http://www.virtualslo.com/high_street/&amp;h=300&amp;w=400&amp;prev=/images?q=Eskimo+Pie&amp;svnum=10&amp;hl=en&amp;lr=&amp;ie=UTF-8&amp;oe=UTF-8&amp;sa=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and Calculating</a:t>
            </a:r>
            <a:br>
              <a:rPr lang="en-US" dirty="0" smtClean="0"/>
            </a:br>
            <a:r>
              <a:rPr lang="en-US" sz="2800" dirty="0" smtClean="0"/>
              <a:t>(a.k.a. – Handling Numbers in Science)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All numbers have 3 characteristics which give them their complete meaning…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Value </a:t>
            </a:r>
          </a:p>
          <a:p>
            <a:pPr marL="914400" lvl="1" indent="-514350">
              <a:buNone/>
            </a:pPr>
            <a:r>
              <a:rPr lang="en-US" dirty="0" smtClean="0"/>
              <a:t>	(how much?)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Label </a:t>
            </a:r>
          </a:p>
          <a:p>
            <a:pPr marL="914400" lvl="1" indent="-514350">
              <a:buNone/>
            </a:pPr>
            <a:r>
              <a:rPr lang="en-US" dirty="0" smtClean="0"/>
              <a:t>	(of what?)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Precision </a:t>
            </a:r>
          </a:p>
          <a:p>
            <a:pPr marL="914400" lvl="1" indent="-514350">
              <a:buNone/>
            </a:pPr>
            <a:r>
              <a:rPr lang="en-US" dirty="0" smtClean="0"/>
              <a:t>	(do we know it roughly or specifically?)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4800" y="533400"/>
            <a:ext cx="8839200" cy="2222500"/>
            <a:chOff x="192" y="336"/>
            <a:chExt cx="5568" cy="1400"/>
          </a:xfrm>
        </p:grpSpPr>
        <p:pic>
          <p:nvPicPr>
            <p:cNvPr id="30724" name="Picture 5" descr="wts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2" y="336"/>
              <a:ext cx="1852" cy="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25" name="Text Box 7"/>
            <p:cNvSpPr txBox="1">
              <a:spLocks noChangeArrowheads="1"/>
            </p:cNvSpPr>
            <p:nvPr/>
          </p:nvSpPr>
          <p:spPr bwMode="auto">
            <a:xfrm>
              <a:off x="1632" y="384"/>
              <a:ext cx="4128" cy="1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6000" b="1">
                  <a:latin typeface="Euclid Fraktur" pitchFamily="66" charset="0"/>
                </a:rPr>
                <a:t>2000 pounds of Chinese soup</a:t>
              </a:r>
            </a:p>
          </p:txBody>
        </p:sp>
      </p:grpSp>
      <p:sp>
        <p:nvSpPr>
          <p:cNvPr id="59401" name="WordArt 9"/>
          <p:cNvSpPr>
            <a:spLocks noChangeArrowheads="1" noChangeShapeType="1" noTextEdit="1"/>
          </p:cNvSpPr>
          <p:nvPr/>
        </p:nvSpPr>
        <p:spPr bwMode="auto">
          <a:xfrm>
            <a:off x="609600" y="3352800"/>
            <a:ext cx="64770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b="1" kern="10" spc="-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Garamond"/>
              </a:rPr>
              <a:t>= Won 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33400" y="685800"/>
            <a:ext cx="8329613" cy="2667000"/>
            <a:chOff x="336" y="432"/>
            <a:chExt cx="5247" cy="1680"/>
          </a:xfrm>
        </p:grpSpPr>
        <p:pic>
          <p:nvPicPr>
            <p:cNvPr id="31750" name="Picture 5" descr="mouth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16" y="624"/>
              <a:ext cx="1167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51" name="Picture 9" descr="SCOPE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23529" t="11765" r="29411" b="11765"/>
            <a:stretch>
              <a:fillRect/>
            </a:stretch>
          </p:blipFill>
          <p:spPr bwMode="auto">
            <a:xfrm>
              <a:off x="336" y="432"/>
              <a:ext cx="1034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52" name="Text Box 12"/>
            <p:cNvSpPr txBox="1">
              <a:spLocks noChangeArrowheads="1"/>
            </p:cNvSpPr>
            <p:nvPr/>
          </p:nvSpPr>
          <p:spPr bwMode="auto">
            <a:xfrm>
              <a:off x="1248" y="864"/>
              <a:ext cx="3264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4800">
                  <a:solidFill>
                    <a:schemeClr val="accent2"/>
                  </a:solidFill>
                </a:rPr>
                <a:t>One millionth of a mouthwash</a:t>
              </a: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57200" y="3962400"/>
            <a:ext cx="8239125" cy="1905000"/>
            <a:chOff x="288" y="2496"/>
            <a:chExt cx="5190" cy="1200"/>
          </a:xfrm>
        </p:grpSpPr>
        <p:sp>
          <p:nvSpPr>
            <p:cNvPr id="31748" name="Text Box 30"/>
            <p:cNvSpPr txBox="1">
              <a:spLocks noChangeArrowheads="1"/>
            </p:cNvSpPr>
            <p:nvPr/>
          </p:nvSpPr>
          <p:spPr bwMode="auto">
            <a:xfrm>
              <a:off x="288" y="2736"/>
              <a:ext cx="409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5400"/>
                <a:t>= One microscope</a:t>
              </a:r>
            </a:p>
          </p:txBody>
        </p:sp>
        <p:pic>
          <p:nvPicPr>
            <p:cNvPr id="31749" name="Picture 36" descr="microscope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464" y="2496"/>
              <a:ext cx="1014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2574925" y="3155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72038" name="Picture 6" descr="epb24mi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667000"/>
            <a:ext cx="22860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2040" name="Picture 8" descr="scolio14">
            <a:hlinkClick r:id="rId4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172200" y="2590800"/>
            <a:ext cx="2286000" cy="2074863"/>
          </a:xfrm>
        </p:spPr>
      </p:pic>
      <p:pic>
        <p:nvPicPr>
          <p:cNvPr id="172043" name="Picture 11" descr="Knee%2520Pain">
            <a:hlinkClick r:id="rId6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304800" y="2590800"/>
            <a:ext cx="2057400" cy="2057400"/>
          </a:xfrm>
        </p:spPr>
      </p:pic>
      <p:sp>
        <p:nvSpPr>
          <p:cNvPr id="172046" name="Text Box 14"/>
          <p:cNvSpPr txBox="1">
            <a:spLocks noChangeArrowheads="1"/>
          </p:cNvSpPr>
          <p:nvPr/>
        </p:nvSpPr>
        <p:spPr bwMode="auto">
          <a:xfrm>
            <a:off x="0" y="1066800"/>
            <a:ext cx="88153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600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million aches and pains</a:t>
            </a:r>
          </a:p>
        </p:txBody>
      </p:sp>
      <p:sp>
        <p:nvSpPr>
          <p:cNvPr id="172048" name="Text Box 16"/>
          <p:cNvSpPr txBox="1">
            <a:spLocks noChangeArrowheads="1"/>
          </p:cNvSpPr>
          <p:nvPr/>
        </p:nvSpPr>
        <p:spPr bwMode="auto">
          <a:xfrm>
            <a:off x="1219200" y="5029200"/>
            <a:ext cx="7042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600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92pc1" pitchFamily="2" charset="0"/>
              </a:rPr>
              <a:t>= ONE MEGAHERTZ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2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2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2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720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6" grpId="0"/>
      <p:bldP spid="1720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5" name="Picture 5" descr="Mockingbird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" y="685800"/>
            <a:ext cx="1308100" cy="965200"/>
          </a:xfrm>
        </p:spPr>
      </p:pic>
      <p:pic>
        <p:nvPicPr>
          <p:cNvPr id="215048" name="Picture 8" descr="Mockingbird">
            <a:hlinkClick r:id="rId2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2757488"/>
            <a:ext cx="2527300" cy="1865312"/>
          </a:xfrm>
          <a:noFill/>
        </p:spPr>
      </p:pic>
      <p:sp>
        <p:nvSpPr>
          <p:cNvPr id="215047" name="Text Box 7"/>
          <p:cNvSpPr txBox="1">
            <a:spLocks noChangeArrowheads="1"/>
          </p:cNvSpPr>
          <p:nvPr/>
        </p:nvSpPr>
        <p:spPr bwMode="auto">
          <a:xfrm>
            <a:off x="1905000" y="685800"/>
            <a:ext cx="67595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/>
              <a:t>2000 mockingbirds</a:t>
            </a:r>
          </a:p>
        </p:txBody>
      </p:sp>
      <p:pic>
        <p:nvPicPr>
          <p:cNvPr id="215051" name="Picture 11" descr="Mockingbird">
            <a:hlinkClick r:id="rId2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867400" y="2819400"/>
            <a:ext cx="2514600" cy="1854200"/>
          </a:xfrm>
          <a:noFill/>
        </p:spPr>
      </p:pic>
      <p:sp>
        <p:nvSpPr>
          <p:cNvPr id="215054" name="Text Box 14"/>
          <p:cNvSpPr txBox="1">
            <a:spLocks noChangeArrowheads="1"/>
          </p:cNvSpPr>
          <p:nvPr/>
        </p:nvSpPr>
        <p:spPr bwMode="auto">
          <a:xfrm>
            <a:off x="1371600" y="3886200"/>
            <a:ext cx="624840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/>
              <a:t>=</a:t>
            </a:r>
          </a:p>
          <a:p>
            <a:pPr algn="ctr"/>
            <a:r>
              <a:rPr lang="en-US" sz="5400"/>
              <a:t>Two kilomockingbirds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5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15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7" grpId="0"/>
      <p:bldP spid="2150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84121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/>
              <a:t>453.6 Graham Crackers</a:t>
            </a:r>
          </a:p>
        </p:txBody>
      </p:sp>
      <p:pic>
        <p:nvPicPr>
          <p:cNvPr id="221213" name="Picture 29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457200" y="17526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14" name="Picture 30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609600" y="19050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15" name="Picture 31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762000" y="20574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16" name="Picture 32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914400" y="22098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31" name="Picture 47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1066800" y="23622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32" name="Picture 48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1219200" y="25146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33" name="Picture 49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1371600" y="26670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34" name="Picture 50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1524000" y="28194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35" name="Picture 51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1676400" y="29718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36" name="Picture 52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1828800" y="31242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37" name="Picture 53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1981200" y="32766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38" name="Picture 54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2133600" y="34290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39" name="Picture 55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2286000" y="35814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40" name="Picture 56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2438400" y="37338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41" name="Picture 57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2590800" y="38862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42" name="Picture 58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2743200" y="40386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43" name="Picture 59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2895600" y="41910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44" name="Picture 60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3048000" y="43434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45" name="Picture 61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3200400" y="44958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46" name="Picture 62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3352800" y="46482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47" name="Picture 63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3505200" y="48006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48" name="Picture 64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3657600" y="49530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49" name="Picture 65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3810000" y="51054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1250" name="Picture 66" descr="OT109250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7109" t="13637" r="32715" b="14268"/>
          <a:stretch>
            <a:fillRect/>
          </a:stretch>
        </p:blipFill>
        <p:spPr bwMode="auto">
          <a:xfrm>
            <a:off x="3962400" y="52578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255" name="Text Box 71"/>
          <p:cNvSpPr txBox="1">
            <a:spLocks noChangeArrowheads="1"/>
          </p:cNvSpPr>
          <p:nvPr/>
        </p:nvSpPr>
        <p:spPr bwMode="auto">
          <a:xfrm>
            <a:off x="2971800" y="2133600"/>
            <a:ext cx="58943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>
                <a:latin typeface="Arial Black" pitchFamily="34" charset="0"/>
              </a:rPr>
              <a:t>= 1 pound cake</a:t>
            </a:r>
          </a:p>
        </p:txBody>
      </p:sp>
      <p:pic>
        <p:nvPicPr>
          <p:cNvPr id="221257" name="Picture 73" descr="strawberry-yogurt-pound-cake">
            <a:hlinkClick r:id="rId4"/>
          </p:cNvPr>
          <p:cNvPicPr>
            <a:picLocks noGrp="1"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334000" y="3581400"/>
            <a:ext cx="3424238" cy="22733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1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1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1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1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1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1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1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1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1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1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1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1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1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1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1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1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1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1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1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1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1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1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1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1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1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1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1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1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1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1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1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500"/>
                            </p:stCondLst>
                            <p:childTnLst>
                              <p:par>
                                <p:cTn id="10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21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1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1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1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1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21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21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21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1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21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2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381000"/>
            <a:ext cx="1600200" cy="1295400"/>
          </a:xfrm>
        </p:spPr>
        <p:txBody>
          <a:bodyPr/>
          <a:lstStyle/>
          <a:p>
            <a:pPr eaLnBrk="1" hangingPunct="1"/>
            <a:r>
              <a:rPr lang="en-US" sz="8000" b="1" smtClean="0">
                <a:solidFill>
                  <a:schemeClr val="accent2"/>
                </a:solidFill>
                <a:latin typeface="Courier New" pitchFamily="49" charset="0"/>
              </a:rPr>
              <a:t>SI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752600"/>
            <a:ext cx="6172200" cy="68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400" b="1" smtClean="0">
                <a:solidFill>
                  <a:schemeClr val="accent2"/>
                </a:solidFill>
                <a:latin typeface="Monotype Corsiva" pitchFamily="66" charset="0"/>
              </a:rPr>
              <a:t>International System of Units</a:t>
            </a:r>
          </a:p>
        </p:txBody>
      </p:sp>
      <p:sp>
        <p:nvSpPr>
          <p:cNvPr id="271365" name="Text Box 5"/>
          <p:cNvSpPr txBox="1">
            <a:spLocks noChangeArrowheads="1"/>
          </p:cNvSpPr>
          <p:nvPr/>
        </p:nvSpPr>
        <p:spPr bwMode="auto">
          <a:xfrm>
            <a:off x="2895600" y="3133725"/>
            <a:ext cx="324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>
                <a:latin typeface="Charlemagne Std" pitchFamily="50" charset="0"/>
              </a:rPr>
              <a:t>Seven Base Units</a:t>
            </a:r>
          </a:p>
        </p:txBody>
      </p:sp>
      <p:sp>
        <p:nvSpPr>
          <p:cNvPr id="271366" name="Text Box 6"/>
          <p:cNvSpPr txBox="1">
            <a:spLocks noChangeArrowheads="1"/>
          </p:cNvSpPr>
          <p:nvPr/>
        </p:nvSpPr>
        <p:spPr bwMode="auto">
          <a:xfrm>
            <a:off x="1905000" y="37338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Length</a:t>
            </a:r>
          </a:p>
        </p:txBody>
      </p:sp>
      <p:sp>
        <p:nvSpPr>
          <p:cNvPr id="271367" name="Text Box 7"/>
          <p:cNvSpPr txBox="1">
            <a:spLocks noChangeArrowheads="1"/>
          </p:cNvSpPr>
          <p:nvPr/>
        </p:nvSpPr>
        <p:spPr bwMode="auto">
          <a:xfrm>
            <a:off x="1905000" y="4052888"/>
            <a:ext cx="750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Mass</a:t>
            </a:r>
          </a:p>
        </p:txBody>
      </p:sp>
      <p:sp>
        <p:nvSpPr>
          <p:cNvPr id="271368" name="Text Box 8"/>
          <p:cNvSpPr txBox="1">
            <a:spLocks noChangeArrowheads="1"/>
          </p:cNvSpPr>
          <p:nvPr/>
        </p:nvSpPr>
        <p:spPr bwMode="auto">
          <a:xfrm>
            <a:off x="1905000" y="4662488"/>
            <a:ext cx="1665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Temperature</a:t>
            </a:r>
          </a:p>
        </p:txBody>
      </p:sp>
      <p:sp>
        <p:nvSpPr>
          <p:cNvPr id="271369" name="Text Box 9"/>
          <p:cNvSpPr txBox="1">
            <a:spLocks noChangeArrowheads="1"/>
          </p:cNvSpPr>
          <p:nvPr/>
        </p:nvSpPr>
        <p:spPr bwMode="auto">
          <a:xfrm>
            <a:off x="1905000" y="4343400"/>
            <a:ext cx="747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271370" name="Text Box 10"/>
          <p:cNvSpPr txBox="1">
            <a:spLocks noChangeArrowheads="1"/>
          </p:cNvSpPr>
          <p:nvPr/>
        </p:nvSpPr>
        <p:spPr bwMode="auto">
          <a:xfrm>
            <a:off x="1905000" y="5257800"/>
            <a:ext cx="2168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Electrical Current</a:t>
            </a:r>
          </a:p>
        </p:txBody>
      </p:sp>
      <p:sp>
        <p:nvSpPr>
          <p:cNvPr id="271371" name="Text Box 11"/>
          <p:cNvSpPr txBox="1">
            <a:spLocks noChangeArrowheads="1"/>
          </p:cNvSpPr>
          <p:nvPr/>
        </p:nvSpPr>
        <p:spPr bwMode="auto">
          <a:xfrm>
            <a:off x="1905000" y="4967288"/>
            <a:ext cx="2649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Amount of Substance</a:t>
            </a:r>
          </a:p>
        </p:txBody>
      </p:sp>
      <p:sp>
        <p:nvSpPr>
          <p:cNvPr id="271372" name="Text Box 12"/>
          <p:cNvSpPr txBox="1">
            <a:spLocks noChangeArrowheads="1"/>
          </p:cNvSpPr>
          <p:nvPr/>
        </p:nvSpPr>
        <p:spPr bwMode="auto">
          <a:xfrm>
            <a:off x="1905000" y="5576888"/>
            <a:ext cx="2389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Luminous Intensity</a:t>
            </a:r>
          </a:p>
        </p:txBody>
      </p:sp>
      <p:sp>
        <p:nvSpPr>
          <p:cNvPr id="271373" name="Text Box 13"/>
          <p:cNvSpPr txBox="1">
            <a:spLocks noChangeArrowheads="1"/>
          </p:cNvSpPr>
          <p:nvPr/>
        </p:nvSpPr>
        <p:spPr bwMode="auto">
          <a:xfrm>
            <a:off x="5643563" y="3733800"/>
            <a:ext cx="1465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Meters (m)</a:t>
            </a:r>
          </a:p>
        </p:txBody>
      </p:sp>
      <p:sp>
        <p:nvSpPr>
          <p:cNvPr id="271375" name="Text Box 15"/>
          <p:cNvSpPr txBox="1">
            <a:spLocks noChangeArrowheads="1"/>
          </p:cNvSpPr>
          <p:nvPr/>
        </p:nvSpPr>
        <p:spPr bwMode="auto">
          <a:xfrm>
            <a:off x="5643563" y="4052888"/>
            <a:ext cx="1890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Kilograms (kg)</a:t>
            </a:r>
          </a:p>
        </p:txBody>
      </p:sp>
      <p:sp>
        <p:nvSpPr>
          <p:cNvPr id="271376" name="Text Box 16"/>
          <p:cNvSpPr txBox="1">
            <a:spLocks noChangeArrowheads="1"/>
          </p:cNvSpPr>
          <p:nvPr/>
        </p:nvSpPr>
        <p:spPr bwMode="auto">
          <a:xfrm>
            <a:off x="5643563" y="4357688"/>
            <a:ext cx="1546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Seconds (s)</a:t>
            </a:r>
          </a:p>
        </p:txBody>
      </p:sp>
      <p:sp>
        <p:nvSpPr>
          <p:cNvPr id="271377" name="Text Box 17"/>
          <p:cNvSpPr txBox="1">
            <a:spLocks noChangeArrowheads="1"/>
          </p:cNvSpPr>
          <p:nvPr/>
        </p:nvSpPr>
        <p:spPr bwMode="auto">
          <a:xfrm>
            <a:off x="5643563" y="4662488"/>
            <a:ext cx="1331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Kelvin (K)</a:t>
            </a:r>
          </a:p>
        </p:txBody>
      </p:sp>
      <p:sp>
        <p:nvSpPr>
          <p:cNvPr id="271378" name="Text Box 18"/>
          <p:cNvSpPr txBox="1">
            <a:spLocks noChangeArrowheads="1"/>
          </p:cNvSpPr>
          <p:nvPr/>
        </p:nvSpPr>
        <p:spPr bwMode="auto">
          <a:xfrm>
            <a:off x="5643563" y="4953000"/>
            <a:ext cx="1544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Moles (mol)</a:t>
            </a:r>
          </a:p>
        </p:txBody>
      </p:sp>
      <p:sp>
        <p:nvSpPr>
          <p:cNvPr id="271379" name="Text Box 19"/>
          <p:cNvSpPr txBox="1">
            <a:spLocks noChangeArrowheads="1"/>
          </p:cNvSpPr>
          <p:nvPr/>
        </p:nvSpPr>
        <p:spPr bwMode="auto">
          <a:xfrm>
            <a:off x="5638800" y="5257800"/>
            <a:ext cx="1982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Amperes (amp)</a:t>
            </a:r>
          </a:p>
        </p:txBody>
      </p:sp>
      <p:sp>
        <p:nvSpPr>
          <p:cNvPr id="271380" name="Text Box 20"/>
          <p:cNvSpPr txBox="1">
            <a:spLocks noChangeArrowheads="1"/>
          </p:cNvSpPr>
          <p:nvPr/>
        </p:nvSpPr>
        <p:spPr bwMode="auto">
          <a:xfrm>
            <a:off x="5638800" y="5562600"/>
            <a:ext cx="177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Candelas (cd)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828800" y="2438400"/>
            <a:ext cx="6292850" cy="641350"/>
            <a:chOff x="1152" y="1536"/>
            <a:chExt cx="3964" cy="404"/>
          </a:xfrm>
        </p:grpSpPr>
        <p:sp>
          <p:nvSpPr>
            <p:cNvPr id="35860" name="Text Box 4"/>
            <p:cNvSpPr txBox="1">
              <a:spLocks noChangeArrowheads="1"/>
            </p:cNvSpPr>
            <p:nvPr/>
          </p:nvSpPr>
          <p:spPr bwMode="auto">
            <a:xfrm>
              <a:off x="1152" y="1536"/>
              <a:ext cx="39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latin typeface="Monotype Corsiva" pitchFamily="66" charset="0"/>
                </a:rPr>
                <a:t>(Le Systeme International des’Unites)</a:t>
              </a:r>
            </a:p>
          </p:txBody>
        </p:sp>
        <p:sp>
          <p:nvSpPr>
            <p:cNvPr id="35861" name="Line 21"/>
            <p:cNvSpPr>
              <a:spLocks noChangeShapeType="1"/>
            </p:cNvSpPr>
            <p:nvPr/>
          </p:nvSpPr>
          <p:spPr bwMode="auto">
            <a:xfrm>
              <a:off x="2112" y="1632"/>
              <a:ext cx="48" cy="48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2" name="Line 22"/>
            <p:cNvSpPr>
              <a:spLocks noChangeShapeType="1"/>
            </p:cNvSpPr>
            <p:nvPr/>
          </p:nvSpPr>
          <p:spPr bwMode="auto">
            <a:xfrm flipV="1">
              <a:off x="4848" y="1632"/>
              <a:ext cx="48" cy="48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71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27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271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 tmFilter="0,0; .5, 1; 1, 1"/>
                                        <p:tgtEl>
                                          <p:spTgt spid="27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71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71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71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71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 tmFilter="0,0; .5, 1; 1, 1"/>
                                        <p:tgtEl>
                                          <p:spTgt spid="271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271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27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build="p"/>
      <p:bldP spid="271365" grpId="0"/>
      <p:bldP spid="271366" grpId="0"/>
      <p:bldP spid="271367" grpId="0"/>
      <p:bldP spid="271368" grpId="0"/>
      <p:bldP spid="271369" grpId="0"/>
      <p:bldP spid="271370" grpId="0"/>
      <p:bldP spid="271371" grpId="0"/>
      <p:bldP spid="271372" grpId="0"/>
      <p:bldP spid="271373" grpId="0"/>
      <p:bldP spid="271375" grpId="0"/>
      <p:bldP spid="271376" grpId="0"/>
      <p:bldP spid="271377" grpId="0"/>
      <p:bldP spid="271378" grpId="0"/>
      <p:bldP spid="271379" grpId="0"/>
      <p:bldP spid="2713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smtClean="0"/>
              <a:t>Derived Units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543800" cy="167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chemeClr val="tx2"/>
                </a:solidFill>
              </a:rPr>
              <a:t>Obviously, there are more than seven 	different units that we use in the 	metric (SI) system. </a:t>
            </a:r>
          </a:p>
        </p:txBody>
      </p:sp>
      <p:sp>
        <p:nvSpPr>
          <p:cNvPr id="272389" name="Text Box 5"/>
          <p:cNvSpPr txBox="1">
            <a:spLocks noChangeArrowheads="1"/>
          </p:cNvSpPr>
          <p:nvPr/>
        </p:nvSpPr>
        <p:spPr bwMode="auto">
          <a:xfrm>
            <a:off x="533400" y="3200400"/>
            <a:ext cx="6934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These other units are called </a:t>
            </a: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derived 	units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 Units can be derived by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…</a:t>
            </a:r>
          </a:p>
          <a:p>
            <a:pPr>
              <a:defRPr/>
            </a:pPr>
            <a:endParaRPr lang="en-US" sz="3200">
              <a:latin typeface="Tahoma" pitchFamily="34" charset="0"/>
            </a:endParaRPr>
          </a:p>
        </p:txBody>
      </p:sp>
      <p:sp>
        <p:nvSpPr>
          <p:cNvPr id="272390" name="Text Box 6"/>
          <p:cNvSpPr txBox="1">
            <a:spLocks noChangeArrowheads="1"/>
          </p:cNvSpPr>
          <p:nvPr/>
        </p:nvSpPr>
        <p:spPr bwMode="auto">
          <a:xfrm>
            <a:off x="304800" y="426720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Tahoma" pitchFamily="34" charset="0"/>
              </a:rPr>
              <a:t>1) …adding or changing a prefix (e.g. – centi-).</a:t>
            </a:r>
          </a:p>
        </p:txBody>
      </p:sp>
      <p:sp>
        <p:nvSpPr>
          <p:cNvPr id="272391" name="Text Box 7"/>
          <p:cNvSpPr txBox="1">
            <a:spLocks noChangeArrowheads="1"/>
          </p:cNvSpPr>
          <p:nvPr/>
        </p:nvSpPr>
        <p:spPr bwMode="auto">
          <a:xfrm>
            <a:off x="304800" y="4876800"/>
            <a:ext cx="8832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Tahoma" pitchFamily="34" charset="0"/>
              </a:rPr>
              <a:t>2) …combining two or more units (e.g. – g/mL).</a:t>
            </a:r>
          </a:p>
        </p:txBody>
      </p:sp>
      <p:sp>
        <p:nvSpPr>
          <p:cNvPr id="272392" name="Text Box 8"/>
          <p:cNvSpPr txBox="1">
            <a:spLocks noChangeArrowheads="1"/>
          </p:cNvSpPr>
          <p:nvPr/>
        </p:nvSpPr>
        <p:spPr bwMode="auto">
          <a:xfrm>
            <a:off x="304800" y="55626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Tahoma" pitchFamily="34" charset="0"/>
              </a:rPr>
              <a:t>3) …applying a known mathematical relationship (e.g. – 1 m = 3.281 feet).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27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6" grpId="0"/>
      <p:bldP spid="272387" grpId="0" build="p"/>
      <p:bldP spid="272389" grpId="0"/>
      <p:bldP spid="272390" grpId="0"/>
      <p:bldP spid="272391" grpId="0"/>
      <p:bldP spid="27239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6858000" cy="1096963"/>
          </a:xfrm>
        </p:spPr>
        <p:txBody>
          <a:bodyPr/>
          <a:lstStyle/>
          <a:p>
            <a:pPr eaLnBrk="1" hangingPunct="1"/>
            <a:r>
              <a:rPr lang="en-US" sz="6000" smtClean="0">
                <a:solidFill>
                  <a:srgbClr val="000066"/>
                </a:solidFill>
                <a:latin typeface="Comic Sans MS" pitchFamily="66" charset="0"/>
              </a:rPr>
              <a:t>Pertinent Prefixes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6781800" cy="3429000"/>
          </a:xfrm>
        </p:spPr>
        <p:txBody>
          <a:bodyPr/>
          <a:lstStyle/>
          <a:p>
            <a:pPr eaLnBrk="1" hangingPunct="1"/>
            <a:r>
              <a:rPr lang="en-US" sz="4400" smtClean="0">
                <a:solidFill>
                  <a:srgbClr val="000066"/>
                </a:solidFill>
                <a:latin typeface="Comic Sans MS" pitchFamily="66" charset="0"/>
              </a:rPr>
              <a:t>kilo (k-) means 1000</a:t>
            </a:r>
          </a:p>
          <a:p>
            <a:pPr eaLnBrk="1" hangingPunct="1"/>
            <a:r>
              <a:rPr lang="en-US" sz="4400" smtClean="0">
                <a:solidFill>
                  <a:srgbClr val="000066"/>
                </a:solidFill>
                <a:latin typeface="Comic Sans MS" pitchFamily="66" charset="0"/>
              </a:rPr>
              <a:t>deci (d-) means 1/10</a:t>
            </a:r>
          </a:p>
          <a:p>
            <a:pPr eaLnBrk="1" hangingPunct="1"/>
            <a:r>
              <a:rPr lang="en-US" sz="4400" smtClean="0">
                <a:solidFill>
                  <a:srgbClr val="000066"/>
                </a:solidFill>
                <a:latin typeface="Comic Sans MS" pitchFamily="66" charset="0"/>
              </a:rPr>
              <a:t>centi (c-) means 1/100</a:t>
            </a:r>
          </a:p>
          <a:p>
            <a:pPr eaLnBrk="1" hangingPunct="1"/>
            <a:r>
              <a:rPr lang="en-US" sz="4400" smtClean="0">
                <a:solidFill>
                  <a:srgbClr val="000066"/>
                </a:solidFill>
                <a:latin typeface="Comic Sans MS" pitchFamily="66" charset="0"/>
              </a:rPr>
              <a:t>milli (m-) means 1/1000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8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0" grpId="0"/>
      <p:bldP spid="2836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44475"/>
            <a:ext cx="85375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Common “Combined” Units</a:t>
            </a:r>
          </a:p>
        </p:txBody>
      </p:sp>
      <p:sp>
        <p:nvSpPr>
          <p:cNvPr id="2990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676400"/>
            <a:ext cx="8305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2"/>
                </a:solidFill>
              </a:rPr>
              <a:t>Volume (derived from length) cm</a:t>
            </a:r>
            <a:r>
              <a:rPr lang="en-US" baseline="30000" smtClean="0">
                <a:solidFill>
                  <a:schemeClr val="tx2"/>
                </a:solidFill>
              </a:rPr>
              <a:t>3</a:t>
            </a:r>
            <a:r>
              <a:rPr lang="en-US" smtClean="0">
                <a:solidFill>
                  <a:schemeClr val="tx2"/>
                </a:solidFill>
              </a:rPr>
              <a:t>, dm</a:t>
            </a:r>
            <a:r>
              <a:rPr lang="en-US" baseline="30000" smtClean="0">
                <a:solidFill>
                  <a:schemeClr val="tx2"/>
                </a:solidFill>
              </a:rPr>
              <a:t>3</a:t>
            </a:r>
            <a:r>
              <a:rPr lang="en-US" smtClean="0">
                <a:solidFill>
                  <a:schemeClr val="tx2"/>
                </a:solidFill>
              </a:rPr>
              <a:t>, m</a:t>
            </a:r>
            <a:r>
              <a:rPr lang="en-US" baseline="30000" smtClean="0">
                <a:solidFill>
                  <a:schemeClr val="tx2"/>
                </a:solidFill>
              </a:rPr>
              <a:t>3</a:t>
            </a:r>
            <a:r>
              <a:rPr lang="en-US" smtClean="0">
                <a:solidFill>
                  <a:schemeClr val="tx2"/>
                </a:solidFill>
              </a:rPr>
              <a:t>. (Where do liters come from?) DEMO</a:t>
            </a:r>
          </a:p>
        </p:txBody>
      </p:sp>
      <p:sp>
        <p:nvSpPr>
          <p:cNvPr id="299012" name="Rectangle 4"/>
          <p:cNvSpPr>
            <a:spLocks noRot="1" noChangeArrowheads="1"/>
          </p:cNvSpPr>
          <p:nvPr/>
        </p:nvSpPr>
        <p:spPr bwMode="auto">
          <a:xfrm>
            <a:off x="838200" y="2819400"/>
            <a:ext cx="464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liter = 1 dm</a:t>
            </a:r>
            <a:r>
              <a:rPr lang="en-US" sz="3200" baseline="30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sz="3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9013" name="Rectangle 5"/>
          <p:cNvSpPr>
            <a:spLocks noRot="1" noChangeArrowheads="1"/>
          </p:cNvSpPr>
          <p:nvPr/>
        </p:nvSpPr>
        <p:spPr bwMode="auto">
          <a:xfrm>
            <a:off x="381000" y="3505200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Q: How many milliliters are in a cubic centimeter?</a:t>
            </a:r>
          </a:p>
        </p:txBody>
      </p:sp>
      <p:sp>
        <p:nvSpPr>
          <p:cNvPr id="299015" name="Rectangle 7"/>
          <p:cNvSpPr>
            <a:spLocks noRot="1" noChangeArrowheads="1"/>
          </p:cNvSpPr>
          <p:nvPr/>
        </p:nvSpPr>
        <p:spPr bwMode="auto">
          <a:xfrm>
            <a:off x="838200" y="45720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A:</a:t>
            </a:r>
          </a:p>
        </p:txBody>
      </p:sp>
      <p:sp>
        <p:nvSpPr>
          <p:cNvPr id="299016" name="Rectangle 8"/>
          <p:cNvSpPr>
            <a:spLocks noRot="1" noChangeArrowheads="1"/>
          </p:cNvSpPr>
          <p:nvPr/>
        </p:nvSpPr>
        <p:spPr bwMode="auto">
          <a:xfrm>
            <a:off x="3657600" y="4953000"/>
            <a:ext cx="2286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L = 1 dm</a:t>
            </a:r>
            <a:r>
              <a:rPr lang="en-US" sz="3200" baseline="30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sz="3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9017" name="Rectangle 9"/>
          <p:cNvSpPr>
            <a:spLocks noRot="1" noChangeArrowheads="1"/>
          </p:cNvSpPr>
          <p:nvPr/>
        </p:nvSpPr>
        <p:spPr bwMode="auto">
          <a:xfrm>
            <a:off x="5943600" y="4953000"/>
            <a:ext cx="236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= 1000 cm</a:t>
            </a:r>
            <a:r>
              <a:rPr lang="en-US" sz="3200" baseline="30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</a:p>
        </p:txBody>
      </p:sp>
      <p:sp>
        <p:nvSpPr>
          <p:cNvPr id="299018" name="Rectangle 10"/>
          <p:cNvSpPr>
            <a:spLocks noRot="1" noChangeArrowheads="1"/>
          </p:cNvSpPr>
          <p:nvPr/>
        </p:nvSpPr>
        <p:spPr bwMode="auto">
          <a:xfrm>
            <a:off x="1600200" y="49530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1000 mL =</a:t>
            </a:r>
          </a:p>
        </p:txBody>
      </p:sp>
      <p:sp>
        <p:nvSpPr>
          <p:cNvPr id="299019" name="Rectangle 11"/>
          <p:cNvSpPr>
            <a:spLocks noRot="1" noChangeArrowheads="1"/>
          </p:cNvSpPr>
          <p:nvPr/>
        </p:nvSpPr>
        <p:spPr bwMode="auto">
          <a:xfrm>
            <a:off x="3276600" y="5638800"/>
            <a:ext cx="2895600" cy="685800"/>
          </a:xfrm>
          <a:prstGeom prst="rect">
            <a:avLst/>
          </a:prstGeom>
          <a:noFill/>
          <a:ln w="63500">
            <a:solidFill>
              <a:schemeClr val="folHlink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mL = 1 cm</a:t>
            </a:r>
            <a:r>
              <a:rPr lang="en-US" sz="32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sz="32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9020" name="Rectangle 12"/>
          <p:cNvSpPr>
            <a:spLocks noRot="1" noChangeArrowheads="1"/>
          </p:cNvSpPr>
          <p:nvPr/>
        </p:nvSpPr>
        <p:spPr bwMode="auto">
          <a:xfrm>
            <a:off x="2667000" y="56388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1000 mL = 1000 cm</a:t>
            </a:r>
            <a:r>
              <a:rPr lang="en-US" sz="3200" baseline="30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sz="3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9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99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2990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2990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2990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99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0" grpId="0"/>
      <p:bldP spid="299011" grpId="0" build="p"/>
      <p:bldP spid="299012" grpId="0"/>
      <p:bldP spid="299015" grpId="0"/>
      <p:bldP spid="299016" grpId="0"/>
      <p:bldP spid="299017" grpId="0"/>
      <p:bldP spid="299018" grpId="0"/>
      <p:bldP spid="299019" grpId="0" animBg="1"/>
      <p:bldP spid="2990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686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Common “Combined” Units</a:t>
            </a:r>
          </a:p>
        </p:txBody>
      </p:sp>
      <p:sp>
        <p:nvSpPr>
          <p:cNvPr id="311300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6764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2"/>
                </a:solidFill>
              </a:rPr>
              <a:t>Speed (mi/h, m/s, etc.,)</a:t>
            </a:r>
          </a:p>
        </p:txBody>
      </p:sp>
      <p:sp>
        <p:nvSpPr>
          <p:cNvPr id="311301" name="Rectangle 5"/>
          <p:cNvSpPr>
            <a:spLocks noRot="1" noChangeArrowheads="1"/>
          </p:cNvSpPr>
          <p:nvPr/>
        </p:nvSpPr>
        <p:spPr bwMode="auto">
          <a:xfrm>
            <a:off x="838200" y="2362200"/>
            <a:ext cx="5562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Density (g/ml, g/cm</a:t>
            </a:r>
            <a:r>
              <a:rPr lang="en-US" sz="3200" baseline="30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etc.,)</a:t>
            </a:r>
          </a:p>
        </p:txBody>
      </p:sp>
      <p:sp>
        <p:nvSpPr>
          <p:cNvPr id="311302" name="Rectangle 6"/>
          <p:cNvSpPr>
            <a:spLocks noRot="1" noChangeArrowheads="1"/>
          </p:cNvSpPr>
          <p:nvPr/>
        </p:nvSpPr>
        <p:spPr bwMode="auto">
          <a:xfrm>
            <a:off x="381000" y="2971800"/>
            <a:ext cx="510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Area (cm</a:t>
            </a:r>
            <a:r>
              <a:rPr lang="en-US" sz="3200" baseline="30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m</a:t>
            </a:r>
            <a:r>
              <a:rPr lang="en-US" sz="3200" baseline="30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etc.,)</a:t>
            </a:r>
          </a:p>
        </p:txBody>
      </p:sp>
      <p:sp>
        <p:nvSpPr>
          <p:cNvPr id="311303" name="Rectangle 7"/>
          <p:cNvSpPr>
            <a:spLocks noRot="1" noChangeArrowheads="1"/>
          </p:cNvSpPr>
          <p:nvPr/>
        </p:nvSpPr>
        <p:spPr bwMode="auto">
          <a:xfrm>
            <a:off x="838200" y="3657600"/>
            <a:ext cx="8305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And various others we will encounter…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1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1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1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0" grpId="0" build="p"/>
      <p:bldP spid="311301" grpId="0"/>
      <p:bldP spid="31130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Scientists often need to express VERY large numbers (like the distances between galaxies) and VERY small numbers (like the diameter of a red blood cell).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We can abbreviate these kinds of values using SCIENTIFIC NOTATION (a.k.a. “</a:t>
            </a:r>
            <a:r>
              <a:rPr lang="en-US" sz="2400" dirty="0" err="1" smtClean="0"/>
              <a:t>Sci</a:t>
            </a:r>
            <a:r>
              <a:rPr lang="en-US" sz="2400" dirty="0" smtClean="0"/>
              <a:t> Not” or Exponential Notation).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weight????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4191000"/>
          </a:xfrm>
        </p:spPr>
        <p:txBody>
          <a:bodyPr/>
          <a:lstStyle/>
          <a:p>
            <a:pPr algn="ctr">
              <a:buNone/>
            </a:pPr>
            <a:r>
              <a:rPr lang="en-US" sz="2800" dirty="0" smtClean="0"/>
              <a:t>Weight ≠ Mass!</a:t>
            </a:r>
            <a:endParaRPr lang="en-US" sz="1000" dirty="0" smtClean="0"/>
          </a:p>
          <a:p>
            <a:pPr algn="ctr"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2800" dirty="0" smtClean="0"/>
              <a:t>Mass is the amount of matter in an object.</a:t>
            </a:r>
            <a:endParaRPr lang="en-US" sz="1000" dirty="0" smtClean="0"/>
          </a:p>
          <a:p>
            <a:pPr algn="ctr"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2800" dirty="0" smtClean="0"/>
              <a:t>Weight is the downward force caused by an object.</a:t>
            </a:r>
            <a:endParaRPr lang="en-US" sz="1000" dirty="0" smtClean="0"/>
          </a:p>
          <a:p>
            <a:pPr algn="ctr"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2800" dirty="0" smtClean="0"/>
              <a:t>Which one would stay the same on the moon?</a:t>
            </a:r>
            <a:endParaRPr lang="en-US" sz="1000" dirty="0" smtClean="0"/>
          </a:p>
          <a:p>
            <a:pPr algn="ctr"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2800" dirty="0" smtClean="0"/>
              <a:t>A SCALE uses springs and measures WEIGHT.</a:t>
            </a:r>
            <a:endParaRPr lang="en-US" sz="1000" dirty="0" smtClean="0"/>
          </a:p>
          <a:p>
            <a:pPr algn="ctr"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2800" dirty="0" smtClean="0"/>
              <a:t>A BALANCE uses a fulcrum and measures MASS.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A9CAA"/>
                </a:solidFill>
              </a:rPr>
              <a:t>Other Derived Units…</a:t>
            </a:r>
          </a:p>
        </p:txBody>
      </p:sp>
      <p:sp>
        <p:nvSpPr>
          <p:cNvPr id="3123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6784975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A9CAA"/>
                </a:solidFill>
              </a:rPr>
              <a:t> feet (3.281 feet = 1 m)</a:t>
            </a:r>
          </a:p>
        </p:txBody>
      </p:sp>
      <p:sp>
        <p:nvSpPr>
          <p:cNvPr id="312324" name="Text Box 4"/>
          <p:cNvSpPr txBox="1">
            <a:spLocks noChangeArrowheads="1"/>
          </p:cNvSpPr>
          <p:nvPr/>
        </p:nvSpPr>
        <p:spPr bwMode="auto">
          <a:xfrm>
            <a:off x="1752600" y="5105400"/>
            <a:ext cx="3111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latin typeface="Tahoma" pitchFamily="34" charset="0"/>
              </a:rPr>
              <a:t> </a:t>
            </a:r>
            <a:endParaRPr lang="en-US" sz="3200">
              <a:solidFill>
                <a:srgbClr val="9A9CA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sz="3200">
              <a:solidFill>
                <a:srgbClr val="9A9CA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sz="3200">
              <a:latin typeface="Tahoma" pitchFamily="34" charset="0"/>
            </a:endParaRPr>
          </a:p>
        </p:txBody>
      </p:sp>
      <p:sp>
        <p:nvSpPr>
          <p:cNvPr id="312325" name="Rectangle 5"/>
          <p:cNvSpPr>
            <a:spLocks noRot="1" noChangeArrowheads="1"/>
          </p:cNvSpPr>
          <p:nvPr/>
        </p:nvSpPr>
        <p:spPr bwMode="auto">
          <a:xfrm>
            <a:off x="301625" y="2590800"/>
            <a:ext cx="67849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US" sz="3200">
                <a:solidFill>
                  <a:srgbClr val="9A9CA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degrees celcius ( ̊ C = K -273)</a:t>
            </a:r>
          </a:p>
        </p:txBody>
      </p:sp>
      <p:sp>
        <p:nvSpPr>
          <p:cNvPr id="312326" name="Rectangle 6"/>
          <p:cNvSpPr>
            <a:spLocks noRot="1" noChangeArrowheads="1"/>
          </p:cNvSpPr>
          <p:nvPr/>
        </p:nvSpPr>
        <p:spPr bwMode="auto">
          <a:xfrm>
            <a:off x="304800" y="3505200"/>
            <a:ext cx="67849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US" sz="3200">
                <a:solidFill>
                  <a:srgbClr val="9A9CA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minutes (1 minute = 60 seconds)</a:t>
            </a:r>
          </a:p>
        </p:txBody>
      </p:sp>
      <p:sp>
        <p:nvSpPr>
          <p:cNvPr id="312327" name="Rectangle 7"/>
          <p:cNvSpPr>
            <a:spLocks noRot="1" noChangeArrowheads="1"/>
          </p:cNvSpPr>
          <p:nvPr/>
        </p:nvSpPr>
        <p:spPr bwMode="auto">
          <a:xfrm>
            <a:off x="301625" y="4419600"/>
            <a:ext cx="79279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US" sz="3200">
                <a:solidFill>
                  <a:srgbClr val="9A9CA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and many others we will encounter…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2" grpId="0"/>
      <p:bldP spid="312323" grpId="0" build="p"/>
      <p:bldP spid="312325" grpId="0"/>
      <p:bldP spid="312326" grpId="0"/>
      <p:bldP spid="3123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Converting Units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help us convert units accurately and efficiently, we will learn about conversion factors and the factor label method.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Conversion Factors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1981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6000" smtClean="0"/>
              <a:t>Conversion factors are fractions equal to one.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533400" y="3935413"/>
            <a:ext cx="7683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Q: What are some fractions equal to one?</a:t>
            </a:r>
          </a:p>
        </p:txBody>
      </p:sp>
      <p:sp>
        <p:nvSpPr>
          <p:cNvPr id="321541" name="Text Box 5"/>
          <p:cNvSpPr txBox="1">
            <a:spLocks noChangeArrowheads="1"/>
          </p:cNvSpPr>
          <p:nvPr/>
        </p:nvSpPr>
        <p:spPr bwMode="auto">
          <a:xfrm>
            <a:off x="533400" y="4495800"/>
            <a:ext cx="1624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A:  5/5</a:t>
            </a:r>
          </a:p>
        </p:txBody>
      </p:sp>
      <p:sp>
        <p:nvSpPr>
          <p:cNvPr id="321543" name="Text Box 7"/>
          <p:cNvSpPr txBox="1">
            <a:spLocks noChangeArrowheads="1"/>
          </p:cNvSpPr>
          <p:nvPr/>
        </p:nvSpPr>
        <p:spPr bwMode="auto">
          <a:xfrm>
            <a:off x="2643188" y="4510088"/>
            <a:ext cx="1624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12/12</a:t>
            </a:r>
          </a:p>
        </p:txBody>
      </p:sp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4648200" y="44958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(6+3)/9</a:t>
            </a:r>
          </a:p>
        </p:txBody>
      </p:sp>
      <p:sp>
        <p:nvSpPr>
          <p:cNvPr id="321545" name="Text Box 9"/>
          <p:cNvSpPr txBox="1">
            <a:spLocks noChangeArrowheads="1"/>
          </p:cNvSpPr>
          <p:nvPr/>
        </p:nvSpPr>
        <p:spPr bwMode="auto">
          <a:xfrm>
            <a:off x="6910388" y="4495800"/>
            <a:ext cx="1624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16/4</a:t>
            </a:r>
            <a:r>
              <a:rPr lang="en-US" sz="2800" baseline="30000"/>
              <a:t>2</a:t>
            </a:r>
          </a:p>
        </p:txBody>
      </p:sp>
      <p:sp>
        <p:nvSpPr>
          <p:cNvPr id="321546" name="Text Box 10"/>
          <p:cNvSpPr txBox="1">
            <a:spLocks noChangeArrowheads="1"/>
          </p:cNvSpPr>
          <p:nvPr/>
        </p:nvSpPr>
        <p:spPr bwMode="auto">
          <a:xfrm>
            <a:off x="685800" y="5181600"/>
            <a:ext cx="78644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Any expression where the numerator = the denominator!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3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3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3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1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1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  <p:bldP spid="321540" grpId="0"/>
      <p:bldP spid="321541" grpId="0"/>
      <p:bldP spid="321543" grpId="0"/>
      <p:bldP spid="321544" grpId="0"/>
      <p:bldP spid="321545" grpId="0"/>
      <p:bldP spid="3215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Examples of Conversion Factors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3733800" cy="6842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1 foot/ 12 inches</a:t>
            </a: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457200" y="2590800"/>
            <a:ext cx="449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60 seconds/ 1 minute</a:t>
            </a:r>
          </a:p>
        </p:txBody>
      </p:sp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457200" y="3429000"/>
            <a:ext cx="449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1000 g/ 1 kilogram</a:t>
            </a:r>
          </a:p>
        </p:txBody>
      </p:sp>
      <p:sp>
        <p:nvSpPr>
          <p:cNvPr id="324614" name="Rectangle 6"/>
          <p:cNvSpPr>
            <a:spLocks noChangeArrowheads="1"/>
          </p:cNvSpPr>
          <p:nvPr/>
        </p:nvSpPr>
        <p:spPr bwMode="auto">
          <a:xfrm>
            <a:off x="457200" y="4267200"/>
            <a:ext cx="3733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 gallon/ 4 quarts</a:t>
            </a:r>
          </a:p>
        </p:txBody>
      </p:sp>
      <p:sp>
        <p:nvSpPr>
          <p:cNvPr id="324615" name="Rectangle 7"/>
          <p:cNvSpPr>
            <a:spLocks noChangeArrowheads="1"/>
          </p:cNvSpPr>
          <p:nvPr/>
        </p:nvSpPr>
        <p:spPr bwMode="auto">
          <a:xfrm>
            <a:off x="457200" y="5029200"/>
            <a:ext cx="3733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12 pairs/ 2 dozen</a:t>
            </a:r>
          </a:p>
        </p:txBody>
      </p:sp>
      <p:sp>
        <p:nvSpPr>
          <p:cNvPr id="324616" name="Rectangle 8"/>
          <p:cNvSpPr>
            <a:spLocks noChangeArrowheads="1"/>
          </p:cNvSpPr>
          <p:nvPr/>
        </p:nvSpPr>
        <p:spPr bwMode="auto">
          <a:xfrm>
            <a:off x="457200" y="5791200"/>
            <a:ext cx="525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 kilogram/ 2.208 pounds</a:t>
            </a:r>
          </a:p>
        </p:txBody>
      </p:sp>
      <p:sp>
        <p:nvSpPr>
          <p:cNvPr id="324617" name="Text Box 9"/>
          <p:cNvSpPr txBox="1">
            <a:spLocks noChangeArrowheads="1"/>
          </p:cNvSpPr>
          <p:nvPr/>
        </p:nvSpPr>
        <p:spPr bwMode="auto">
          <a:xfrm>
            <a:off x="5638800" y="2133600"/>
            <a:ext cx="30480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When we multiply by “one” or any conversion factor, we change the expression of a number without changing its value!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build="p"/>
      <p:bldP spid="324612" grpId="0"/>
      <p:bldP spid="324613" grpId="0"/>
      <p:bldP spid="324614" grpId="0"/>
      <p:bldP spid="324615" grpId="0"/>
      <p:bldP spid="324616" grpId="0"/>
      <p:bldP spid="3246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8001000" cy="152717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The Factor-Label Method 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eaLnBrk="1" hangingPunct="1"/>
            <a:r>
              <a:rPr lang="en-US" smtClean="0"/>
              <a:t>Labels are treated as if they are factors and can be squared, cubed, or canceled just like a number or an algebraic variable!</a:t>
            </a:r>
          </a:p>
        </p:txBody>
      </p:sp>
      <p:sp>
        <p:nvSpPr>
          <p:cNvPr id="325636" name="Rectangle 4"/>
          <p:cNvSpPr>
            <a:spLocks noChangeArrowheads="1"/>
          </p:cNvSpPr>
          <p:nvPr/>
        </p:nvSpPr>
        <p:spPr bwMode="auto">
          <a:xfrm>
            <a:off x="304800" y="41910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3200">
                <a:latin typeface="Arial Black" pitchFamily="34" charset="0"/>
              </a:rPr>
              <a:t>Ex.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3200">
                <a:latin typeface="Arial Black" pitchFamily="34" charset="0"/>
              </a:rPr>
              <a:t>		4.23 gallons x (4 quarts/ 1 gallon)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3200">
                <a:latin typeface="Arial Black" pitchFamily="34" charset="0"/>
              </a:rPr>
              <a:t>		= 16.92 quarts</a:t>
            </a:r>
          </a:p>
        </p:txBody>
      </p:sp>
      <p:sp>
        <p:nvSpPr>
          <p:cNvPr id="325637" name="Line 5"/>
          <p:cNvSpPr>
            <a:spLocks noChangeShapeType="1"/>
          </p:cNvSpPr>
          <p:nvPr/>
        </p:nvSpPr>
        <p:spPr bwMode="auto">
          <a:xfrm>
            <a:off x="2362200" y="4876800"/>
            <a:ext cx="17526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5639" name="Line 7"/>
          <p:cNvSpPr>
            <a:spLocks noChangeShapeType="1"/>
          </p:cNvSpPr>
          <p:nvPr/>
        </p:nvSpPr>
        <p:spPr bwMode="auto">
          <a:xfrm>
            <a:off x="7086600" y="4953000"/>
            <a:ext cx="17526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25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5" grpId="0" build="p"/>
      <p:bldP spid="325636" grpId="0"/>
      <p:bldP spid="325637" grpId="0" animBg="1"/>
      <p:bldP spid="32563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01000" cy="91757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Problem…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685800"/>
            <a:ext cx="8610600" cy="56388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170000"/>
              </a:lnSpc>
              <a:spcAft>
                <a:spcPts val="600"/>
              </a:spcAft>
              <a:buNone/>
            </a:pPr>
            <a:r>
              <a:rPr lang="en-US" b="1" dirty="0" smtClean="0">
                <a:latin typeface="Comic Sans MS" pitchFamily="66" charset="0"/>
              </a:rPr>
              <a:t>You have a large block of an unknown metal with dimensions - </a:t>
            </a:r>
            <a:r>
              <a:rPr lang="en-US" b="1" dirty="0" smtClean="0">
                <a:solidFill>
                  <a:srgbClr val="00FF00"/>
                </a:solidFill>
                <a:latin typeface="Comic Sans MS" pitchFamily="66" charset="0"/>
              </a:rPr>
              <a:t>2.75 dm </a:t>
            </a:r>
            <a:r>
              <a:rPr lang="en-US" b="1" dirty="0" smtClean="0">
                <a:latin typeface="Comic Sans MS" pitchFamily="66" charset="0"/>
              </a:rPr>
              <a:t>long, </a:t>
            </a:r>
            <a:r>
              <a:rPr lang="en-US" b="1" dirty="0" smtClean="0">
                <a:solidFill>
                  <a:srgbClr val="00FF00"/>
                </a:solidFill>
                <a:latin typeface="Comic Sans MS" pitchFamily="66" charset="0"/>
              </a:rPr>
              <a:t>1.67 dm </a:t>
            </a:r>
            <a:r>
              <a:rPr lang="en-US" b="1" dirty="0" smtClean="0">
                <a:latin typeface="Comic Sans MS" pitchFamily="66" charset="0"/>
              </a:rPr>
              <a:t>wide and </a:t>
            </a:r>
            <a:r>
              <a:rPr lang="en-US" b="1" dirty="0" smtClean="0">
                <a:solidFill>
                  <a:srgbClr val="00FF00"/>
                </a:solidFill>
                <a:latin typeface="Comic Sans MS" pitchFamily="66" charset="0"/>
              </a:rPr>
              <a:t>0.55 dm </a:t>
            </a:r>
            <a:r>
              <a:rPr lang="en-US" b="1" dirty="0" smtClean="0">
                <a:latin typeface="Comic Sans MS" pitchFamily="66" charset="0"/>
              </a:rPr>
              <a:t>and</a:t>
            </a:r>
            <a:r>
              <a:rPr lang="en-US" b="1" dirty="0" smtClean="0">
                <a:solidFill>
                  <a:srgbClr val="00FF00"/>
                </a:solidFill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with a mass of </a:t>
            </a:r>
            <a:r>
              <a:rPr lang="en-US" b="1" dirty="0" smtClean="0">
                <a:solidFill>
                  <a:srgbClr val="00FF00"/>
                </a:solidFill>
                <a:latin typeface="Comic Sans MS" pitchFamily="66" charset="0"/>
              </a:rPr>
              <a:t>49.65 lbs</a:t>
            </a:r>
            <a:r>
              <a:rPr lang="en-US" b="1" dirty="0" smtClean="0">
                <a:latin typeface="Comic Sans MS" pitchFamily="66" charset="0"/>
              </a:rPr>
              <a:t>. Based on its color, hardness, conductivity, and other information, you conclude that it is either nickel or magnesium. </a:t>
            </a:r>
            <a:r>
              <a:rPr lang="en-US" b="1" dirty="0" smtClean="0">
                <a:solidFill>
                  <a:srgbClr val="00B0F0"/>
                </a:solidFill>
                <a:latin typeface="Comic Sans MS" pitchFamily="66" charset="0"/>
              </a:rPr>
              <a:t>Nickel</a:t>
            </a:r>
            <a:r>
              <a:rPr lang="en-US" b="1" dirty="0" smtClean="0">
                <a:latin typeface="Comic Sans MS" pitchFamily="66" charset="0"/>
              </a:rPr>
              <a:t> has a density of </a:t>
            </a:r>
            <a:r>
              <a:rPr lang="en-US" b="1" dirty="0" smtClean="0">
                <a:solidFill>
                  <a:srgbClr val="00B0F0"/>
                </a:solidFill>
                <a:latin typeface="Comic Sans MS" pitchFamily="66" charset="0"/>
              </a:rPr>
              <a:t>8.908 g/cm</a:t>
            </a:r>
            <a:r>
              <a:rPr lang="en-US" b="1" baseline="30000" dirty="0" smtClean="0">
                <a:solidFill>
                  <a:srgbClr val="00B0F0"/>
                </a:solidFill>
                <a:latin typeface="Comic Sans MS" pitchFamily="66" charset="0"/>
              </a:rPr>
              <a:t>3</a:t>
            </a:r>
            <a:r>
              <a:rPr lang="en-US" b="1" dirty="0" smtClean="0">
                <a:latin typeface="Comic Sans MS" pitchFamily="66" charset="0"/>
              </a:rPr>
              <a:t> and </a:t>
            </a:r>
            <a:r>
              <a:rPr lang="en-US" b="1" dirty="0" smtClean="0">
                <a:solidFill>
                  <a:srgbClr val="CC0066"/>
                </a:solidFill>
                <a:latin typeface="Comic Sans MS" pitchFamily="66" charset="0"/>
              </a:rPr>
              <a:t>magnesium</a:t>
            </a:r>
            <a:r>
              <a:rPr lang="en-US" b="1" dirty="0" smtClean="0">
                <a:latin typeface="Comic Sans MS" pitchFamily="66" charset="0"/>
              </a:rPr>
              <a:t> has a density of </a:t>
            </a:r>
            <a:r>
              <a:rPr lang="en-US" b="1" dirty="0" smtClean="0">
                <a:solidFill>
                  <a:srgbClr val="CC0066"/>
                </a:solidFill>
                <a:latin typeface="Comic Sans MS" pitchFamily="66" charset="0"/>
              </a:rPr>
              <a:t>1.738 g/cm</a:t>
            </a:r>
            <a:r>
              <a:rPr lang="en-US" b="1" baseline="30000" dirty="0" smtClean="0">
                <a:solidFill>
                  <a:srgbClr val="CC0066"/>
                </a:solidFill>
                <a:latin typeface="Comic Sans MS" pitchFamily="66" charset="0"/>
              </a:rPr>
              <a:t>3</a:t>
            </a:r>
            <a:r>
              <a:rPr lang="en-US" b="1" dirty="0" smtClean="0">
                <a:latin typeface="Comic Sans MS" pitchFamily="66" charset="0"/>
              </a:rPr>
              <a:t>. Calculate the density of the unknown metal in kg/dm</a:t>
            </a:r>
            <a:r>
              <a:rPr lang="en-US" b="1" baseline="30000" dirty="0" smtClean="0">
                <a:latin typeface="Comic Sans MS" pitchFamily="66" charset="0"/>
              </a:rPr>
              <a:t>3</a:t>
            </a:r>
            <a:r>
              <a:rPr lang="en-US" b="1" dirty="0" smtClean="0">
                <a:latin typeface="Comic Sans MS" pitchFamily="66" charset="0"/>
              </a:rPr>
              <a:t>, then use conversion factors and the factor label method to convert the density to units which will allow you to identify the metal.</a:t>
            </a:r>
          </a:p>
        </p:txBody>
      </p:sp>
      <p:sp>
        <p:nvSpPr>
          <p:cNvPr id="325636" name="Rectangle 4"/>
          <p:cNvSpPr>
            <a:spLocks noChangeArrowheads="1"/>
          </p:cNvSpPr>
          <p:nvPr/>
        </p:nvSpPr>
        <p:spPr bwMode="auto">
          <a:xfrm>
            <a:off x="304800" y="41910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en-US" sz="3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25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5" grpId="0" build="p"/>
      <p:bldP spid="32563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01000" cy="91757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Problem…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534400" cy="5638800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spcAft>
                <a:spcPts val="600"/>
              </a:spcAft>
              <a:buNone/>
            </a:pPr>
            <a:r>
              <a:rPr lang="en-US" dirty="0" smtClean="0">
                <a:latin typeface="Comic Sans MS" pitchFamily="66" charset="0"/>
              </a:rPr>
              <a:t>2.75 dm by 1.67 dm by 0.55 dm 	Ni = 8.908 g/cm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pPr marL="0" indent="0" eaLnBrk="1" hangingPunct="1">
              <a:lnSpc>
                <a:spcPct val="170000"/>
              </a:lnSpc>
              <a:spcAft>
                <a:spcPts val="600"/>
              </a:spcAft>
              <a:buNone/>
            </a:pPr>
            <a:r>
              <a:rPr lang="en-US" dirty="0" smtClean="0">
                <a:latin typeface="Comic Sans MS" pitchFamily="66" charset="0"/>
              </a:rPr>
              <a:t>22.517 kg 				Mg = 1.738 g/cm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. </a:t>
            </a:r>
          </a:p>
        </p:txBody>
      </p:sp>
      <p:sp>
        <p:nvSpPr>
          <p:cNvPr id="325636" name="Rectangle 4"/>
          <p:cNvSpPr>
            <a:spLocks noChangeArrowheads="1"/>
          </p:cNvSpPr>
          <p:nvPr/>
        </p:nvSpPr>
        <p:spPr bwMode="auto">
          <a:xfrm>
            <a:off x="304800" y="41910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en-US" sz="3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5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…Precision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7713"/>
            <a:ext cx="8116888" cy="4114800"/>
          </a:xfrm>
        </p:spPr>
        <p:txBody>
          <a:bodyPr/>
          <a:lstStyle/>
          <a:p>
            <a:r>
              <a:rPr lang="en-US" sz="2600" dirty="0" smtClean="0"/>
              <a:t>Scientists use the concept of SIGNIFICANT FIGURES (Sig Figs) to indicate how precise their numbers are.</a:t>
            </a:r>
          </a:p>
          <a:p>
            <a:endParaRPr lang="en-US" sz="2600" dirty="0" smtClean="0"/>
          </a:p>
          <a:p>
            <a:r>
              <a:rPr lang="en-US" sz="2600" dirty="0" smtClean="0"/>
              <a:t>A SIG FIG (a.k.a.-significant digit) is a digit that is </a:t>
            </a:r>
            <a:r>
              <a:rPr lang="en-US" sz="2600" b="1" i="1" u="sng" dirty="0" smtClean="0"/>
              <a:t>measured or known </a:t>
            </a:r>
            <a:r>
              <a:rPr lang="en-US" sz="2600" dirty="0" smtClean="0"/>
              <a:t>with reasonable certainty.</a:t>
            </a:r>
          </a:p>
          <a:p>
            <a:pPr>
              <a:buNone/>
            </a:pPr>
            <a:r>
              <a:rPr lang="en-US" sz="2600" dirty="0" smtClean="0"/>
              <a:t>	</a:t>
            </a:r>
          </a:p>
          <a:p>
            <a:r>
              <a:rPr lang="en-US" sz="2600" dirty="0" smtClean="0"/>
              <a:t>The sig figs in any number include all the digits we know for sure, plus one estimated digit.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7712"/>
            <a:ext cx="8116888" cy="4383087"/>
          </a:xfrm>
        </p:spPr>
        <p:txBody>
          <a:bodyPr/>
          <a:lstStyle/>
          <a:p>
            <a:r>
              <a:rPr lang="en-US" sz="2600" dirty="0" smtClean="0"/>
              <a:t>…is NOT equal to accuracy!</a:t>
            </a:r>
          </a:p>
          <a:p>
            <a:r>
              <a:rPr lang="en-US" sz="2600" dirty="0" smtClean="0"/>
              <a:t>Accuracy is how close a number is to the actual value.</a:t>
            </a:r>
          </a:p>
          <a:p>
            <a:r>
              <a:rPr lang="en-US" sz="2600" dirty="0" smtClean="0"/>
              <a:t>Precision is the degree of detail to which we know a number.</a:t>
            </a:r>
          </a:p>
          <a:p>
            <a:endParaRPr lang="en-US" sz="2600" dirty="0" smtClean="0"/>
          </a:p>
          <a:p>
            <a:r>
              <a:rPr lang="en-US" sz="2600" dirty="0" smtClean="0"/>
              <a:t>If an object has a mass of 5.16 g and student A measures 5.2 g and student B measures 4.98 g, which one is more precise? Which one is more accurate?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Three Goals for </a:t>
            </a:r>
            <a:r>
              <a:rPr lang="en-US" dirty="0" err="1" smtClean="0"/>
              <a:t>Sci</a:t>
            </a:r>
            <a:r>
              <a:rPr lang="en-US" dirty="0" smtClean="0"/>
              <a:t>-Not: </a:t>
            </a:r>
          </a:p>
          <a:p>
            <a:pPr>
              <a:buNone/>
            </a:pPr>
            <a:r>
              <a:rPr lang="en-US" dirty="0" smtClean="0"/>
              <a:t>Students will be able to;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Change; Regular</a:t>
            </a:r>
            <a:r>
              <a:rPr lang="en-US" dirty="0" smtClean="0">
                <a:sym typeface="Wingdings" pitchFamily="2" charset="2"/>
              </a:rPr>
              <a:t></a:t>
            </a:r>
            <a:r>
              <a:rPr lang="en-US" dirty="0" err="1" smtClean="0">
                <a:sym typeface="Wingdings" pitchFamily="2" charset="2"/>
              </a:rPr>
              <a:t>Sci</a:t>
            </a:r>
            <a:r>
              <a:rPr lang="en-US" dirty="0" smtClean="0">
                <a:sym typeface="Wingdings" pitchFamily="2" charset="2"/>
              </a:rPr>
              <a:t>-Not</a:t>
            </a:r>
          </a:p>
          <a:p>
            <a:pPr marL="514350" indent="-514350" algn="ctr">
              <a:buNone/>
            </a:pPr>
            <a:r>
              <a:rPr lang="en-US" sz="2000" dirty="0" smtClean="0">
                <a:sym typeface="Wingdings" pitchFamily="2" charset="2"/>
              </a:rPr>
              <a:t>(note: regular notation is also called decimal notation)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>
                <a:sym typeface="Wingdings" pitchFamily="2" charset="2"/>
              </a:rPr>
              <a:t>Make simple </a:t>
            </a:r>
            <a:r>
              <a:rPr lang="en-US" dirty="0" err="1" smtClean="0">
                <a:sym typeface="Wingdings" pitchFamily="2" charset="2"/>
              </a:rPr>
              <a:t>Sci</a:t>
            </a:r>
            <a:r>
              <a:rPr lang="en-US" dirty="0" smtClean="0">
                <a:sym typeface="Wingdings" pitchFamily="2" charset="2"/>
              </a:rPr>
              <a:t>-Not Calculations w/out a calculator.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>
                <a:sym typeface="Wingdings" pitchFamily="2" charset="2"/>
              </a:rPr>
              <a:t>Enter </a:t>
            </a:r>
            <a:r>
              <a:rPr lang="en-US" dirty="0" err="1" smtClean="0">
                <a:sym typeface="Wingdings" pitchFamily="2" charset="2"/>
              </a:rPr>
              <a:t>Sci</a:t>
            </a:r>
            <a:r>
              <a:rPr lang="en-US" dirty="0" smtClean="0">
                <a:sym typeface="Wingdings" pitchFamily="2" charset="2"/>
              </a:rPr>
              <a:t>-Not numbers into your calculator CORRECTLY!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17713"/>
            <a:ext cx="7888288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Three Goals for Sig Figs…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Measure with the correct precision.</a:t>
            </a:r>
          </a:p>
          <a:p>
            <a:pPr marL="914400" lvl="1" indent="-514350">
              <a:buNone/>
            </a:pPr>
            <a:r>
              <a:rPr lang="en-US" dirty="0" smtClean="0"/>
              <a:t>	(Read between the lines!)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Recognize sig figs in recorded numbers.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Round off answers to calculations to the correct degree of precision.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Figs and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PRECISION PRINCIPLE…READ BETWEEN THE LINES!!!!!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(Need I say any more? We learned this in the intro to lab unit!)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Fig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7713"/>
            <a:ext cx="8116888" cy="4114800"/>
          </a:xfrm>
        </p:spPr>
        <p:txBody>
          <a:bodyPr/>
          <a:lstStyle/>
          <a:p>
            <a:r>
              <a:rPr lang="en-US" sz="2400" dirty="0" smtClean="0"/>
              <a:t>Non-zeroes ALWAYS count as Sig Figs.</a:t>
            </a:r>
          </a:p>
          <a:p>
            <a:r>
              <a:rPr lang="en-US" sz="2400" dirty="0" smtClean="0"/>
              <a:t>Zeroes…there are 3 categories…</a:t>
            </a:r>
          </a:p>
          <a:p>
            <a:pPr marL="633413" indent="-293688">
              <a:buFont typeface="+mj-lt"/>
              <a:buAutoNum type="arabicPeriod"/>
            </a:pPr>
            <a:r>
              <a:rPr lang="en-US" sz="2400" dirty="0" smtClean="0"/>
              <a:t>Leading zeroes are NEVER sig figs. (0.000746 g)</a:t>
            </a:r>
          </a:p>
          <a:p>
            <a:pPr marL="633413" indent="-293688">
              <a:buFont typeface="+mj-lt"/>
              <a:buAutoNum type="arabicPeriod"/>
            </a:pPr>
            <a:r>
              <a:rPr lang="en-US" sz="2400" dirty="0" smtClean="0"/>
              <a:t>Captive zeroes are ALWAYS sig figs. (120044 m)</a:t>
            </a:r>
          </a:p>
          <a:p>
            <a:pPr marL="633413" indent="-293688">
              <a:buFont typeface="+mj-lt"/>
              <a:buAutoNum type="arabicPeriod"/>
            </a:pPr>
            <a:r>
              <a:rPr lang="en-US" sz="2400" dirty="0" smtClean="0"/>
              <a:t>Trailing Zeroes are sig figs IF the number has a </a:t>
            </a:r>
            <a:r>
              <a:rPr lang="en-US" sz="2400" b="1" i="1" u="sng" dirty="0" smtClean="0"/>
              <a:t>visible</a:t>
            </a:r>
            <a:r>
              <a:rPr lang="en-US" sz="2400" dirty="0" smtClean="0"/>
              <a:t> decimal point or a </a:t>
            </a:r>
            <a:r>
              <a:rPr lang="en-US" sz="2400" b="1" i="1" u="sng" dirty="0" smtClean="0"/>
              <a:t>bar over the zero</a:t>
            </a:r>
            <a:r>
              <a:rPr lang="en-US" sz="2400" dirty="0" smtClean="0"/>
              <a:t>.</a:t>
            </a:r>
          </a:p>
          <a:p>
            <a:pPr marL="514350" indent="-174625">
              <a:buNone/>
            </a:pPr>
            <a:r>
              <a:rPr lang="en-US" sz="2400" dirty="0" smtClean="0"/>
              <a:t>		(7000 km    7000.0 km </a:t>
            </a:r>
            <a:r>
              <a:rPr lang="en-US" sz="2100" dirty="0" smtClean="0"/>
              <a:t>     </a:t>
            </a:r>
            <a:r>
              <a:rPr lang="en-US" sz="2400" dirty="0" smtClean="0"/>
              <a:t>7000 km)</a:t>
            </a:r>
          </a:p>
          <a:p>
            <a:pPr marL="514350" indent="-514350">
              <a:buNone/>
            </a:pP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791200" y="4648200"/>
            <a:ext cx="1524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Fig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Exact numbers have </a:t>
            </a:r>
            <a:r>
              <a:rPr lang="en-US" b="1" i="1" u="sng" dirty="0" smtClean="0"/>
              <a:t>infinite</a:t>
            </a:r>
            <a:r>
              <a:rPr lang="en-US" dirty="0" smtClean="0"/>
              <a:t> sig figs. There is </a:t>
            </a:r>
            <a:r>
              <a:rPr lang="en-US" u="sng" dirty="0" smtClean="0"/>
              <a:t>NO SUCH THING </a:t>
            </a:r>
            <a:r>
              <a:rPr lang="en-US" dirty="0" smtClean="0"/>
              <a:t>as an exact measurement, but numbers which are </a:t>
            </a:r>
            <a:r>
              <a:rPr lang="en-US" b="1" dirty="0" smtClean="0"/>
              <a:t>counted</a:t>
            </a:r>
            <a:r>
              <a:rPr lang="en-US" dirty="0" smtClean="0"/>
              <a:t> or </a:t>
            </a:r>
            <a:r>
              <a:rPr lang="en-US" b="1" dirty="0" smtClean="0"/>
              <a:t>defined</a:t>
            </a:r>
            <a:r>
              <a:rPr lang="en-US" dirty="0" smtClean="0"/>
              <a:t> have unlimited precision.</a:t>
            </a:r>
          </a:p>
          <a:p>
            <a:r>
              <a:rPr lang="en-US" sz="2800" dirty="0" smtClean="0"/>
              <a:t>25 students, 47 cars, 13 paper clips</a:t>
            </a:r>
          </a:p>
          <a:p>
            <a:r>
              <a:rPr lang="en-US" sz="2800" dirty="0" smtClean="0"/>
              <a:t>1 h = 60 min, 1 ft = 12 in, 1000 g = 1 kg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Figs and </a:t>
            </a:r>
            <a:r>
              <a:rPr lang="en-US" dirty="0" err="1" smtClean="0"/>
              <a:t>Sci</a:t>
            </a:r>
            <a:r>
              <a:rPr lang="en-US" dirty="0" smtClean="0"/>
              <a:t>-Not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Numbers in scientific notation do not need placeholders, so ALL digits are sig figs.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does NOT mean </a:t>
            </a:r>
            <a:r>
              <a:rPr lang="en-US" b="1" dirty="0" smtClean="0"/>
              <a:t>important</a:t>
            </a:r>
            <a:r>
              <a:rPr lang="en-US" dirty="0" smtClean="0"/>
              <a:t> in this context! </a:t>
            </a:r>
          </a:p>
          <a:p>
            <a:r>
              <a:rPr lang="en-US" dirty="0" smtClean="0"/>
              <a:t>It means “known with reasonable certainty”. </a:t>
            </a:r>
          </a:p>
          <a:p>
            <a:r>
              <a:rPr lang="en-US" dirty="0" smtClean="0"/>
              <a:t>Place-holders are important, but they are NOT necessarily sig figs.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Figs &amp; Calculating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rules for rounding off answers to calculations, but more importantly there is ONE principle to keep in mind…</a:t>
            </a:r>
          </a:p>
          <a:p>
            <a:pPr algn="ctr">
              <a:buNone/>
            </a:pPr>
            <a:r>
              <a:rPr lang="en-US" dirty="0" smtClean="0"/>
              <a:t>AN ANSWER CAN NEVER BE MORE PRECISE THAN THE NUMBERS YOU USE TO CALCULATE THE ANSWER!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Figs &amp; Calculating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17712"/>
            <a:ext cx="8345488" cy="4383087"/>
          </a:xfrm>
        </p:spPr>
        <p:txBody>
          <a:bodyPr/>
          <a:lstStyle/>
          <a:p>
            <a:r>
              <a:rPr lang="en-US" dirty="0" smtClean="0"/>
              <a:t>When multiplying and dividing, your answer gets rounded to the same number of sig figs as the number in the problem with the fewest sig figs.</a:t>
            </a:r>
          </a:p>
          <a:p>
            <a:endParaRPr lang="en-US" sz="1000" dirty="0" smtClean="0"/>
          </a:p>
          <a:p>
            <a:pPr>
              <a:buNone/>
            </a:pPr>
            <a:r>
              <a:rPr lang="en-US" dirty="0" smtClean="0"/>
              <a:t>EX. </a:t>
            </a:r>
            <a:r>
              <a:rPr lang="en-US" sz="2800" dirty="0" smtClean="0"/>
              <a:t>2.75 cm x 0.43 cm x 14.92 cm = 17.6429 cm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dirty="0" smtClean="0"/>
              <a:t>How would we round this off? </a:t>
            </a:r>
          </a:p>
          <a:p>
            <a:pPr>
              <a:buNone/>
            </a:pPr>
            <a:endParaRPr lang="en-US" baseline="30000" dirty="0" smtClean="0"/>
          </a:p>
          <a:p>
            <a:pPr>
              <a:buNone/>
            </a:pPr>
            <a:r>
              <a:rPr lang="en-US" dirty="0" smtClean="0"/>
              <a:t>ANSWER: 18 cm</a:t>
            </a:r>
            <a:r>
              <a:rPr lang="en-US" baseline="30000" dirty="0" smtClean="0"/>
              <a:t>3 </a:t>
            </a:r>
            <a:r>
              <a:rPr lang="en-US" dirty="0" smtClean="0"/>
              <a:t>(2 sig figs)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Figs &amp; Calculating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r>
              <a:rPr lang="en-US" dirty="0" smtClean="0"/>
              <a:t>When you are adding and subtracting, your answer gets rounded to the same decimal place as the least precise number.</a:t>
            </a:r>
          </a:p>
          <a:p>
            <a:endParaRPr lang="en-US" sz="1000" dirty="0" smtClean="0"/>
          </a:p>
          <a:p>
            <a:pPr>
              <a:buNone/>
            </a:pPr>
            <a:r>
              <a:rPr lang="en-US" dirty="0" smtClean="0"/>
              <a:t>EX. 14.705 g + 80 g + 32.6 g = 127.305 g</a:t>
            </a:r>
          </a:p>
          <a:p>
            <a:pPr>
              <a:buNone/>
            </a:pPr>
            <a:r>
              <a:rPr lang="en-US" dirty="0" smtClean="0"/>
              <a:t>How would we round this off?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ANSWER: 130 g (nearest 10 grams)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Figs &amp; Calculating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r>
              <a:rPr lang="en-US" dirty="0" smtClean="0"/>
              <a:t>Remember that when multiplying and dividing, the question is HOW MANY SIG FIGS SHOULD MY ANSWER HAVE? But…</a:t>
            </a:r>
          </a:p>
          <a:p>
            <a:r>
              <a:rPr lang="en-US" dirty="0" smtClean="0"/>
              <a:t>When adding and subtracting, the question is </a:t>
            </a:r>
            <a:r>
              <a:rPr lang="en-US" i="1" u="sng" dirty="0" smtClean="0"/>
              <a:t>WHERE</a:t>
            </a:r>
            <a:r>
              <a:rPr lang="en-US" dirty="0" smtClean="0"/>
              <a:t> DO I ROUND OFF? (Which decimal place.)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Sci</a:t>
            </a:r>
            <a:r>
              <a:rPr lang="en-US" dirty="0" smtClean="0"/>
              <a:t>-Not Examples…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438400"/>
            <a:ext cx="3124200" cy="4114800"/>
          </a:xfrm>
        </p:spPr>
        <p:txBody>
          <a:bodyPr/>
          <a:lstStyle/>
          <a:p>
            <a:r>
              <a:rPr lang="en-US" sz="2400" dirty="0" smtClean="0"/>
              <a:t>4</a:t>
            </a:r>
            <a:r>
              <a:rPr lang="en-US" sz="1400" dirty="0" smtClean="0"/>
              <a:t> </a:t>
            </a:r>
            <a:r>
              <a:rPr lang="en-US" sz="2400" dirty="0" smtClean="0"/>
              <a:t>072</a:t>
            </a:r>
            <a:r>
              <a:rPr lang="en-US" sz="1400" dirty="0" smtClean="0"/>
              <a:t> </a:t>
            </a:r>
            <a:r>
              <a:rPr lang="en-US" sz="2400" dirty="0" smtClean="0"/>
              <a:t>000</a:t>
            </a:r>
            <a:r>
              <a:rPr lang="en-US" sz="1400" dirty="0" smtClean="0"/>
              <a:t> </a:t>
            </a:r>
            <a:r>
              <a:rPr lang="en-US" sz="2400" dirty="0" smtClean="0"/>
              <a:t>000  </a:t>
            </a:r>
            <a:r>
              <a:rPr lang="en-US" sz="2400" dirty="0" smtClean="0">
                <a:sym typeface="Wingdings" pitchFamily="2" charset="2"/>
              </a:rPr>
              <a:t></a:t>
            </a:r>
          </a:p>
          <a:p>
            <a:pPr>
              <a:buNone/>
            </a:pPr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0.000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005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47    </a:t>
            </a:r>
          </a:p>
          <a:p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60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000             </a:t>
            </a:r>
          </a:p>
          <a:p>
            <a:pPr>
              <a:buNone/>
            </a:pPr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5.43                 </a:t>
            </a:r>
          </a:p>
          <a:p>
            <a:endParaRPr lang="en-US" sz="2400" dirty="0" smtClean="0">
              <a:sym typeface="Wingdings" pitchFamily="2" charset="2"/>
            </a:endParaRPr>
          </a:p>
          <a:p>
            <a:pPr lvl="0"/>
            <a:r>
              <a:rPr lang="en-US" sz="2400" dirty="0" smtClean="0">
                <a:sym typeface="Wingdings" pitchFamily="2" charset="2"/>
              </a:rPr>
              <a:t>112.3 x 10</a:t>
            </a:r>
            <a:r>
              <a:rPr lang="en-US" sz="2400" baseline="30000" dirty="0" smtClean="0">
                <a:sym typeface="Wingdings" pitchFamily="2" charset="2"/>
              </a:rPr>
              <a:t>21</a:t>
            </a:r>
            <a:r>
              <a:rPr lang="en-US" sz="2400" dirty="0" smtClean="0">
                <a:sym typeface="Wingdings" pitchFamily="2" charset="2"/>
              </a:rPr>
              <a:t>    </a:t>
            </a:r>
            <a:endParaRPr lang="en-US" sz="2400" baseline="30000" dirty="0" smtClean="0">
              <a:sym typeface="Wingdings" pitchFamily="2" charset="2"/>
            </a:endParaRPr>
          </a:p>
          <a:p>
            <a:endParaRPr lang="en-US" sz="2400" dirty="0" smtClean="0">
              <a:sym typeface="Wingdings" pitchFamily="2" charset="2"/>
            </a:endParaRPr>
          </a:p>
          <a:p>
            <a:endParaRPr lang="en-US" sz="2400" dirty="0" smtClean="0">
              <a:sym typeface="Wingdings" pitchFamily="2" charset="2"/>
            </a:endParaRPr>
          </a:p>
          <a:p>
            <a:endParaRPr lang="en-US" sz="2400" dirty="0" smtClean="0">
              <a:sym typeface="Wingdings" pitchFamily="2" charset="2"/>
            </a:endParaRPr>
          </a:p>
          <a:p>
            <a:endParaRPr lang="en-US" sz="2400" dirty="0" smtClean="0">
              <a:sym typeface="Wingdings" pitchFamily="2" charset="2"/>
            </a:endParaRPr>
          </a:p>
          <a:p>
            <a:endParaRPr lang="en-US" sz="2400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baseline="30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495800" y="2438400"/>
            <a:ext cx="2819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4.072 x 10</a:t>
            </a:r>
            <a:r>
              <a:rPr kumimoji="0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9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endParaRPr lang="en-US" sz="2400" kern="0" dirty="0" smtClean="0">
              <a:sym typeface="Wingdings" pitchFamily="2" charset="2"/>
            </a:endParaRP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n-US" sz="2400" kern="0" dirty="0" smtClean="0">
                <a:latin typeface="+mj-lt"/>
                <a:sym typeface="Wingdings" pitchFamily="2" charset="2"/>
              </a:rPr>
              <a:t>5.47 x 10</a:t>
            </a:r>
            <a:r>
              <a:rPr lang="en-US" sz="2400" kern="0" baseline="30000" dirty="0" smtClean="0">
                <a:latin typeface="+mj-lt"/>
                <a:sym typeface="Wingdings" pitchFamily="2" charset="2"/>
              </a:rPr>
              <a:t>-6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endParaRPr lang="en-US" sz="2400" kern="0" dirty="0" smtClean="0"/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n-US" sz="2400" kern="0" dirty="0" smtClean="0">
                <a:latin typeface="+mn-lt"/>
                <a:sym typeface="Wingdings" pitchFamily="2" charset="2"/>
              </a:rPr>
              <a:t>6 x 10</a:t>
            </a:r>
            <a:r>
              <a:rPr lang="en-US" sz="2400" kern="0" baseline="30000" dirty="0" smtClean="0">
                <a:latin typeface="+mn-lt"/>
                <a:sym typeface="Wingdings" pitchFamily="2" charset="2"/>
              </a:rPr>
              <a:t>4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endParaRPr lang="en-US" sz="2400" kern="0" dirty="0" smtClean="0">
              <a:latin typeface="+mn-lt"/>
              <a:sym typeface="Wingdings" pitchFamily="2" charset="2"/>
            </a:endParaRP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n-US" sz="2400" kern="0" dirty="0" smtClean="0">
                <a:latin typeface="+mn-lt"/>
                <a:sym typeface="Wingdings" pitchFamily="2" charset="2"/>
              </a:rPr>
              <a:t>5.43 x 10</a:t>
            </a:r>
            <a:r>
              <a:rPr lang="en-US" sz="2400" kern="0" baseline="30000" dirty="0" smtClean="0">
                <a:latin typeface="+mn-lt"/>
                <a:sym typeface="Wingdings" pitchFamily="2" charset="2"/>
              </a:rPr>
              <a:t>0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endParaRPr lang="en-US" sz="2400" kern="0" dirty="0" smtClean="0">
              <a:latin typeface="+mn-lt"/>
            </a:endParaRP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n-US" sz="2400" kern="0" dirty="0" smtClean="0">
                <a:latin typeface="+mn-lt"/>
                <a:sym typeface="Wingdings" pitchFamily="2" charset="2"/>
              </a:rPr>
              <a:t>1.123 x 10</a:t>
            </a:r>
            <a:r>
              <a:rPr lang="en-US" sz="2400" kern="0" baseline="30000" dirty="0" smtClean="0">
                <a:latin typeface="+mn-lt"/>
                <a:sym typeface="Wingdings" pitchFamily="2" charset="2"/>
              </a:rPr>
              <a:t>23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endParaRPr lang="en-US" sz="2800" kern="0" baseline="30000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endParaRPr kumimoji="0" lang="en-US" sz="2400" b="0" i="0" u="none" strike="noStrike" kern="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en-US" sz="2800" b="0" i="0" u="none" strike="noStrike" kern="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FIGS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I – Know the Definition </a:t>
            </a:r>
          </a:p>
          <a:p>
            <a:pPr>
              <a:buNone/>
            </a:pPr>
            <a:r>
              <a:rPr lang="en-US" dirty="0" smtClean="0"/>
              <a:t>	(a digit which is measured or known with reasonable certainty.)</a:t>
            </a:r>
          </a:p>
          <a:p>
            <a:r>
              <a:rPr lang="en-US" dirty="0" smtClean="0"/>
              <a:t>Part II – Measuring (Precision Principle)</a:t>
            </a:r>
          </a:p>
          <a:p>
            <a:r>
              <a:rPr lang="en-US" dirty="0" smtClean="0"/>
              <a:t>Part III – SF Identification (Counting)</a:t>
            </a:r>
          </a:p>
          <a:p>
            <a:r>
              <a:rPr lang="en-US" dirty="0" smtClean="0"/>
              <a:t>Part IV – Rounding Calculations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with </a:t>
            </a:r>
            <a:r>
              <a:rPr lang="en-US" dirty="0" err="1" smtClean="0"/>
              <a:t>Sci</a:t>
            </a:r>
            <a:r>
              <a:rPr lang="en-US" dirty="0" smtClean="0"/>
              <a:t>-Not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When multiplying, add powers of ten, when dividing, subtract powers of ten…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(2 x 10</a:t>
            </a:r>
            <a:r>
              <a:rPr lang="en-US" baseline="30000" dirty="0" smtClean="0"/>
              <a:t>7</a:t>
            </a:r>
            <a:r>
              <a:rPr lang="en-US" dirty="0" smtClean="0"/>
              <a:t>)(4 x 10</a:t>
            </a:r>
            <a:r>
              <a:rPr lang="en-US" baseline="30000" dirty="0" smtClean="0"/>
              <a:t>5</a:t>
            </a:r>
            <a:r>
              <a:rPr lang="en-US" dirty="0" smtClean="0"/>
              <a:t>) =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(3 x 10</a:t>
            </a:r>
            <a:r>
              <a:rPr lang="en-US" baseline="30000" dirty="0" smtClean="0"/>
              <a:t>21</a:t>
            </a:r>
            <a:r>
              <a:rPr lang="en-US" dirty="0" smtClean="0"/>
              <a:t>)(7 x 10</a:t>
            </a:r>
            <a:r>
              <a:rPr lang="en-US" baseline="30000" dirty="0" smtClean="0"/>
              <a:t>25</a:t>
            </a:r>
            <a:r>
              <a:rPr lang="en-US" dirty="0" smtClean="0"/>
              <a:t>) =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86200" y="3810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8 x 10</a:t>
            </a:r>
            <a:r>
              <a:rPr lang="en-US" sz="2800" baseline="30000" dirty="0" smtClean="0">
                <a:latin typeface="+mn-lt"/>
              </a:rPr>
              <a:t>12</a:t>
            </a:r>
            <a:endParaRPr lang="en-US" sz="2800" baseline="300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4800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  <a:sym typeface="Wingdings" pitchFamily="2" charset="2"/>
              </a:rPr>
              <a:t> </a:t>
            </a:r>
            <a:r>
              <a:rPr lang="en-US" sz="2800" dirty="0" smtClean="0">
                <a:latin typeface="+mn-lt"/>
              </a:rPr>
              <a:t>2.1 x 10</a:t>
            </a:r>
            <a:r>
              <a:rPr lang="en-US" sz="2800" baseline="30000" dirty="0" smtClean="0">
                <a:latin typeface="+mn-lt"/>
              </a:rPr>
              <a:t>47</a:t>
            </a:r>
            <a:r>
              <a:rPr lang="en-US" sz="2800" dirty="0" smtClean="0">
                <a:latin typeface="+mn-lt"/>
              </a:rPr>
              <a:t> </a:t>
            </a:r>
            <a:endParaRPr lang="en-US" sz="28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3810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????</a:t>
            </a:r>
            <a:endParaRPr lang="en-US" sz="2800" baseline="300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48006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????</a:t>
            </a:r>
            <a:endParaRPr lang="en-US" sz="2800" baseline="300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48006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21 x 10</a:t>
            </a:r>
            <a:r>
              <a:rPr lang="en-US" sz="2800" baseline="30000" dirty="0" smtClean="0">
                <a:latin typeface="+mn-lt"/>
              </a:rPr>
              <a:t>46</a:t>
            </a:r>
            <a:endParaRPr lang="en-US" sz="2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5791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(DON’T FORGET PSN!)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6" grpId="1"/>
      <p:bldP spid="8" grpId="0"/>
      <p:bldP spid="8" grpId="1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with </a:t>
            </a:r>
            <a:r>
              <a:rPr lang="en-US" dirty="0" err="1" smtClean="0"/>
              <a:t>Sci</a:t>
            </a:r>
            <a:r>
              <a:rPr lang="en-US" dirty="0" smtClean="0"/>
              <a:t>-Not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8382000" cy="38862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When adding and/or subtracting, LINE UP the DECIMAL POINT! (Why?) </a:t>
            </a: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Adjust </a:t>
            </a:r>
            <a:r>
              <a:rPr lang="en-US" sz="2000" dirty="0" smtClean="0"/>
              <a:t>all numbers to the same power of ten, </a:t>
            </a:r>
            <a:r>
              <a:rPr lang="en-US" dirty="0" smtClean="0"/>
              <a:t>THEN line them up!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(2.63 x 10</a:t>
            </a:r>
            <a:r>
              <a:rPr lang="en-US" baseline="30000" dirty="0" smtClean="0"/>
              <a:t>7</a:t>
            </a:r>
            <a:r>
              <a:rPr lang="en-US" dirty="0" smtClean="0"/>
              <a:t>) + (4.9 x 10</a:t>
            </a:r>
            <a:r>
              <a:rPr lang="en-US" baseline="30000" dirty="0" smtClean="0"/>
              <a:t>6</a:t>
            </a:r>
            <a:r>
              <a:rPr lang="en-US" dirty="0" smtClean="0"/>
              <a:t>) =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(3.2 x 10</a:t>
            </a:r>
            <a:r>
              <a:rPr lang="en-US" baseline="30000" dirty="0" smtClean="0"/>
              <a:t>26</a:t>
            </a:r>
            <a:r>
              <a:rPr lang="en-US" dirty="0" smtClean="0"/>
              <a:t>) - (7.5 x 10</a:t>
            </a:r>
            <a:r>
              <a:rPr lang="en-US" baseline="30000" dirty="0" smtClean="0"/>
              <a:t>25</a:t>
            </a:r>
            <a:r>
              <a:rPr lang="en-US" dirty="0" smtClean="0"/>
              <a:t>) =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81600" y="4267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3.12 x 10</a:t>
            </a:r>
            <a:r>
              <a:rPr lang="en-US" sz="2800" baseline="30000" dirty="0" smtClean="0">
                <a:latin typeface="+mn-lt"/>
              </a:rPr>
              <a:t>7</a:t>
            </a:r>
            <a:endParaRPr lang="en-US" sz="2800" baseline="300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42672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????</a:t>
            </a:r>
            <a:endParaRPr lang="en-US" sz="2800" baseline="300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5257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????</a:t>
            </a:r>
            <a:endParaRPr lang="en-US" sz="2800" baseline="300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52578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2.45 x 10</a:t>
            </a:r>
            <a:r>
              <a:rPr lang="en-US" sz="2800" baseline="30000" dirty="0" smtClean="0">
                <a:latin typeface="+mn-lt"/>
              </a:rPr>
              <a:t>26</a:t>
            </a:r>
            <a:endParaRPr lang="en-US" sz="2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46482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a.k.a. 0.49 x 10</a:t>
            </a:r>
            <a:r>
              <a:rPr lang="en-US" sz="2800" baseline="30000" dirty="0" smtClean="0">
                <a:latin typeface="+mn-lt"/>
              </a:rPr>
              <a:t>7</a:t>
            </a:r>
            <a:endParaRPr lang="en-US" sz="2800" baseline="30000" dirty="0">
              <a:latin typeface="+mn-lt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3048000" y="4343400"/>
            <a:ext cx="1752600" cy="3048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2971800" y="5334000"/>
            <a:ext cx="1752600" cy="3048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981200" y="57150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a.k.a. 0.75 x 10</a:t>
            </a:r>
            <a:r>
              <a:rPr lang="en-US" sz="2800" baseline="30000" dirty="0" smtClean="0">
                <a:latin typeface="+mn-lt"/>
              </a:rPr>
              <a:t>26</a:t>
            </a:r>
            <a:endParaRPr lang="en-US" sz="2800" baseline="30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6" grpId="1"/>
      <p:bldP spid="8" grpId="0"/>
      <p:bldP spid="8" grpId="1"/>
      <p:bldP spid="9" grpId="0"/>
      <p:bldP spid="11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Sci</a:t>
            </a:r>
            <a:r>
              <a:rPr lang="en-US" dirty="0" smtClean="0"/>
              <a:t>-Not and your calculator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600" b="1" i="1" u="sng" dirty="0" smtClean="0"/>
              <a:t>DO</a:t>
            </a:r>
            <a:r>
              <a:rPr lang="en-US" sz="2600" dirty="0" smtClean="0"/>
              <a:t> use the E function to enter “x10^” (This function may appear as “EE”, “EXP”, or “x10</a:t>
            </a:r>
            <a:r>
              <a:rPr lang="en-US" sz="2600" baseline="30000" dirty="0" smtClean="0"/>
              <a:t>n</a:t>
            </a:r>
            <a:r>
              <a:rPr lang="en-US" sz="2600" dirty="0" smtClean="0"/>
              <a:t>”, depending on which model of calculator you are using. On the TI-84, use the 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 function of </a:t>
            </a:r>
            <a:r>
              <a:rPr lang="en-US" sz="2600" dirty="0" smtClean="0"/>
              <a:t>the    </a:t>
            </a:r>
          </a:p>
          <a:p>
            <a:pPr>
              <a:spcBef>
                <a:spcPts val="0"/>
              </a:spcBef>
              <a:buNone/>
            </a:pPr>
            <a:r>
              <a:rPr lang="en-US" sz="2600" dirty="0" smtClean="0"/>
              <a:t> </a:t>
            </a:r>
            <a:r>
              <a:rPr lang="en-US" sz="2600" dirty="0" smtClean="0"/>
              <a:t>         </a:t>
            </a:r>
            <a:r>
              <a:rPr lang="en-US" sz="2600" dirty="0" smtClean="0"/>
              <a:t>key</a:t>
            </a:r>
            <a:r>
              <a:rPr lang="en-US" sz="2600" dirty="0" smtClean="0"/>
              <a:t>, which is right above the “7”.)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sz="2600" b="1" i="1" u="sng" dirty="0" smtClean="0"/>
              <a:t>DO NOT</a:t>
            </a:r>
            <a:r>
              <a:rPr lang="en-US" sz="2600" dirty="0" smtClean="0"/>
              <a:t> use the “^” key to type in “x10^”. This method causes the calculator to recognize your entry as TWO SEPARATE NUMBERS and will lead to ERRORS when dividing</a:t>
            </a:r>
            <a:r>
              <a:rPr lang="en-US" sz="2600" dirty="0" smtClean="0"/>
              <a:t>! </a:t>
            </a:r>
          </a:p>
          <a:p>
            <a:r>
              <a:rPr lang="en-US" sz="1400" dirty="0" smtClean="0"/>
              <a:t>(It also requires more button pushing, therefore more chances to push the wrong button!!)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3664803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+mj-lt"/>
              </a:rPr>
              <a:t>“</a:t>
            </a:r>
            <a:r>
              <a:rPr lang="en-US" sz="7200" b="1" baseline="10000" dirty="0" smtClean="0">
                <a:latin typeface="+mj-lt"/>
              </a:rPr>
              <a:t>,</a:t>
            </a:r>
            <a:r>
              <a:rPr lang="en-US" sz="2600" dirty="0" smtClean="0">
                <a:latin typeface="+mj-lt"/>
              </a:rPr>
              <a:t>”</a:t>
            </a:r>
            <a:endParaRPr lang="en-US" sz="2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Snap ITC" pitchFamily="82" charset="0"/>
              </a:rPr>
              <a:t>INTRODUCING…</a:t>
            </a:r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685800" y="1400175"/>
            <a:ext cx="7696200" cy="411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CRAZY </a:t>
            </a:r>
            <a:r>
              <a:rPr lang="en-US" sz="8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MIXED-UP </a:t>
            </a:r>
            <a:r>
              <a:rPr lang="en-US" sz="88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UNITZ!!</a:t>
            </a:r>
            <a:endParaRPr lang="en-US" sz="8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04800" y="1143000"/>
            <a:ext cx="8534400" cy="2101850"/>
            <a:chOff x="192" y="768"/>
            <a:chExt cx="5376" cy="1324"/>
          </a:xfrm>
        </p:grpSpPr>
        <p:pic>
          <p:nvPicPr>
            <p:cNvPr id="29702" name="Picture 5" descr="igloo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2" y="768"/>
              <a:ext cx="1776" cy="1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1872" y="768"/>
              <a:ext cx="3696" cy="1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Ratio of an igloo’s circumference to its diameter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04800" y="4114800"/>
            <a:ext cx="8458200" cy="2114550"/>
            <a:chOff x="240" y="2592"/>
            <a:chExt cx="5328" cy="1332"/>
          </a:xfrm>
        </p:grpSpPr>
        <p:pic>
          <p:nvPicPr>
            <p:cNvPr id="29700" name="Picture 7" descr="pie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792" y="2592"/>
              <a:ext cx="1776" cy="1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240" y="2926"/>
              <a:ext cx="3417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6000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= Eskimo Pi (</a:t>
              </a:r>
              <a:r>
                <a:rPr lang="en-US" sz="6000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p</a:t>
              </a:r>
              <a:r>
                <a:rPr lang="en-US" sz="6000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Apex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3590</TotalTime>
  <Words>1580</Words>
  <Application>Microsoft Office PowerPoint</Application>
  <PresentationFormat>On-screen Show (4:3)</PresentationFormat>
  <Paragraphs>246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15</vt:i4>
      </vt:variant>
      <vt:variant>
        <vt:lpstr>Slide Titles</vt:lpstr>
      </vt:variant>
      <vt:variant>
        <vt:i4>40</vt:i4>
      </vt:variant>
    </vt:vector>
  </HeadingPairs>
  <TitlesOfParts>
    <vt:vector size="55" baseType="lpstr">
      <vt:lpstr>Textured</vt:lpstr>
      <vt:lpstr>Kimono</vt:lpstr>
      <vt:lpstr>Capsules</vt:lpstr>
      <vt:lpstr>Fading Grid</vt:lpstr>
      <vt:lpstr>Maple</vt:lpstr>
      <vt:lpstr>Profile</vt:lpstr>
      <vt:lpstr>Curtain Call</vt:lpstr>
      <vt:lpstr>Watermark</vt:lpstr>
      <vt:lpstr>Glass Layers</vt:lpstr>
      <vt:lpstr>Compass</vt:lpstr>
      <vt:lpstr>Blends</vt:lpstr>
      <vt:lpstr>Fireworks</vt:lpstr>
      <vt:lpstr>Balance</vt:lpstr>
      <vt:lpstr>Ocean</vt:lpstr>
      <vt:lpstr>Apex</vt:lpstr>
      <vt:lpstr>Measuring and Calculating (a.k.a. – Handling Numbers in Science)</vt:lpstr>
      <vt:lpstr>VALUE</vt:lpstr>
      <vt:lpstr>VALUE (continued)</vt:lpstr>
      <vt:lpstr>Sci-Not Examples…</vt:lpstr>
      <vt:lpstr>Calculating with Sci-Not</vt:lpstr>
      <vt:lpstr>Calculating with Sci-Not</vt:lpstr>
      <vt:lpstr>Sci-Not and your calculator</vt:lpstr>
      <vt:lpstr>INTRODUCING…</vt:lpstr>
      <vt:lpstr>Slide 9</vt:lpstr>
      <vt:lpstr>Slide 10</vt:lpstr>
      <vt:lpstr>Slide 11</vt:lpstr>
      <vt:lpstr>Slide 12</vt:lpstr>
      <vt:lpstr>Slide 13</vt:lpstr>
      <vt:lpstr>Slide 14</vt:lpstr>
      <vt:lpstr>SI</vt:lpstr>
      <vt:lpstr>Derived Units</vt:lpstr>
      <vt:lpstr>Pertinent Prefixes</vt:lpstr>
      <vt:lpstr>Common “Combined” Units</vt:lpstr>
      <vt:lpstr>Common “Combined” Units</vt:lpstr>
      <vt:lpstr>What about weight????</vt:lpstr>
      <vt:lpstr>Other Derived Units…</vt:lpstr>
      <vt:lpstr>Converting Units</vt:lpstr>
      <vt:lpstr>Conversion Factors</vt:lpstr>
      <vt:lpstr>Examples of Conversion Factors</vt:lpstr>
      <vt:lpstr>The Factor-Label Method </vt:lpstr>
      <vt:lpstr>Problem…</vt:lpstr>
      <vt:lpstr>Problem…</vt:lpstr>
      <vt:lpstr>…Precision</vt:lpstr>
      <vt:lpstr>Precision…</vt:lpstr>
      <vt:lpstr>SIG FIGS</vt:lpstr>
      <vt:lpstr>Sig Figs and Measurement</vt:lpstr>
      <vt:lpstr>Sig Fig Recognition</vt:lpstr>
      <vt:lpstr>Sig Fig Recognition</vt:lpstr>
      <vt:lpstr>Sig Figs and Sci-Not</vt:lpstr>
      <vt:lpstr>Sig Figs</vt:lpstr>
      <vt:lpstr>Sig Figs &amp; Calculating</vt:lpstr>
      <vt:lpstr>Sig Figs &amp; Calculating</vt:lpstr>
      <vt:lpstr>Sig Figs &amp; Calculating</vt:lpstr>
      <vt:lpstr>Sig Figs &amp; Calculating</vt:lpstr>
      <vt:lpstr>SIG FIGS QUIZ</vt:lpstr>
    </vt:vector>
  </TitlesOfParts>
  <Company> Northern York Co.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 of an igloo’s circumference to its diameter</dc:title>
  <dc:creator>Administrator</dc:creator>
  <cp:lastModifiedBy>staff</cp:lastModifiedBy>
  <cp:revision>173</cp:revision>
  <dcterms:created xsi:type="dcterms:W3CDTF">2002-09-17T18:42:06Z</dcterms:created>
  <dcterms:modified xsi:type="dcterms:W3CDTF">2016-09-08T15:35:04Z</dcterms:modified>
</cp:coreProperties>
</file>