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 id="2147483732" r:id="rId3"/>
    <p:sldMasterId id="2147483744" r:id="rId4"/>
  </p:sldMasterIdLst>
  <p:handoutMasterIdLst>
    <p:handoutMasterId r:id="rId39"/>
  </p:handoutMasterIdLst>
  <p:sldIdLst>
    <p:sldId id="256" r:id="rId5"/>
    <p:sldId id="257" r:id="rId6"/>
    <p:sldId id="258" r:id="rId7"/>
    <p:sldId id="259" r:id="rId8"/>
    <p:sldId id="260" r:id="rId9"/>
    <p:sldId id="263" r:id="rId10"/>
    <p:sldId id="261" r:id="rId11"/>
    <p:sldId id="264" r:id="rId12"/>
    <p:sldId id="262" r:id="rId13"/>
    <p:sldId id="266" r:id="rId14"/>
    <p:sldId id="267" r:id="rId15"/>
    <p:sldId id="268" r:id="rId16"/>
    <p:sldId id="269" r:id="rId17"/>
    <p:sldId id="270" r:id="rId18"/>
    <p:sldId id="272" r:id="rId19"/>
    <p:sldId id="277" r:id="rId20"/>
    <p:sldId id="271" r:id="rId21"/>
    <p:sldId id="273" r:id="rId22"/>
    <p:sldId id="275" r:id="rId23"/>
    <p:sldId id="274" r:id="rId24"/>
    <p:sldId id="276" r:id="rId25"/>
    <p:sldId id="288" r:id="rId26"/>
    <p:sldId id="278" r:id="rId27"/>
    <p:sldId id="280" r:id="rId28"/>
    <p:sldId id="281" r:id="rId29"/>
    <p:sldId id="282" r:id="rId30"/>
    <p:sldId id="279" r:id="rId31"/>
    <p:sldId id="284" r:id="rId32"/>
    <p:sldId id="285" r:id="rId33"/>
    <p:sldId id="286" r:id="rId34"/>
    <p:sldId id="283" r:id="rId35"/>
    <p:sldId id="290" r:id="rId36"/>
    <p:sldId id="287" r:id="rId37"/>
    <p:sldId id="289" r:id="rId3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DC4C2D76-87AD-4115-A52B-F4FDF012A3A3}" type="datetimeFigureOut">
              <a:rPr lang="en-US" smtClean="0"/>
              <a:pPr/>
              <a:t>12/5/2014</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C216FF1B-1BEE-44B4-AF04-76EC4005422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9C3CE3D-3D25-4FA7-9D91-89F2D8E8CE2E}" type="datetimeFigureOut">
              <a:rPr lang="en-US" smtClean="0"/>
              <a:pPr/>
              <a:t>12/5/2014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C7AE3F7-3D07-4A8F-B5DC-57131F71A8C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C3CE3D-3D25-4FA7-9D91-89F2D8E8CE2E}" type="datetimeFigureOut">
              <a:rPr lang="en-US" smtClean="0"/>
              <a:pPr/>
              <a:t>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C3CE3D-3D25-4FA7-9D91-89F2D8E8CE2E}" type="datetimeFigureOut">
              <a:rPr lang="en-US" smtClean="0"/>
              <a:pPr/>
              <a:t>12/5/2014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C3CE3D-3D25-4FA7-9D91-89F2D8E8CE2E}" type="datetimeFigureOut">
              <a:rPr lang="en-US" smtClean="0"/>
              <a:pPr/>
              <a:t>12/5/2014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3CE3D-3D25-4FA7-9D91-89F2D8E8CE2E}" type="datetimeFigureOut">
              <a:rPr lang="en-US" smtClean="0"/>
              <a:pPr/>
              <a:t>12/5/2014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C3CE3D-3D25-4FA7-9D91-89F2D8E8CE2E}" type="datetimeFigureOut">
              <a:rPr lang="en-US" smtClean="0"/>
              <a:pPr/>
              <a:t>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C3CE3D-3D25-4FA7-9D91-89F2D8E8CE2E}" type="datetimeFigureOut">
              <a:rPr lang="en-US" smtClean="0"/>
              <a:pPr/>
              <a:t>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9C3CE3D-3D25-4FA7-9D91-89F2D8E8CE2E}" type="datetimeFigureOut">
              <a:rPr lang="en-US" smtClean="0"/>
              <a:pPr/>
              <a:t>12/5/2014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C7AE3F7-3D07-4A8F-B5DC-57131F71A8C5}"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C7AE3F7-3D07-4A8F-B5DC-57131F71A8C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C7AE3F7-3D07-4A8F-B5DC-57131F71A8C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C7AE3F7-3D07-4A8F-B5DC-57131F71A8C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C7AE3F7-3D07-4A8F-B5DC-57131F71A8C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AE3F7-3D07-4A8F-B5DC-57131F71A8C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9C3CE3D-3D25-4FA7-9D91-89F2D8E8CE2E}" type="datetimeFigureOut">
              <a:rPr lang="en-US" smtClean="0"/>
              <a:pPr/>
              <a:t>12/5/2014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9C3CE3D-3D25-4FA7-9D91-89F2D8E8CE2E}" type="datetimeFigureOut">
              <a:rPr lang="en-US" smtClean="0"/>
              <a:pPr/>
              <a:t>12/5/2014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C7AE3F7-3D07-4A8F-B5DC-57131F71A8C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9C3CE3D-3D25-4FA7-9D91-89F2D8E8CE2E}" type="datetimeFigureOut">
              <a:rPr lang="en-US" smtClean="0"/>
              <a:pPr/>
              <a:t>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C7AE3F7-3D07-4A8F-B5DC-57131F71A8C5}"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C3CE3D-3D25-4FA7-9D91-89F2D8E8CE2E}" type="datetimeFigureOut">
              <a:rPr lang="en-US" smtClean="0"/>
              <a:pPr/>
              <a:t>12/5/2014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C7AE3F7-3D07-4A8F-B5DC-57131F71A8C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9C3CE3D-3D25-4FA7-9D91-89F2D8E8CE2E}" type="datetimeFigureOut">
              <a:rPr lang="en-US" smtClean="0"/>
              <a:pPr/>
              <a:t>12/5/2014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9C3CE3D-3D25-4FA7-9D91-89F2D8E8CE2E}" type="datetimeFigureOut">
              <a:rPr lang="en-US" smtClean="0"/>
              <a:pPr/>
              <a:t>12/5/2014</a:t>
            </a:fld>
            <a:endParaRPr lang="en-US"/>
          </a:p>
        </p:txBody>
      </p:sp>
      <p:sp>
        <p:nvSpPr>
          <p:cNvPr id="8" name="Slide Number Placeholder 7"/>
          <p:cNvSpPr>
            <a:spLocks noGrp="1"/>
          </p:cNvSpPr>
          <p:nvPr>
            <p:ph type="sldNum" sz="quarter" idx="11"/>
          </p:nvPr>
        </p:nvSpPr>
        <p:spPr/>
        <p:txBody>
          <a:bodyPr/>
          <a:lstStyle/>
          <a:p>
            <a:fld id="{4C7AE3F7-3D07-4A8F-B5DC-57131F71A8C5}"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3CE3D-3D25-4FA7-9D91-89F2D8E8CE2E}" type="datetimeFigureOut">
              <a:rPr lang="en-US" smtClean="0"/>
              <a:pPr/>
              <a:t>12/5/2014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9C3CE3D-3D25-4FA7-9D91-89F2D8E8CE2E}" type="datetimeFigureOut">
              <a:rPr lang="en-US" smtClean="0"/>
              <a:pPr/>
              <a:t>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C7AE3F7-3D07-4A8F-B5DC-57131F71A8C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9C3CE3D-3D25-4FA7-9D91-89F2D8E8CE2E}" type="datetimeFigureOut">
              <a:rPr lang="en-US" smtClean="0"/>
              <a:pPr/>
              <a:t>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AE3F7-3D07-4A8F-B5DC-57131F71A8C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9C3CE3D-3D25-4FA7-9D91-89F2D8E8CE2E}" type="datetimeFigureOut">
              <a:rPr lang="en-US" smtClean="0"/>
              <a:pPr/>
              <a:t>12/5/2014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C7AE3F7-3D07-4A8F-B5DC-57131F71A8C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C3CE3D-3D25-4FA7-9D91-89F2D8E8CE2E}" type="datetimeFigureOut">
              <a:rPr lang="en-US" smtClean="0"/>
              <a:pPr/>
              <a:t>12/5/2014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AE3F7-3D07-4A8F-B5DC-57131F71A8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9C3CE3D-3D25-4FA7-9D91-89F2D8E8CE2E}" type="datetimeFigureOut">
              <a:rPr lang="en-US" smtClean="0"/>
              <a:pPr/>
              <a:t>12/5/2014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C7AE3F7-3D07-4A8F-B5DC-57131F71A8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9C3CE3D-3D25-4FA7-9D91-89F2D8E8CE2E}" type="datetimeFigureOut">
              <a:rPr lang="en-US" smtClean="0"/>
              <a:pPr/>
              <a:t>12/5/2014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C7AE3F7-3D07-4A8F-B5DC-57131F71A8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81000"/>
            <a:ext cx="8305800" cy="1295400"/>
          </a:xfrm>
        </p:spPr>
        <p:txBody>
          <a:bodyPr>
            <a:normAutofit/>
          </a:bodyPr>
          <a:lstStyle/>
          <a:p>
            <a:pPr algn="ctr"/>
            <a:r>
              <a:rPr lang="en-US" b="1" dirty="0" smtClean="0">
                <a:latin typeface="Comic Sans MS" pitchFamily="66" charset="0"/>
              </a:rPr>
              <a:t>Matter &amp; Energy</a:t>
            </a:r>
            <a:br>
              <a:rPr lang="en-US" b="1" dirty="0" smtClean="0">
                <a:latin typeface="Comic Sans MS" pitchFamily="66" charset="0"/>
              </a:rPr>
            </a:br>
            <a:r>
              <a:rPr lang="en-US" sz="2000" dirty="0" smtClean="0">
                <a:latin typeface="Comic Sans MS" pitchFamily="66" charset="0"/>
              </a:rPr>
              <a:t>Key vocabulary</a:t>
            </a:r>
            <a:endParaRPr lang="en-US" sz="2000" b="1" dirty="0">
              <a:latin typeface="Comic Sans MS" pitchFamily="66" charset="0"/>
            </a:endParaRPr>
          </a:p>
        </p:txBody>
      </p:sp>
      <p:sp>
        <p:nvSpPr>
          <p:cNvPr id="3" name="Subtitle 2"/>
          <p:cNvSpPr>
            <a:spLocks noGrp="1"/>
          </p:cNvSpPr>
          <p:nvPr>
            <p:ph type="subTitle" idx="1"/>
          </p:nvPr>
        </p:nvSpPr>
        <p:spPr>
          <a:xfrm>
            <a:off x="433050" y="1544812"/>
            <a:ext cx="8101350" cy="5008388"/>
          </a:xfrm>
        </p:spPr>
        <p:txBody>
          <a:bodyPr>
            <a:normAutofit/>
          </a:bodyPr>
          <a:lstStyle/>
          <a:p>
            <a:pPr algn="l"/>
            <a:r>
              <a:rPr lang="en-US" sz="3200" b="1" u="sng" dirty="0" smtClean="0"/>
              <a:t>Chemistry</a:t>
            </a:r>
            <a:r>
              <a:rPr lang="en-US" sz="3200" dirty="0" smtClean="0"/>
              <a:t> – the study of matter</a:t>
            </a:r>
          </a:p>
          <a:p>
            <a:pPr algn="l"/>
            <a:endParaRPr lang="en-US" sz="3200" dirty="0" smtClean="0"/>
          </a:p>
          <a:p>
            <a:pPr algn="l"/>
            <a:r>
              <a:rPr lang="en-US" sz="3200" b="1" u="sng" dirty="0" smtClean="0"/>
              <a:t>Matter</a:t>
            </a:r>
            <a:r>
              <a:rPr lang="en-US" sz="3200" dirty="0" smtClean="0"/>
              <a:t> – (1) Anything which has mass and takes up space</a:t>
            </a:r>
          </a:p>
          <a:p>
            <a:pPr algn="l"/>
            <a:r>
              <a:rPr lang="en-US" sz="3200" dirty="0" smtClean="0"/>
              <a:t>(2) Anything with the property of inertia</a:t>
            </a:r>
          </a:p>
          <a:p>
            <a:pPr algn="l"/>
            <a:endParaRPr lang="en-US" sz="3200" dirty="0" smtClean="0"/>
          </a:p>
          <a:p>
            <a:pPr algn="l"/>
            <a:r>
              <a:rPr lang="en-US" sz="3200" b="1" u="sng" dirty="0" smtClean="0"/>
              <a:t>Inertia</a:t>
            </a:r>
            <a:r>
              <a:rPr lang="en-US" sz="3200" dirty="0" smtClean="0"/>
              <a:t> – the tendency to resist a change in motion.</a:t>
            </a:r>
          </a:p>
          <a:p>
            <a:pPr algn="l"/>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mic Sans MS" pitchFamily="66" charset="0"/>
              </a:rPr>
              <a:t>Key Vocabulary</a:t>
            </a:r>
            <a:endParaRPr lang="en-US" dirty="0">
              <a:latin typeface="Comic Sans MS" pitchFamily="66" charset="0"/>
            </a:endParaRPr>
          </a:p>
        </p:txBody>
      </p:sp>
      <p:sp>
        <p:nvSpPr>
          <p:cNvPr id="3" name="Content Placeholder 2"/>
          <p:cNvSpPr>
            <a:spLocks noGrp="1"/>
          </p:cNvSpPr>
          <p:nvPr>
            <p:ph idx="1"/>
          </p:nvPr>
        </p:nvSpPr>
        <p:spPr>
          <a:xfrm>
            <a:off x="457200" y="1600200"/>
            <a:ext cx="7848600" cy="4525963"/>
          </a:xfrm>
        </p:spPr>
        <p:txBody>
          <a:bodyPr/>
          <a:lstStyle/>
          <a:p>
            <a:pPr>
              <a:buNone/>
            </a:pPr>
            <a:r>
              <a:rPr lang="en-US" dirty="0" smtClean="0"/>
              <a:t>Phase – a region with a uniform set of properties </a:t>
            </a:r>
          </a:p>
          <a:p>
            <a:pPr>
              <a:buNone/>
            </a:pPr>
            <a:endParaRPr lang="en-US" dirty="0" smtClean="0"/>
          </a:p>
          <a:p>
            <a:pPr>
              <a:buNone/>
            </a:pPr>
            <a:r>
              <a:rPr lang="en-US" dirty="0" smtClean="0"/>
              <a:t>(Elements, compounds and solutions contain only one phase, but mixtures contain at least two phases)</a:t>
            </a:r>
          </a:p>
          <a:p>
            <a:pPr>
              <a:buNone/>
            </a:pPr>
            <a:endParaRPr lang="en-US" dirty="0" smtClean="0"/>
          </a:p>
          <a:p>
            <a:pPr>
              <a:buNone/>
            </a:pPr>
            <a:r>
              <a:rPr lang="en-US" dirty="0" smtClean="0"/>
              <a:t>Interface – a boundary between two phases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vocabulary</a:t>
            </a:r>
            <a:endParaRPr lang="en-US" dirty="0"/>
          </a:p>
        </p:txBody>
      </p:sp>
      <p:sp>
        <p:nvSpPr>
          <p:cNvPr id="3" name="Content Placeholder 2"/>
          <p:cNvSpPr>
            <a:spLocks noGrp="1"/>
          </p:cNvSpPr>
          <p:nvPr>
            <p:ph idx="1"/>
          </p:nvPr>
        </p:nvSpPr>
        <p:spPr/>
        <p:txBody>
          <a:bodyPr/>
          <a:lstStyle/>
          <a:p>
            <a:r>
              <a:rPr lang="en-US" dirty="0" smtClean="0"/>
              <a:t>Material – any type of matter – includes both substances and mixtures.</a:t>
            </a:r>
          </a:p>
          <a:p>
            <a:r>
              <a:rPr lang="en-US" dirty="0" smtClean="0"/>
              <a:t>Mixing – jumbling two or more materials together. This is a physical change which involves no breaking or forming of bonds.</a:t>
            </a:r>
          </a:p>
          <a:p>
            <a:r>
              <a:rPr lang="en-US" dirty="0" smtClean="0"/>
              <a:t>Combining – chemical bonding together of two </a:t>
            </a:r>
            <a:r>
              <a:rPr lang="en-US" smtClean="0"/>
              <a:t>or more substances </a:t>
            </a:r>
            <a:r>
              <a:rPr lang="en-US" dirty="0" smtClean="0"/>
              <a:t>in a specific ratio.</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81328"/>
            <a:ext cx="8610600" cy="4919472"/>
          </a:xfrm>
        </p:spPr>
        <p:txBody>
          <a:bodyPr>
            <a:normAutofit/>
          </a:bodyPr>
          <a:lstStyle/>
          <a:p>
            <a:r>
              <a:rPr lang="en-US" sz="3200" dirty="0" smtClean="0"/>
              <a:t>Q: What do you get when you mix hydrogen and oxygen?</a:t>
            </a:r>
          </a:p>
          <a:p>
            <a:r>
              <a:rPr lang="en-US" sz="3200" dirty="0" smtClean="0"/>
              <a:t>A: You get a MIXTURE of hydrogen and oxygen.</a:t>
            </a:r>
            <a:endParaRPr lang="en-US" sz="3200" dirty="0"/>
          </a:p>
        </p:txBody>
      </p:sp>
      <p:sp>
        <p:nvSpPr>
          <p:cNvPr id="2" name="Title 1"/>
          <p:cNvSpPr>
            <a:spLocks noGrp="1"/>
          </p:cNvSpPr>
          <p:nvPr>
            <p:ph type="title"/>
          </p:nvPr>
        </p:nvSpPr>
        <p:spPr/>
        <p:txBody>
          <a:bodyPr/>
          <a:lstStyle/>
          <a:p>
            <a:pPr algn="ctr"/>
            <a:r>
              <a:rPr lang="en-US" dirty="0" smtClean="0"/>
              <a:t>Mixing vs. Combining</a:t>
            </a:r>
            <a:endParaRPr lang="en-US" dirty="0"/>
          </a:p>
        </p:txBody>
      </p:sp>
      <p:grpSp>
        <p:nvGrpSpPr>
          <p:cNvPr id="88" name="Group 87"/>
          <p:cNvGrpSpPr/>
          <p:nvPr/>
        </p:nvGrpSpPr>
        <p:grpSpPr>
          <a:xfrm>
            <a:off x="2971800" y="3352800"/>
            <a:ext cx="2971800" cy="3124200"/>
            <a:chOff x="2971800" y="3352800"/>
            <a:chExt cx="2971800" cy="3124200"/>
          </a:xfrm>
        </p:grpSpPr>
        <p:sp>
          <p:nvSpPr>
            <p:cNvPr id="4" name="Round Same Side Corner Rectangle 3"/>
            <p:cNvSpPr/>
            <p:nvPr/>
          </p:nvSpPr>
          <p:spPr>
            <a:xfrm>
              <a:off x="2971800" y="3352800"/>
              <a:ext cx="2971800" cy="3124200"/>
            </a:xfrm>
            <a:prstGeom prst="round2Same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3352800" y="3733800"/>
              <a:ext cx="304800" cy="152400"/>
              <a:chOff x="3352800" y="3733800"/>
              <a:chExt cx="304800" cy="152400"/>
            </a:xfrm>
          </p:grpSpPr>
          <p:sp>
            <p:nvSpPr>
              <p:cNvPr id="5" name="Oval 4"/>
              <p:cNvSpPr/>
              <p:nvPr/>
            </p:nvSpPr>
            <p:spPr>
              <a:xfrm>
                <a:off x="33528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5052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p:cNvGrpSpPr/>
            <p:nvPr/>
          </p:nvGrpSpPr>
          <p:grpSpPr>
            <a:xfrm>
              <a:off x="4572000" y="3733800"/>
              <a:ext cx="304800" cy="152400"/>
              <a:chOff x="3352800" y="3733800"/>
              <a:chExt cx="304800" cy="152400"/>
            </a:xfrm>
          </p:grpSpPr>
          <p:sp>
            <p:nvSpPr>
              <p:cNvPr id="9" name="Oval 8"/>
              <p:cNvSpPr/>
              <p:nvPr/>
            </p:nvSpPr>
            <p:spPr>
              <a:xfrm>
                <a:off x="33528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5052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5029200" y="5638800"/>
              <a:ext cx="304800" cy="152400"/>
              <a:chOff x="3352800" y="3733800"/>
              <a:chExt cx="304800" cy="152400"/>
            </a:xfrm>
          </p:grpSpPr>
          <p:sp>
            <p:nvSpPr>
              <p:cNvPr id="12" name="Oval 11"/>
              <p:cNvSpPr/>
              <p:nvPr/>
            </p:nvSpPr>
            <p:spPr>
              <a:xfrm>
                <a:off x="33528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5052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3429000" y="4800600"/>
              <a:ext cx="304800" cy="152400"/>
              <a:chOff x="3352800" y="3733800"/>
              <a:chExt cx="304800" cy="152400"/>
            </a:xfrm>
          </p:grpSpPr>
          <p:sp>
            <p:nvSpPr>
              <p:cNvPr id="15" name="Oval 14"/>
              <p:cNvSpPr/>
              <p:nvPr/>
            </p:nvSpPr>
            <p:spPr>
              <a:xfrm>
                <a:off x="33528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5052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3962400" y="4343400"/>
              <a:ext cx="304800" cy="152400"/>
              <a:chOff x="3352800" y="3733800"/>
              <a:chExt cx="304800" cy="152400"/>
            </a:xfrm>
          </p:grpSpPr>
          <p:sp>
            <p:nvSpPr>
              <p:cNvPr id="18" name="Oval 17"/>
              <p:cNvSpPr/>
              <p:nvPr/>
            </p:nvSpPr>
            <p:spPr>
              <a:xfrm>
                <a:off x="33528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5052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5029200" y="4724400"/>
              <a:ext cx="304800" cy="152400"/>
              <a:chOff x="3352800" y="3733800"/>
              <a:chExt cx="304800" cy="152400"/>
            </a:xfrm>
          </p:grpSpPr>
          <p:sp>
            <p:nvSpPr>
              <p:cNvPr id="21" name="Oval 20"/>
              <p:cNvSpPr/>
              <p:nvPr/>
            </p:nvSpPr>
            <p:spPr>
              <a:xfrm>
                <a:off x="33528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5052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4191000" y="5257800"/>
              <a:ext cx="304800" cy="152400"/>
              <a:chOff x="3352800" y="3733800"/>
              <a:chExt cx="304800" cy="152400"/>
            </a:xfrm>
          </p:grpSpPr>
          <p:sp>
            <p:nvSpPr>
              <p:cNvPr id="24" name="Oval 23"/>
              <p:cNvSpPr/>
              <p:nvPr/>
            </p:nvSpPr>
            <p:spPr>
              <a:xfrm>
                <a:off x="33528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35052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p:cNvGrpSpPr/>
            <p:nvPr/>
          </p:nvGrpSpPr>
          <p:grpSpPr>
            <a:xfrm>
              <a:off x="3505200" y="6019800"/>
              <a:ext cx="304800" cy="152400"/>
              <a:chOff x="3352800" y="3733800"/>
              <a:chExt cx="304800" cy="152400"/>
            </a:xfrm>
          </p:grpSpPr>
          <p:sp>
            <p:nvSpPr>
              <p:cNvPr id="27" name="Oval 26"/>
              <p:cNvSpPr/>
              <p:nvPr/>
            </p:nvSpPr>
            <p:spPr>
              <a:xfrm>
                <a:off x="33528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35052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p:cNvGrpSpPr/>
            <p:nvPr/>
          </p:nvGrpSpPr>
          <p:grpSpPr>
            <a:xfrm>
              <a:off x="5410200" y="4114800"/>
              <a:ext cx="304800" cy="152400"/>
              <a:chOff x="3352800" y="3733800"/>
              <a:chExt cx="304800" cy="152400"/>
            </a:xfrm>
          </p:grpSpPr>
          <p:sp>
            <p:nvSpPr>
              <p:cNvPr id="30" name="Oval 29"/>
              <p:cNvSpPr/>
              <p:nvPr/>
            </p:nvSpPr>
            <p:spPr>
              <a:xfrm>
                <a:off x="33528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3505200" y="3733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a:off x="3962400" y="3581400"/>
              <a:ext cx="152400" cy="76200"/>
              <a:chOff x="3962400" y="3581400"/>
              <a:chExt cx="152400" cy="76200"/>
            </a:xfrm>
          </p:grpSpPr>
          <p:sp>
            <p:nvSpPr>
              <p:cNvPr id="32" name="Oval 31"/>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p:cNvGrpSpPr/>
            <p:nvPr/>
          </p:nvGrpSpPr>
          <p:grpSpPr>
            <a:xfrm>
              <a:off x="4953000" y="3581400"/>
              <a:ext cx="152400" cy="76200"/>
              <a:chOff x="3962400" y="3581400"/>
              <a:chExt cx="152400" cy="76200"/>
            </a:xfrm>
          </p:grpSpPr>
          <p:sp>
            <p:nvSpPr>
              <p:cNvPr id="38" name="Oval 37"/>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p:cNvGrpSpPr/>
            <p:nvPr/>
          </p:nvGrpSpPr>
          <p:grpSpPr>
            <a:xfrm>
              <a:off x="3810000" y="5181600"/>
              <a:ext cx="152400" cy="76200"/>
              <a:chOff x="3962400" y="3581400"/>
              <a:chExt cx="152400" cy="76200"/>
            </a:xfrm>
          </p:grpSpPr>
          <p:sp>
            <p:nvSpPr>
              <p:cNvPr id="41" name="Oval 40"/>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3" name="Group 42"/>
            <p:cNvGrpSpPr/>
            <p:nvPr/>
          </p:nvGrpSpPr>
          <p:grpSpPr>
            <a:xfrm>
              <a:off x="3581400" y="4114800"/>
              <a:ext cx="152400" cy="76200"/>
              <a:chOff x="3962400" y="3581400"/>
              <a:chExt cx="152400" cy="76200"/>
            </a:xfrm>
          </p:grpSpPr>
          <p:sp>
            <p:nvSpPr>
              <p:cNvPr id="44" name="Oval 43"/>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p:cNvGrpSpPr/>
            <p:nvPr/>
          </p:nvGrpSpPr>
          <p:grpSpPr>
            <a:xfrm>
              <a:off x="4572000" y="4191000"/>
              <a:ext cx="152400" cy="76200"/>
              <a:chOff x="3962400" y="3581400"/>
              <a:chExt cx="152400" cy="76200"/>
            </a:xfrm>
          </p:grpSpPr>
          <p:sp>
            <p:nvSpPr>
              <p:cNvPr id="47" name="Oval 46"/>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48"/>
            <p:cNvGrpSpPr/>
            <p:nvPr/>
          </p:nvGrpSpPr>
          <p:grpSpPr>
            <a:xfrm>
              <a:off x="4267200" y="5943600"/>
              <a:ext cx="152400" cy="76200"/>
              <a:chOff x="3962400" y="3581400"/>
              <a:chExt cx="152400" cy="76200"/>
            </a:xfrm>
          </p:grpSpPr>
          <p:sp>
            <p:nvSpPr>
              <p:cNvPr id="50" name="Oval 49"/>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p:cNvGrpSpPr/>
            <p:nvPr/>
          </p:nvGrpSpPr>
          <p:grpSpPr>
            <a:xfrm>
              <a:off x="4495800" y="4800600"/>
              <a:ext cx="152400" cy="76200"/>
              <a:chOff x="3962400" y="3581400"/>
              <a:chExt cx="152400" cy="76200"/>
            </a:xfrm>
          </p:grpSpPr>
          <p:sp>
            <p:nvSpPr>
              <p:cNvPr id="53" name="Oval 52"/>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p:cNvGrpSpPr/>
            <p:nvPr/>
          </p:nvGrpSpPr>
          <p:grpSpPr>
            <a:xfrm>
              <a:off x="5029200" y="4419600"/>
              <a:ext cx="152400" cy="76200"/>
              <a:chOff x="3962400" y="3581400"/>
              <a:chExt cx="152400" cy="76200"/>
            </a:xfrm>
          </p:grpSpPr>
          <p:sp>
            <p:nvSpPr>
              <p:cNvPr id="56" name="Oval 55"/>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8" name="Group 57"/>
            <p:cNvGrpSpPr/>
            <p:nvPr/>
          </p:nvGrpSpPr>
          <p:grpSpPr>
            <a:xfrm>
              <a:off x="3124200" y="4343400"/>
              <a:ext cx="152400" cy="76200"/>
              <a:chOff x="3962400" y="3581400"/>
              <a:chExt cx="152400" cy="76200"/>
            </a:xfrm>
          </p:grpSpPr>
          <p:sp>
            <p:nvSpPr>
              <p:cNvPr id="59" name="Oval 58"/>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1" name="Group 60"/>
            <p:cNvGrpSpPr/>
            <p:nvPr/>
          </p:nvGrpSpPr>
          <p:grpSpPr>
            <a:xfrm>
              <a:off x="3276600" y="5486400"/>
              <a:ext cx="152400" cy="76200"/>
              <a:chOff x="3962400" y="3581400"/>
              <a:chExt cx="152400" cy="76200"/>
            </a:xfrm>
          </p:grpSpPr>
          <p:sp>
            <p:nvSpPr>
              <p:cNvPr id="62" name="Oval 61"/>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p:cNvGrpSpPr/>
            <p:nvPr/>
          </p:nvGrpSpPr>
          <p:grpSpPr>
            <a:xfrm>
              <a:off x="5486400" y="5105400"/>
              <a:ext cx="152400" cy="76200"/>
              <a:chOff x="3962400" y="3581400"/>
              <a:chExt cx="152400" cy="76200"/>
            </a:xfrm>
          </p:grpSpPr>
          <p:sp>
            <p:nvSpPr>
              <p:cNvPr id="65" name="Oval 64"/>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p:cNvGrpSpPr/>
            <p:nvPr/>
          </p:nvGrpSpPr>
          <p:grpSpPr>
            <a:xfrm>
              <a:off x="5638800" y="4800600"/>
              <a:ext cx="152400" cy="76200"/>
              <a:chOff x="3962400" y="3581400"/>
              <a:chExt cx="152400" cy="76200"/>
            </a:xfrm>
          </p:grpSpPr>
          <p:sp>
            <p:nvSpPr>
              <p:cNvPr id="68" name="Oval 67"/>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0" name="Group 69"/>
            <p:cNvGrpSpPr/>
            <p:nvPr/>
          </p:nvGrpSpPr>
          <p:grpSpPr>
            <a:xfrm>
              <a:off x="3200400" y="6172200"/>
              <a:ext cx="152400" cy="76200"/>
              <a:chOff x="3962400" y="3581400"/>
              <a:chExt cx="152400" cy="76200"/>
            </a:xfrm>
          </p:grpSpPr>
          <p:sp>
            <p:nvSpPr>
              <p:cNvPr id="71" name="Oval 70"/>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p:cNvGrpSpPr/>
            <p:nvPr/>
          </p:nvGrpSpPr>
          <p:grpSpPr>
            <a:xfrm>
              <a:off x="5410200" y="6019800"/>
              <a:ext cx="152400" cy="76200"/>
              <a:chOff x="3962400" y="3581400"/>
              <a:chExt cx="152400" cy="76200"/>
            </a:xfrm>
          </p:grpSpPr>
          <p:sp>
            <p:nvSpPr>
              <p:cNvPr id="74" name="Oval 73"/>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75"/>
            <p:cNvGrpSpPr/>
            <p:nvPr/>
          </p:nvGrpSpPr>
          <p:grpSpPr>
            <a:xfrm>
              <a:off x="4953000" y="5334000"/>
              <a:ext cx="152400" cy="76200"/>
              <a:chOff x="3962400" y="3581400"/>
              <a:chExt cx="152400" cy="76200"/>
            </a:xfrm>
          </p:grpSpPr>
          <p:sp>
            <p:nvSpPr>
              <p:cNvPr id="77" name="Oval 76"/>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p:cNvGrpSpPr/>
            <p:nvPr/>
          </p:nvGrpSpPr>
          <p:grpSpPr>
            <a:xfrm>
              <a:off x="4724400" y="6172200"/>
              <a:ext cx="152400" cy="76200"/>
              <a:chOff x="3962400" y="3581400"/>
              <a:chExt cx="152400" cy="76200"/>
            </a:xfrm>
          </p:grpSpPr>
          <p:sp>
            <p:nvSpPr>
              <p:cNvPr id="80" name="Oval 79"/>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2" name="Group 81"/>
            <p:cNvGrpSpPr/>
            <p:nvPr/>
          </p:nvGrpSpPr>
          <p:grpSpPr>
            <a:xfrm>
              <a:off x="5334000" y="3810000"/>
              <a:ext cx="152400" cy="76200"/>
              <a:chOff x="3962400" y="3581400"/>
              <a:chExt cx="152400" cy="76200"/>
            </a:xfrm>
          </p:grpSpPr>
          <p:sp>
            <p:nvSpPr>
              <p:cNvPr id="83" name="Oval 82"/>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5" name="Group 84"/>
            <p:cNvGrpSpPr/>
            <p:nvPr/>
          </p:nvGrpSpPr>
          <p:grpSpPr>
            <a:xfrm>
              <a:off x="3733800" y="5638800"/>
              <a:ext cx="152400" cy="76200"/>
              <a:chOff x="3962400" y="3581400"/>
              <a:chExt cx="152400" cy="76200"/>
            </a:xfrm>
          </p:grpSpPr>
          <p:sp>
            <p:nvSpPr>
              <p:cNvPr id="86" name="Oval 85"/>
              <p:cNvSpPr/>
              <p:nvPr/>
            </p:nvSpPr>
            <p:spPr>
              <a:xfrm>
                <a:off x="39624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40386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8"/>
                                        </p:tgtEl>
                                        <p:attrNameLst>
                                          <p:attrName>style.visibility</p:attrName>
                                        </p:attrNameLst>
                                      </p:cBhvr>
                                      <p:to>
                                        <p:strVal val="visible"/>
                                      </p:to>
                                    </p:set>
                                    <p:animEffect transition="in" filter="fade">
                                      <p:cBhvr>
                                        <p:cTn id="17" dur="20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81328"/>
            <a:ext cx="8610600" cy="4919472"/>
          </a:xfrm>
        </p:spPr>
        <p:txBody>
          <a:bodyPr>
            <a:normAutofit/>
          </a:bodyPr>
          <a:lstStyle/>
          <a:p>
            <a:r>
              <a:rPr lang="en-US" sz="3200" dirty="0" smtClean="0"/>
              <a:t>Q: What do you get when you </a:t>
            </a:r>
            <a:r>
              <a:rPr lang="en-US" sz="3200" b="1" i="1" u="sng" dirty="0" smtClean="0"/>
              <a:t>COMBINE</a:t>
            </a:r>
            <a:r>
              <a:rPr lang="en-US" sz="3200" dirty="0" smtClean="0"/>
              <a:t> hydrogen and oxygen?</a:t>
            </a:r>
          </a:p>
          <a:p>
            <a:r>
              <a:rPr lang="en-US" sz="3200" dirty="0" smtClean="0"/>
              <a:t>A: Water!!</a:t>
            </a:r>
            <a:endParaRPr lang="en-US" sz="3200" dirty="0"/>
          </a:p>
        </p:txBody>
      </p:sp>
      <p:sp>
        <p:nvSpPr>
          <p:cNvPr id="2" name="Title 1"/>
          <p:cNvSpPr>
            <a:spLocks noGrp="1"/>
          </p:cNvSpPr>
          <p:nvPr>
            <p:ph type="title"/>
          </p:nvPr>
        </p:nvSpPr>
        <p:spPr/>
        <p:txBody>
          <a:bodyPr/>
          <a:lstStyle/>
          <a:p>
            <a:pPr algn="ctr"/>
            <a:r>
              <a:rPr lang="en-US" dirty="0" smtClean="0"/>
              <a:t>Mixing vs. Combining</a:t>
            </a:r>
            <a:endParaRPr lang="en-US" dirty="0"/>
          </a:p>
        </p:txBody>
      </p:sp>
      <p:grpSp>
        <p:nvGrpSpPr>
          <p:cNvPr id="137" name="Group 136"/>
          <p:cNvGrpSpPr/>
          <p:nvPr/>
        </p:nvGrpSpPr>
        <p:grpSpPr>
          <a:xfrm>
            <a:off x="3048000" y="3276600"/>
            <a:ext cx="2971800" cy="3124200"/>
            <a:chOff x="3048000" y="3276600"/>
            <a:chExt cx="2971800" cy="3124200"/>
          </a:xfrm>
        </p:grpSpPr>
        <p:sp>
          <p:nvSpPr>
            <p:cNvPr id="4" name="Round Same Side Corner Rectangle 3"/>
            <p:cNvSpPr/>
            <p:nvPr/>
          </p:nvSpPr>
          <p:spPr>
            <a:xfrm>
              <a:off x="3048000" y="3276600"/>
              <a:ext cx="2971800" cy="3124200"/>
            </a:xfrm>
            <a:prstGeom prst="round2Same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8" name="Group 87"/>
            <p:cNvGrpSpPr/>
            <p:nvPr/>
          </p:nvGrpSpPr>
          <p:grpSpPr>
            <a:xfrm>
              <a:off x="3352800" y="3581400"/>
              <a:ext cx="228600" cy="228600"/>
              <a:chOff x="3352800" y="3581400"/>
              <a:chExt cx="228600" cy="228600"/>
            </a:xfrm>
          </p:grpSpPr>
          <p:sp>
            <p:nvSpPr>
              <p:cNvPr id="5" name="Oval 4"/>
              <p:cNvSpPr/>
              <p:nvPr/>
            </p:nvSpPr>
            <p:spPr>
              <a:xfrm>
                <a:off x="3429000" y="3657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3352800" y="36576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35052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9" name="Group 88"/>
            <p:cNvGrpSpPr/>
            <p:nvPr/>
          </p:nvGrpSpPr>
          <p:grpSpPr>
            <a:xfrm>
              <a:off x="4114800" y="5257800"/>
              <a:ext cx="228600" cy="228600"/>
              <a:chOff x="3352800" y="3581400"/>
              <a:chExt cx="228600" cy="228600"/>
            </a:xfrm>
          </p:grpSpPr>
          <p:sp>
            <p:nvSpPr>
              <p:cNvPr id="90" name="Oval 89"/>
              <p:cNvSpPr/>
              <p:nvPr/>
            </p:nvSpPr>
            <p:spPr>
              <a:xfrm>
                <a:off x="3429000" y="3657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3352800" y="36576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35052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3" name="Group 92"/>
            <p:cNvGrpSpPr/>
            <p:nvPr/>
          </p:nvGrpSpPr>
          <p:grpSpPr>
            <a:xfrm>
              <a:off x="3276600" y="4267200"/>
              <a:ext cx="228600" cy="228600"/>
              <a:chOff x="3352800" y="3581400"/>
              <a:chExt cx="228600" cy="228600"/>
            </a:xfrm>
          </p:grpSpPr>
          <p:sp>
            <p:nvSpPr>
              <p:cNvPr id="94" name="Oval 93"/>
              <p:cNvSpPr/>
              <p:nvPr/>
            </p:nvSpPr>
            <p:spPr>
              <a:xfrm>
                <a:off x="3429000" y="3657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3352800" y="36576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35052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7" name="Group 96"/>
            <p:cNvGrpSpPr/>
            <p:nvPr/>
          </p:nvGrpSpPr>
          <p:grpSpPr>
            <a:xfrm>
              <a:off x="5410200" y="4419600"/>
              <a:ext cx="228600" cy="228600"/>
              <a:chOff x="3352800" y="3581400"/>
              <a:chExt cx="228600" cy="228600"/>
            </a:xfrm>
          </p:grpSpPr>
          <p:sp>
            <p:nvSpPr>
              <p:cNvPr id="98" name="Oval 97"/>
              <p:cNvSpPr/>
              <p:nvPr/>
            </p:nvSpPr>
            <p:spPr>
              <a:xfrm>
                <a:off x="3429000" y="3657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3352800" y="36576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35052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1" name="Group 100"/>
            <p:cNvGrpSpPr/>
            <p:nvPr/>
          </p:nvGrpSpPr>
          <p:grpSpPr>
            <a:xfrm>
              <a:off x="3810000" y="4572000"/>
              <a:ext cx="228600" cy="228600"/>
              <a:chOff x="3352800" y="3581400"/>
              <a:chExt cx="228600" cy="228600"/>
            </a:xfrm>
          </p:grpSpPr>
          <p:sp>
            <p:nvSpPr>
              <p:cNvPr id="102" name="Oval 101"/>
              <p:cNvSpPr/>
              <p:nvPr/>
            </p:nvSpPr>
            <p:spPr>
              <a:xfrm>
                <a:off x="3429000" y="3657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3352800" y="36576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35052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p:cNvGrpSpPr/>
            <p:nvPr/>
          </p:nvGrpSpPr>
          <p:grpSpPr>
            <a:xfrm>
              <a:off x="4800600" y="4191000"/>
              <a:ext cx="228600" cy="228600"/>
              <a:chOff x="3352800" y="3581400"/>
              <a:chExt cx="228600" cy="228600"/>
            </a:xfrm>
          </p:grpSpPr>
          <p:sp>
            <p:nvSpPr>
              <p:cNvPr id="106" name="Oval 105"/>
              <p:cNvSpPr/>
              <p:nvPr/>
            </p:nvSpPr>
            <p:spPr>
              <a:xfrm>
                <a:off x="3429000" y="3657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3352800" y="36576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35052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9" name="Group 108"/>
            <p:cNvGrpSpPr/>
            <p:nvPr/>
          </p:nvGrpSpPr>
          <p:grpSpPr>
            <a:xfrm>
              <a:off x="5105400" y="5105400"/>
              <a:ext cx="228600" cy="228600"/>
              <a:chOff x="3352800" y="3581400"/>
              <a:chExt cx="228600" cy="228600"/>
            </a:xfrm>
          </p:grpSpPr>
          <p:sp>
            <p:nvSpPr>
              <p:cNvPr id="110" name="Oval 109"/>
              <p:cNvSpPr/>
              <p:nvPr/>
            </p:nvSpPr>
            <p:spPr>
              <a:xfrm>
                <a:off x="3429000" y="3657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3352800" y="36576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a:off x="35052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3" name="Group 112"/>
            <p:cNvGrpSpPr/>
            <p:nvPr/>
          </p:nvGrpSpPr>
          <p:grpSpPr>
            <a:xfrm>
              <a:off x="4495800" y="6019800"/>
              <a:ext cx="228600" cy="228600"/>
              <a:chOff x="3352800" y="3581400"/>
              <a:chExt cx="228600" cy="228600"/>
            </a:xfrm>
          </p:grpSpPr>
          <p:sp>
            <p:nvSpPr>
              <p:cNvPr id="114" name="Oval 113"/>
              <p:cNvSpPr/>
              <p:nvPr/>
            </p:nvSpPr>
            <p:spPr>
              <a:xfrm>
                <a:off x="3429000" y="3657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3352800" y="36576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35052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7" name="Group 116"/>
            <p:cNvGrpSpPr/>
            <p:nvPr/>
          </p:nvGrpSpPr>
          <p:grpSpPr>
            <a:xfrm>
              <a:off x="4572000" y="4800600"/>
              <a:ext cx="228600" cy="228600"/>
              <a:chOff x="3352800" y="3581400"/>
              <a:chExt cx="228600" cy="228600"/>
            </a:xfrm>
          </p:grpSpPr>
          <p:sp>
            <p:nvSpPr>
              <p:cNvPr id="118" name="Oval 117"/>
              <p:cNvSpPr/>
              <p:nvPr/>
            </p:nvSpPr>
            <p:spPr>
              <a:xfrm>
                <a:off x="3429000" y="3657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3352800" y="36576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p:cNvSpPr/>
              <p:nvPr/>
            </p:nvSpPr>
            <p:spPr>
              <a:xfrm>
                <a:off x="35052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1" name="Group 120"/>
            <p:cNvGrpSpPr/>
            <p:nvPr/>
          </p:nvGrpSpPr>
          <p:grpSpPr>
            <a:xfrm>
              <a:off x="4495800" y="3581400"/>
              <a:ext cx="228600" cy="228600"/>
              <a:chOff x="3352800" y="3581400"/>
              <a:chExt cx="228600" cy="228600"/>
            </a:xfrm>
          </p:grpSpPr>
          <p:sp>
            <p:nvSpPr>
              <p:cNvPr id="122" name="Oval 121"/>
              <p:cNvSpPr/>
              <p:nvPr/>
            </p:nvSpPr>
            <p:spPr>
              <a:xfrm>
                <a:off x="3429000" y="3657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3352800" y="36576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35052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5" name="Group 124"/>
            <p:cNvGrpSpPr/>
            <p:nvPr/>
          </p:nvGrpSpPr>
          <p:grpSpPr>
            <a:xfrm>
              <a:off x="5334000" y="5638800"/>
              <a:ext cx="228600" cy="228600"/>
              <a:chOff x="3352800" y="3581400"/>
              <a:chExt cx="228600" cy="228600"/>
            </a:xfrm>
          </p:grpSpPr>
          <p:sp>
            <p:nvSpPr>
              <p:cNvPr id="126" name="Oval 125"/>
              <p:cNvSpPr/>
              <p:nvPr/>
            </p:nvSpPr>
            <p:spPr>
              <a:xfrm>
                <a:off x="3429000" y="3657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p:cNvSpPr/>
              <p:nvPr/>
            </p:nvSpPr>
            <p:spPr>
              <a:xfrm>
                <a:off x="3352800" y="36576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35052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9" name="Group 128"/>
            <p:cNvGrpSpPr/>
            <p:nvPr/>
          </p:nvGrpSpPr>
          <p:grpSpPr>
            <a:xfrm>
              <a:off x="3657600" y="5867400"/>
              <a:ext cx="228600" cy="228600"/>
              <a:chOff x="3352800" y="3581400"/>
              <a:chExt cx="228600" cy="228600"/>
            </a:xfrm>
          </p:grpSpPr>
          <p:sp>
            <p:nvSpPr>
              <p:cNvPr id="130" name="Oval 129"/>
              <p:cNvSpPr/>
              <p:nvPr/>
            </p:nvSpPr>
            <p:spPr>
              <a:xfrm>
                <a:off x="3429000" y="3657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3352800" y="36576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35052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3" name="Group 132"/>
            <p:cNvGrpSpPr/>
            <p:nvPr/>
          </p:nvGrpSpPr>
          <p:grpSpPr>
            <a:xfrm>
              <a:off x="5486400" y="3810000"/>
              <a:ext cx="228600" cy="228600"/>
              <a:chOff x="3352800" y="3581400"/>
              <a:chExt cx="228600" cy="228600"/>
            </a:xfrm>
          </p:grpSpPr>
          <p:sp>
            <p:nvSpPr>
              <p:cNvPr id="134" name="Oval 133"/>
              <p:cNvSpPr/>
              <p:nvPr/>
            </p:nvSpPr>
            <p:spPr>
              <a:xfrm>
                <a:off x="3429000" y="3657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p:cNvSpPr/>
              <p:nvPr/>
            </p:nvSpPr>
            <p:spPr>
              <a:xfrm>
                <a:off x="3352800" y="36576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3505200" y="3581400"/>
                <a:ext cx="76200" cy="7620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7"/>
                                        </p:tgtEl>
                                        <p:attrNameLst>
                                          <p:attrName>style.visibility</p:attrName>
                                        </p:attrNameLst>
                                      </p:cBhvr>
                                      <p:to>
                                        <p:strVal val="visible"/>
                                      </p:to>
                                    </p:set>
                                    <p:animEffect transition="in" filter="fade">
                                      <p:cBhvr>
                                        <p:cTn id="17" dur="20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4000" dirty="0" smtClean="0">
                <a:solidFill>
                  <a:schemeClr val="bg2">
                    <a:lumMod val="50000"/>
                  </a:schemeClr>
                </a:solidFill>
              </a:rPr>
              <a:t>Physical Change – Same stuff, different form</a:t>
            </a:r>
          </a:p>
          <a:p>
            <a:r>
              <a:rPr lang="en-US" sz="3000" dirty="0" smtClean="0">
                <a:solidFill>
                  <a:schemeClr val="bg2">
                    <a:lumMod val="50000"/>
                  </a:schemeClr>
                </a:solidFill>
              </a:rPr>
              <a:t>Ex: cutting, folding, tearing, crushing, melting, boiling, mixing, pulverizing, etc.,</a:t>
            </a:r>
          </a:p>
          <a:p>
            <a:r>
              <a:rPr lang="en-US" sz="4000" dirty="0" smtClean="0">
                <a:solidFill>
                  <a:schemeClr val="accent2">
                    <a:lumMod val="75000"/>
                  </a:schemeClr>
                </a:solidFill>
              </a:rPr>
              <a:t>Chemical Change – At least one new substance is formed</a:t>
            </a:r>
          </a:p>
          <a:p>
            <a:r>
              <a:rPr lang="en-US" sz="3000" dirty="0" smtClean="0">
                <a:solidFill>
                  <a:schemeClr val="accent2">
                    <a:lumMod val="75000"/>
                  </a:schemeClr>
                </a:solidFill>
              </a:rPr>
              <a:t>Ex: burning, fermenting, reacting, oxidizing, rusting, etc.,</a:t>
            </a:r>
            <a:endParaRPr lang="en-US" sz="3000" dirty="0">
              <a:solidFill>
                <a:schemeClr val="accent2">
                  <a:lumMod val="75000"/>
                </a:schemeClr>
              </a:solidFill>
            </a:endParaRPr>
          </a:p>
        </p:txBody>
      </p:sp>
      <p:sp>
        <p:nvSpPr>
          <p:cNvPr id="3" name="Title 2"/>
          <p:cNvSpPr>
            <a:spLocks noGrp="1"/>
          </p:cNvSpPr>
          <p:nvPr>
            <p:ph type="title"/>
          </p:nvPr>
        </p:nvSpPr>
        <p:spPr/>
        <p:txBody>
          <a:bodyPr/>
          <a:lstStyle/>
          <a:p>
            <a:r>
              <a:rPr lang="en-US" dirty="0" smtClean="0"/>
              <a:t>Classifying Changes…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4000" dirty="0" smtClean="0">
                <a:solidFill>
                  <a:schemeClr val="accent2">
                    <a:lumMod val="75000"/>
                  </a:schemeClr>
                </a:solidFill>
              </a:rPr>
              <a:t>DEFINE…</a:t>
            </a:r>
          </a:p>
          <a:p>
            <a:pPr>
              <a:buNone/>
            </a:pPr>
            <a:r>
              <a:rPr lang="en-US" sz="4000" dirty="0" smtClean="0">
                <a:solidFill>
                  <a:schemeClr val="accent2">
                    <a:lumMod val="75000"/>
                  </a:schemeClr>
                </a:solidFill>
              </a:rPr>
              <a:t>Physical Properties</a:t>
            </a:r>
          </a:p>
          <a:p>
            <a:pPr>
              <a:buNone/>
            </a:pPr>
            <a:r>
              <a:rPr lang="en-US" sz="4000" dirty="0" smtClean="0">
                <a:solidFill>
                  <a:schemeClr val="accent2">
                    <a:lumMod val="75000"/>
                  </a:schemeClr>
                </a:solidFill>
              </a:rPr>
              <a:t>Chemical Properties</a:t>
            </a:r>
          </a:p>
          <a:p>
            <a:pPr>
              <a:buNone/>
            </a:pPr>
            <a:r>
              <a:rPr lang="en-US" sz="4000" dirty="0" smtClean="0">
                <a:solidFill>
                  <a:schemeClr val="accent2">
                    <a:lumMod val="75000"/>
                  </a:schemeClr>
                </a:solidFill>
              </a:rPr>
              <a:t>Intensive Properties</a:t>
            </a:r>
          </a:p>
          <a:p>
            <a:pPr>
              <a:buNone/>
            </a:pPr>
            <a:r>
              <a:rPr lang="en-US" sz="4000" dirty="0" smtClean="0">
                <a:solidFill>
                  <a:schemeClr val="accent2">
                    <a:lumMod val="75000"/>
                  </a:schemeClr>
                </a:solidFill>
              </a:rPr>
              <a:t>Extensive Properties</a:t>
            </a:r>
          </a:p>
        </p:txBody>
      </p:sp>
      <p:sp>
        <p:nvSpPr>
          <p:cNvPr id="3" name="Title 2"/>
          <p:cNvSpPr>
            <a:spLocks noGrp="1"/>
          </p:cNvSpPr>
          <p:nvPr>
            <p:ph type="title"/>
          </p:nvPr>
        </p:nvSpPr>
        <p:spPr/>
        <p:txBody>
          <a:bodyPr/>
          <a:lstStyle/>
          <a:p>
            <a:r>
              <a:rPr lang="en-US" dirty="0" smtClean="0"/>
              <a:t>Classifying Properties…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dirty="0" smtClean="0">
                <a:solidFill>
                  <a:schemeClr val="bg2">
                    <a:lumMod val="50000"/>
                  </a:schemeClr>
                </a:solidFill>
              </a:rPr>
              <a:t>Properties may be classified as chemical or physical.</a:t>
            </a:r>
          </a:p>
          <a:p>
            <a:pPr>
              <a:buNone/>
            </a:pPr>
            <a:endParaRPr lang="en-US" sz="3000" dirty="0" smtClean="0">
              <a:solidFill>
                <a:schemeClr val="bg2">
                  <a:lumMod val="50000"/>
                </a:schemeClr>
              </a:solidFill>
            </a:endParaRPr>
          </a:p>
          <a:p>
            <a:r>
              <a:rPr lang="en-US" sz="4000" dirty="0" smtClean="0">
                <a:solidFill>
                  <a:schemeClr val="accent2">
                    <a:lumMod val="75000"/>
                  </a:schemeClr>
                </a:solidFill>
              </a:rPr>
              <a:t>Properties may ALSO be classified as intensive or extensive.</a:t>
            </a:r>
          </a:p>
        </p:txBody>
      </p:sp>
      <p:sp>
        <p:nvSpPr>
          <p:cNvPr id="3" name="Title 2"/>
          <p:cNvSpPr>
            <a:spLocks noGrp="1"/>
          </p:cNvSpPr>
          <p:nvPr>
            <p:ph type="title"/>
          </p:nvPr>
        </p:nvSpPr>
        <p:spPr/>
        <p:txBody>
          <a:bodyPr/>
          <a:lstStyle/>
          <a:p>
            <a:r>
              <a:rPr lang="en-US" dirty="0" smtClean="0"/>
              <a:t>Classifying Properties…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smtClean="0">
                <a:solidFill>
                  <a:schemeClr val="accent2">
                    <a:lumMod val="75000"/>
                  </a:schemeClr>
                </a:solidFill>
              </a:rPr>
              <a:t>A particular property may be…</a:t>
            </a:r>
          </a:p>
          <a:p>
            <a:pPr lvl="1"/>
            <a:r>
              <a:rPr lang="en-US" sz="3600" dirty="0" smtClean="0">
                <a:solidFill>
                  <a:schemeClr val="accent2">
                    <a:lumMod val="75000"/>
                  </a:schemeClr>
                </a:solidFill>
              </a:rPr>
              <a:t>…physical AND intensive,</a:t>
            </a:r>
          </a:p>
          <a:p>
            <a:pPr lvl="1"/>
            <a:r>
              <a:rPr lang="en-US" sz="3600" dirty="0" smtClean="0">
                <a:solidFill>
                  <a:schemeClr val="accent2">
                    <a:lumMod val="75000"/>
                  </a:schemeClr>
                </a:solidFill>
              </a:rPr>
              <a:t>…physical AND extensive,</a:t>
            </a:r>
          </a:p>
          <a:p>
            <a:pPr lvl="1"/>
            <a:r>
              <a:rPr lang="en-US" sz="3600" dirty="0" smtClean="0">
                <a:solidFill>
                  <a:schemeClr val="accent2">
                    <a:lumMod val="75000"/>
                  </a:schemeClr>
                </a:solidFill>
              </a:rPr>
              <a:t>…chemical AND intensive, or</a:t>
            </a:r>
          </a:p>
          <a:p>
            <a:pPr lvl="1"/>
            <a:r>
              <a:rPr lang="en-US" sz="3600" dirty="0" smtClean="0">
                <a:solidFill>
                  <a:schemeClr val="accent2">
                    <a:lumMod val="75000"/>
                  </a:schemeClr>
                </a:solidFill>
              </a:rPr>
              <a:t>…chemical AND extensive</a:t>
            </a:r>
            <a:endParaRPr lang="en-US" sz="3600" dirty="0">
              <a:solidFill>
                <a:schemeClr val="accent2">
                  <a:lumMod val="75000"/>
                </a:schemeClr>
              </a:solidFill>
            </a:endParaRPr>
          </a:p>
        </p:txBody>
      </p:sp>
      <p:sp>
        <p:nvSpPr>
          <p:cNvPr id="3" name="Title 2"/>
          <p:cNvSpPr>
            <a:spLocks noGrp="1"/>
          </p:cNvSpPr>
          <p:nvPr>
            <p:ph type="title"/>
          </p:nvPr>
        </p:nvSpPr>
        <p:spPr/>
        <p:txBody>
          <a:bodyPr/>
          <a:lstStyle/>
          <a:p>
            <a:r>
              <a:rPr lang="en-US" dirty="0" smtClean="0"/>
              <a:t>Classifying Properties…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Intensive Properties are </a:t>
            </a:r>
            <a:r>
              <a:rPr lang="en-US" b="1" u="sng" dirty="0" smtClean="0"/>
              <a:t>NOT</a:t>
            </a:r>
            <a:r>
              <a:rPr lang="en-US" dirty="0" smtClean="0"/>
              <a:t> dependent on the amount, only on the type of material.</a:t>
            </a:r>
          </a:p>
          <a:p>
            <a:r>
              <a:rPr lang="en-US" sz="2000" dirty="0" smtClean="0"/>
              <a:t>Ex: color, texture, conductivity, malleability, etc.,</a:t>
            </a:r>
          </a:p>
          <a:p>
            <a:endParaRPr lang="en-US" dirty="0" smtClean="0"/>
          </a:p>
          <a:p>
            <a:r>
              <a:rPr lang="en-US" dirty="0" smtClean="0"/>
              <a:t>Extensive Properties depend on the amount of the material present.</a:t>
            </a:r>
          </a:p>
          <a:p>
            <a:r>
              <a:rPr lang="en-US" sz="2000" dirty="0" smtClean="0"/>
              <a:t>Ex: mass, volume, length, moles, etc.,</a:t>
            </a:r>
          </a:p>
          <a:p>
            <a:endParaRPr lang="en-US" dirty="0"/>
          </a:p>
        </p:txBody>
      </p:sp>
      <p:sp>
        <p:nvSpPr>
          <p:cNvPr id="3" name="Title 2"/>
          <p:cNvSpPr>
            <a:spLocks noGrp="1"/>
          </p:cNvSpPr>
          <p:nvPr>
            <p:ph type="title"/>
          </p:nvPr>
        </p:nvSpPr>
        <p:spPr/>
        <p:txBody>
          <a:bodyPr>
            <a:normAutofit/>
          </a:bodyPr>
          <a:lstStyle/>
          <a:p>
            <a:r>
              <a:rPr lang="en-US" sz="3000" dirty="0" smtClean="0"/>
              <a:t>Intensive vs. Extensive PROPERTIES</a:t>
            </a:r>
            <a:endParaRPr lang="en-US" sz="3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57400" y="1752600"/>
            <a:ext cx="1600200" cy="499872"/>
          </a:xfrm>
        </p:spPr>
        <p:txBody>
          <a:bodyPr>
            <a:normAutofit lnSpcReduction="10000"/>
          </a:bodyPr>
          <a:lstStyle/>
          <a:p>
            <a:pPr>
              <a:buNone/>
            </a:pPr>
            <a:r>
              <a:rPr lang="en-US" dirty="0" smtClean="0"/>
              <a:t>volume</a:t>
            </a:r>
            <a:endParaRPr lang="en-US" dirty="0"/>
          </a:p>
        </p:txBody>
      </p:sp>
      <p:sp>
        <p:nvSpPr>
          <p:cNvPr id="3" name="Title 2"/>
          <p:cNvSpPr>
            <a:spLocks noGrp="1"/>
          </p:cNvSpPr>
          <p:nvPr>
            <p:ph type="title"/>
          </p:nvPr>
        </p:nvSpPr>
        <p:spPr/>
        <p:txBody>
          <a:bodyPr/>
          <a:lstStyle/>
          <a:p>
            <a:r>
              <a:rPr lang="en-US" dirty="0" smtClean="0"/>
              <a:t>Intensive or Extensive?</a:t>
            </a:r>
            <a:endParaRPr lang="en-US" dirty="0"/>
          </a:p>
        </p:txBody>
      </p:sp>
      <p:sp>
        <p:nvSpPr>
          <p:cNvPr id="4" name="Content Placeholder 1"/>
          <p:cNvSpPr txBox="1">
            <a:spLocks/>
          </p:cNvSpPr>
          <p:nvPr/>
        </p:nvSpPr>
        <p:spPr>
          <a:xfrm>
            <a:off x="5029200" y="1752600"/>
            <a:ext cx="2209800" cy="499872"/>
          </a:xfrm>
          <a:prstGeom prst="rect">
            <a:avLst/>
          </a:prstGeom>
        </p:spPr>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extensive</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Content Placeholder 1"/>
          <p:cNvSpPr txBox="1">
            <a:spLocks/>
          </p:cNvSpPr>
          <p:nvPr/>
        </p:nvSpPr>
        <p:spPr>
          <a:xfrm>
            <a:off x="2057400" y="2700528"/>
            <a:ext cx="1600200" cy="499872"/>
          </a:xfrm>
          <a:prstGeom prst="rect">
            <a:avLst/>
          </a:prstGeom>
        </p:spPr>
        <p:txBody>
          <a:bodyPr vert="horz">
            <a:normAutofit lnSpcReduction="1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height</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Content Placeholder 1"/>
          <p:cNvSpPr txBox="1">
            <a:spLocks/>
          </p:cNvSpPr>
          <p:nvPr/>
        </p:nvSpPr>
        <p:spPr>
          <a:xfrm>
            <a:off x="2057400" y="3648456"/>
            <a:ext cx="1600200" cy="499872"/>
          </a:xfrm>
          <a:prstGeom prst="rect">
            <a:avLst/>
          </a:prstGeom>
        </p:spPr>
        <p:txBody>
          <a:bodyPr vert="horz">
            <a:normAutofit lnSpcReduction="1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texture</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Content Placeholder 1"/>
          <p:cNvSpPr txBox="1">
            <a:spLocks/>
          </p:cNvSpPr>
          <p:nvPr/>
        </p:nvSpPr>
        <p:spPr>
          <a:xfrm>
            <a:off x="2057400" y="4596384"/>
            <a:ext cx="1600200" cy="499872"/>
          </a:xfrm>
          <a:prstGeom prst="rect">
            <a:avLst/>
          </a:prstGeom>
        </p:spPr>
        <p:txBody>
          <a:bodyPr vert="horz">
            <a:normAutofit lnSpcReduction="1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color</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Content Placeholder 1"/>
          <p:cNvSpPr txBox="1">
            <a:spLocks/>
          </p:cNvSpPr>
          <p:nvPr/>
        </p:nvSpPr>
        <p:spPr>
          <a:xfrm>
            <a:off x="2057400" y="5544312"/>
            <a:ext cx="1600200" cy="499872"/>
          </a:xfrm>
          <a:prstGeom prst="rect">
            <a:avLst/>
          </a:prstGeom>
        </p:spPr>
        <p:txBody>
          <a:bodyPr vert="horz">
            <a:normAutofit lnSpcReduction="1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density</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Content Placeholder 1"/>
          <p:cNvSpPr txBox="1">
            <a:spLocks/>
          </p:cNvSpPr>
          <p:nvPr/>
        </p:nvSpPr>
        <p:spPr>
          <a:xfrm>
            <a:off x="5029200" y="2700528"/>
            <a:ext cx="2209800" cy="499872"/>
          </a:xfrm>
          <a:prstGeom prst="rect">
            <a:avLst/>
          </a:prstGeom>
        </p:spPr>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extensive</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Content Placeholder 1"/>
          <p:cNvSpPr txBox="1">
            <a:spLocks/>
          </p:cNvSpPr>
          <p:nvPr/>
        </p:nvSpPr>
        <p:spPr>
          <a:xfrm>
            <a:off x="5029200" y="3614928"/>
            <a:ext cx="2209800" cy="499872"/>
          </a:xfrm>
          <a:prstGeom prst="rect">
            <a:avLst/>
          </a:prstGeom>
        </p:spPr>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intensive</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15" name="Content Placeholder 1"/>
          <p:cNvSpPr txBox="1">
            <a:spLocks/>
          </p:cNvSpPr>
          <p:nvPr/>
        </p:nvSpPr>
        <p:spPr>
          <a:xfrm>
            <a:off x="5029200" y="4605528"/>
            <a:ext cx="2209800" cy="499872"/>
          </a:xfrm>
          <a:prstGeom prst="rect">
            <a:avLst/>
          </a:prstGeom>
        </p:spPr>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intensive</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16" name="Content Placeholder 1"/>
          <p:cNvSpPr txBox="1">
            <a:spLocks/>
          </p:cNvSpPr>
          <p:nvPr/>
        </p:nvSpPr>
        <p:spPr>
          <a:xfrm>
            <a:off x="5029200" y="5519928"/>
            <a:ext cx="2209800" cy="499872"/>
          </a:xfrm>
          <a:prstGeom prst="rect">
            <a:avLst/>
          </a:prstGeom>
        </p:spPr>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intensive</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18" name="Straight Arrow Connector 17"/>
          <p:cNvCxnSpPr>
            <a:stCxn id="2" idx="3"/>
            <a:endCxn id="4" idx="1"/>
          </p:cNvCxnSpPr>
          <p:nvPr/>
        </p:nvCxnSpPr>
        <p:spPr>
          <a:xfrm>
            <a:off x="3657600" y="2002536"/>
            <a:ext cx="13716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657600" y="2895600"/>
            <a:ext cx="13716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657600" y="3788664"/>
            <a:ext cx="13716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657600" y="4800600"/>
            <a:ext cx="13716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657600" y="5715000"/>
            <a:ext cx="13716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heckerboard(across)">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checkerboard(across)">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500"/>
                                        <p:tgtEl>
                                          <p:spTgt spid="19"/>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checkerboard(across)">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checkerboard(across)">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left)">
                                      <p:cBhvr>
                                        <p:cTn id="38" dur="500"/>
                                        <p:tgtEl>
                                          <p:spTgt spid="20"/>
                                        </p:tgtEl>
                                      </p:cBhvr>
                                    </p:animEffect>
                                  </p:childTnLst>
                                </p:cTn>
                              </p:par>
                              <p:par>
                                <p:cTn id="39" presetID="5" presetClass="entr" presetSubtype="1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checkerboard(across)">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checkerboard(across)">
                                      <p:cBhvr>
                                        <p:cTn id="46" dur="500"/>
                                        <p:tgtEl>
                                          <p:spTgt spid="9"/>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left)">
                                      <p:cBhvr>
                                        <p:cTn id="51" dur="500"/>
                                        <p:tgtEl>
                                          <p:spTgt spid="21"/>
                                        </p:tgtEl>
                                      </p:cBhvr>
                                    </p:animEffect>
                                  </p:childTnLst>
                                </p:cTn>
                              </p:par>
                              <p:par>
                                <p:cTn id="52" presetID="5" presetClass="entr" presetSubtype="10" fill="hold" grpId="0" nodeType="with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checkerboard(across)">
                                      <p:cBhvr>
                                        <p:cTn id="54" dur="500"/>
                                        <p:tgtEl>
                                          <p:spTgt spid="15"/>
                                        </p:tgtEl>
                                      </p:cBhvr>
                                    </p:animEffect>
                                  </p:childTnLst>
                                </p:cTn>
                              </p:par>
                            </p:childTnLst>
                          </p:cTn>
                        </p:par>
                      </p:childTnLst>
                    </p:cTn>
                  </p:par>
                  <p:par>
                    <p:cTn id="55" fill="hold">
                      <p:stCondLst>
                        <p:cond delay="indefinite"/>
                      </p:stCondLst>
                      <p:childTnLst>
                        <p:par>
                          <p:cTn id="56" fill="hold">
                            <p:stCondLst>
                              <p:cond delay="0"/>
                            </p:stCondLst>
                            <p:childTnLst>
                              <p:par>
                                <p:cTn id="57" presetID="5" presetClass="entr" presetSubtype="10" fill="hold" grpId="0" nodeType="click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checkerboard(across)">
                                      <p:cBhvr>
                                        <p:cTn id="59" dur="500"/>
                                        <p:tgtEl>
                                          <p:spTgt spid="1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wipe(left)">
                                      <p:cBhvr>
                                        <p:cTn id="64" dur="500"/>
                                        <p:tgtEl>
                                          <p:spTgt spid="22"/>
                                        </p:tgtEl>
                                      </p:cBhvr>
                                    </p:animEffect>
                                  </p:childTnLst>
                                </p:cTn>
                              </p:par>
                              <p:par>
                                <p:cTn id="65" presetID="5" presetClass="entr" presetSubtype="10" fill="hold" grpId="0" nodeType="with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checkerboard(across)">
                                      <p:cBhvr>
                                        <p:cTn id="6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P spid="5" grpId="0"/>
      <p:bldP spid="7" grpId="0"/>
      <p:bldP spid="9" grpId="0"/>
      <p:bldP spid="11" grpId="0"/>
      <p:bldP spid="13" grpId="0"/>
      <p:bldP spid="14" grpId="0"/>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itchFamily="66" charset="0"/>
              </a:rPr>
              <a:t>Laws of Conservation…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Law of Conservation of Matter – matter cannot be created nor destroyed, but may change form.</a:t>
            </a:r>
          </a:p>
          <a:p>
            <a:r>
              <a:rPr lang="en-US" dirty="0" smtClean="0"/>
              <a:t>Law of Conservation of Energy – energy cannot be created nor destroyed, but may change form.</a:t>
            </a:r>
          </a:p>
          <a:p>
            <a:endParaRPr lang="en-US" dirty="0" smtClean="0"/>
          </a:p>
          <a:p>
            <a:pPr algn="ctr">
              <a:buNone/>
            </a:pPr>
            <a:r>
              <a:rPr lang="en-US" b="1" dirty="0" smtClean="0"/>
              <a:t>THESE TWO LAWS </a:t>
            </a:r>
          </a:p>
          <a:p>
            <a:pPr algn="ctr">
              <a:buNone/>
            </a:pPr>
            <a:r>
              <a:rPr lang="en-US" b="1" dirty="0" smtClean="0"/>
              <a:t>ARE IN EFFECT IN ALL </a:t>
            </a:r>
          </a:p>
          <a:p>
            <a:pPr algn="ctr">
              <a:buNone/>
            </a:pPr>
            <a:r>
              <a:rPr lang="en-US" b="1" i="1" u="sng" dirty="0" smtClean="0"/>
              <a:t>PHYSICAL</a:t>
            </a:r>
            <a:r>
              <a:rPr lang="en-US" b="1" dirty="0" smtClean="0"/>
              <a:t> AND </a:t>
            </a:r>
            <a:r>
              <a:rPr lang="en-US" b="1" i="1" u="sng" dirty="0" smtClean="0"/>
              <a:t>CHEMICAL</a:t>
            </a:r>
            <a:r>
              <a:rPr lang="en-US" b="1" dirty="0" smtClean="0"/>
              <a:t> CHANGES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Physical Property – any characteristic that can be observed without changing a substance into another substance.</a:t>
            </a:r>
          </a:p>
          <a:p>
            <a:r>
              <a:rPr lang="en-US" sz="2000" dirty="0" smtClean="0"/>
              <a:t>Ex: color, mass, volume, density, conductivity, temperature, malleability, etc.,</a:t>
            </a:r>
          </a:p>
          <a:p>
            <a:endParaRPr lang="en-US" dirty="0" smtClean="0"/>
          </a:p>
          <a:p>
            <a:r>
              <a:rPr lang="en-US" dirty="0" smtClean="0"/>
              <a:t>Chemical Property – any characteristic that cannot be observed without changing a substance into another substance.</a:t>
            </a:r>
          </a:p>
          <a:p>
            <a:r>
              <a:rPr lang="en-US" sz="2000" dirty="0" smtClean="0"/>
              <a:t>Ex: flammability, reactivity (or stability), corrosiveness, etc.,</a:t>
            </a:r>
            <a:endParaRPr lang="en-US" sz="2000" dirty="0"/>
          </a:p>
        </p:txBody>
      </p:sp>
      <p:sp>
        <p:nvSpPr>
          <p:cNvPr id="3" name="Title 2"/>
          <p:cNvSpPr>
            <a:spLocks noGrp="1"/>
          </p:cNvSpPr>
          <p:nvPr>
            <p:ph type="title"/>
          </p:nvPr>
        </p:nvSpPr>
        <p:spPr/>
        <p:txBody>
          <a:bodyPr>
            <a:normAutofit/>
          </a:bodyPr>
          <a:lstStyle/>
          <a:p>
            <a:r>
              <a:rPr lang="en-US" sz="3000" dirty="0" smtClean="0"/>
              <a:t>Physical vs. Chemical PROPERTIES</a:t>
            </a:r>
            <a:endParaRPr lang="en-US" sz="3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57400" y="1752600"/>
            <a:ext cx="1600200" cy="499872"/>
          </a:xfrm>
        </p:spPr>
        <p:txBody>
          <a:bodyPr>
            <a:normAutofit lnSpcReduction="10000"/>
          </a:bodyPr>
          <a:lstStyle/>
          <a:p>
            <a:pPr>
              <a:buNone/>
            </a:pPr>
            <a:r>
              <a:rPr lang="en-US" dirty="0" smtClean="0"/>
              <a:t>mass</a:t>
            </a:r>
            <a:endParaRPr lang="en-US" dirty="0"/>
          </a:p>
        </p:txBody>
      </p:sp>
      <p:sp>
        <p:nvSpPr>
          <p:cNvPr id="3" name="Title 2"/>
          <p:cNvSpPr>
            <a:spLocks noGrp="1"/>
          </p:cNvSpPr>
          <p:nvPr>
            <p:ph type="title"/>
          </p:nvPr>
        </p:nvSpPr>
        <p:spPr/>
        <p:txBody>
          <a:bodyPr/>
          <a:lstStyle/>
          <a:p>
            <a:r>
              <a:rPr lang="en-US" dirty="0" smtClean="0"/>
              <a:t>Chemical or Physical?</a:t>
            </a:r>
            <a:endParaRPr lang="en-US" dirty="0"/>
          </a:p>
        </p:txBody>
      </p:sp>
      <p:sp>
        <p:nvSpPr>
          <p:cNvPr id="4" name="Content Placeholder 1"/>
          <p:cNvSpPr txBox="1">
            <a:spLocks/>
          </p:cNvSpPr>
          <p:nvPr/>
        </p:nvSpPr>
        <p:spPr>
          <a:xfrm>
            <a:off x="5029200" y="1752600"/>
            <a:ext cx="2209800" cy="499872"/>
          </a:xfrm>
          <a:prstGeom prst="rect">
            <a:avLst/>
          </a:prstGeom>
        </p:spPr>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physical</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Content Placeholder 1"/>
          <p:cNvSpPr txBox="1">
            <a:spLocks/>
          </p:cNvSpPr>
          <p:nvPr/>
        </p:nvSpPr>
        <p:spPr>
          <a:xfrm>
            <a:off x="1219200" y="2700528"/>
            <a:ext cx="2438400" cy="499872"/>
          </a:xfrm>
          <a:prstGeom prst="rect">
            <a:avLst/>
          </a:prstGeom>
        </p:spPr>
        <p:txBody>
          <a:bodyPr vert="horz">
            <a:normAutofit lnSpcReduction="1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flammability</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Content Placeholder 1"/>
          <p:cNvSpPr txBox="1">
            <a:spLocks/>
          </p:cNvSpPr>
          <p:nvPr/>
        </p:nvSpPr>
        <p:spPr>
          <a:xfrm>
            <a:off x="1752600" y="3648456"/>
            <a:ext cx="1905000" cy="499872"/>
          </a:xfrm>
          <a:prstGeom prst="rect">
            <a:avLst/>
          </a:prstGeom>
        </p:spPr>
        <p:txBody>
          <a:bodyPr vert="horz">
            <a:normAutofit lnSpcReduction="1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tarnishes</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Content Placeholder 1"/>
          <p:cNvSpPr txBox="1">
            <a:spLocks/>
          </p:cNvSpPr>
          <p:nvPr/>
        </p:nvSpPr>
        <p:spPr>
          <a:xfrm>
            <a:off x="1828800" y="4596384"/>
            <a:ext cx="1828800" cy="499872"/>
          </a:xfrm>
          <a:prstGeom prst="rect">
            <a:avLst/>
          </a:prstGeom>
        </p:spPr>
        <p:txBody>
          <a:bodyPr vert="horz">
            <a:normAutofit lnSpcReduction="1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solubility</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Content Placeholder 1"/>
          <p:cNvSpPr txBox="1">
            <a:spLocks/>
          </p:cNvSpPr>
          <p:nvPr/>
        </p:nvSpPr>
        <p:spPr>
          <a:xfrm>
            <a:off x="2057400" y="5544312"/>
            <a:ext cx="1600200" cy="499872"/>
          </a:xfrm>
          <a:prstGeom prst="rect">
            <a:avLst/>
          </a:prstGeom>
        </p:spPr>
        <p:txBody>
          <a:bodyPr vert="horz">
            <a:normAutofit lnSpcReduction="1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density</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Content Placeholder 1"/>
          <p:cNvSpPr txBox="1">
            <a:spLocks/>
          </p:cNvSpPr>
          <p:nvPr/>
        </p:nvSpPr>
        <p:spPr>
          <a:xfrm>
            <a:off x="5029200" y="2700528"/>
            <a:ext cx="2209800" cy="499872"/>
          </a:xfrm>
          <a:prstGeom prst="rect">
            <a:avLst/>
          </a:prstGeom>
        </p:spPr>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chemical</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Content Placeholder 1"/>
          <p:cNvSpPr txBox="1">
            <a:spLocks/>
          </p:cNvSpPr>
          <p:nvPr/>
        </p:nvSpPr>
        <p:spPr>
          <a:xfrm>
            <a:off x="5029200" y="3614928"/>
            <a:ext cx="2209800" cy="499872"/>
          </a:xfrm>
          <a:prstGeom prst="rect">
            <a:avLst/>
          </a:prstGeom>
        </p:spPr>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chemical</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15" name="Content Placeholder 1"/>
          <p:cNvSpPr txBox="1">
            <a:spLocks/>
          </p:cNvSpPr>
          <p:nvPr/>
        </p:nvSpPr>
        <p:spPr>
          <a:xfrm>
            <a:off x="5029200" y="4605528"/>
            <a:ext cx="2209800" cy="499872"/>
          </a:xfrm>
          <a:prstGeom prst="rect">
            <a:avLst/>
          </a:prstGeom>
        </p:spPr>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physical</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16" name="Content Placeholder 1"/>
          <p:cNvSpPr txBox="1">
            <a:spLocks/>
          </p:cNvSpPr>
          <p:nvPr/>
        </p:nvSpPr>
        <p:spPr>
          <a:xfrm>
            <a:off x="5029200" y="5519928"/>
            <a:ext cx="2209800" cy="499872"/>
          </a:xfrm>
          <a:prstGeom prst="rect">
            <a:avLst/>
          </a:prstGeom>
        </p:spPr>
        <p:txBody>
          <a:bodyPr vert="horz">
            <a:no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physical</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18" name="Straight Arrow Connector 17"/>
          <p:cNvCxnSpPr>
            <a:stCxn id="2" idx="3"/>
            <a:endCxn id="4" idx="1"/>
          </p:cNvCxnSpPr>
          <p:nvPr/>
        </p:nvCxnSpPr>
        <p:spPr>
          <a:xfrm>
            <a:off x="3657600" y="2002536"/>
            <a:ext cx="13716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657600" y="2895600"/>
            <a:ext cx="13716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657600" y="3788664"/>
            <a:ext cx="13716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657600" y="4800600"/>
            <a:ext cx="13716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657600" y="5715000"/>
            <a:ext cx="13716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heckerboard(across)">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checkerboard(across)">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500"/>
                                        <p:tgtEl>
                                          <p:spTgt spid="19"/>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checkerboard(across)">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checkerboard(across)">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left)">
                                      <p:cBhvr>
                                        <p:cTn id="38" dur="500"/>
                                        <p:tgtEl>
                                          <p:spTgt spid="20"/>
                                        </p:tgtEl>
                                      </p:cBhvr>
                                    </p:animEffect>
                                  </p:childTnLst>
                                </p:cTn>
                              </p:par>
                              <p:par>
                                <p:cTn id="39" presetID="5" presetClass="entr" presetSubtype="1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checkerboard(across)">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checkerboard(across)">
                                      <p:cBhvr>
                                        <p:cTn id="46" dur="500"/>
                                        <p:tgtEl>
                                          <p:spTgt spid="9"/>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left)">
                                      <p:cBhvr>
                                        <p:cTn id="51" dur="500"/>
                                        <p:tgtEl>
                                          <p:spTgt spid="21"/>
                                        </p:tgtEl>
                                      </p:cBhvr>
                                    </p:animEffect>
                                  </p:childTnLst>
                                </p:cTn>
                              </p:par>
                              <p:par>
                                <p:cTn id="52" presetID="5" presetClass="entr" presetSubtype="10" fill="hold" grpId="0" nodeType="with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checkerboard(across)">
                                      <p:cBhvr>
                                        <p:cTn id="54" dur="500"/>
                                        <p:tgtEl>
                                          <p:spTgt spid="15"/>
                                        </p:tgtEl>
                                      </p:cBhvr>
                                    </p:animEffect>
                                  </p:childTnLst>
                                </p:cTn>
                              </p:par>
                            </p:childTnLst>
                          </p:cTn>
                        </p:par>
                      </p:childTnLst>
                    </p:cTn>
                  </p:par>
                  <p:par>
                    <p:cTn id="55" fill="hold">
                      <p:stCondLst>
                        <p:cond delay="indefinite"/>
                      </p:stCondLst>
                      <p:childTnLst>
                        <p:par>
                          <p:cTn id="56" fill="hold">
                            <p:stCondLst>
                              <p:cond delay="0"/>
                            </p:stCondLst>
                            <p:childTnLst>
                              <p:par>
                                <p:cTn id="57" presetID="5" presetClass="entr" presetSubtype="10" fill="hold" grpId="0" nodeType="click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checkerboard(across)">
                                      <p:cBhvr>
                                        <p:cTn id="59" dur="500"/>
                                        <p:tgtEl>
                                          <p:spTgt spid="1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wipe(left)">
                                      <p:cBhvr>
                                        <p:cTn id="64" dur="500"/>
                                        <p:tgtEl>
                                          <p:spTgt spid="22"/>
                                        </p:tgtEl>
                                      </p:cBhvr>
                                    </p:animEffect>
                                  </p:childTnLst>
                                </p:cTn>
                              </p:par>
                              <p:par>
                                <p:cTn id="65" presetID="5" presetClass="entr" presetSubtype="10" fill="hold" grpId="0" nodeType="with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checkerboard(across)">
                                      <p:cBhvr>
                                        <p:cTn id="6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P spid="5" grpId="0"/>
      <p:bldP spid="7" grpId="0"/>
      <p:bldP spid="9" grpId="0"/>
      <p:bldP spid="11" grpId="0"/>
      <p:bldP spid="13" grpId="0"/>
      <p:bldP spid="14" grpId="0"/>
      <p:bldP spid="15" grpId="0"/>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00600"/>
            <a:ext cx="8183880" cy="1051560"/>
          </a:xfrm>
        </p:spPr>
        <p:txBody>
          <a:bodyPr>
            <a:normAutofit/>
          </a:bodyPr>
          <a:lstStyle/>
          <a:p>
            <a:pPr algn="ctr"/>
            <a:r>
              <a:rPr lang="en-US" sz="5400" dirty="0" smtClean="0"/>
              <a:t>_ _ _ _ _ _ _ _ _ _ _</a:t>
            </a:r>
            <a:endParaRPr lang="en-US" sz="5400" dirty="0"/>
          </a:p>
        </p:txBody>
      </p:sp>
      <p:sp>
        <p:nvSpPr>
          <p:cNvPr id="3" name="Content Placeholder 2"/>
          <p:cNvSpPr>
            <a:spLocks noGrp="1"/>
          </p:cNvSpPr>
          <p:nvPr>
            <p:ph idx="1"/>
          </p:nvPr>
        </p:nvSpPr>
        <p:spPr/>
        <p:txBody>
          <a:bodyPr/>
          <a:lstStyle/>
          <a:p>
            <a:pPr>
              <a:buNone/>
            </a:pPr>
            <a:endParaRPr lang="en-US" dirty="0"/>
          </a:p>
        </p:txBody>
      </p:sp>
      <p:sp>
        <p:nvSpPr>
          <p:cNvPr id="5" name="Cube 4"/>
          <p:cNvSpPr/>
          <p:nvPr/>
        </p:nvSpPr>
        <p:spPr>
          <a:xfrm>
            <a:off x="762000" y="3048000"/>
            <a:ext cx="2438400" cy="12954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ube 5"/>
          <p:cNvSpPr/>
          <p:nvPr/>
        </p:nvSpPr>
        <p:spPr>
          <a:xfrm>
            <a:off x="2895600" y="3429000"/>
            <a:ext cx="609600" cy="914400"/>
          </a:xfrm>
          <a:prstGeom prst="cube">
            <a:avLst>
              <a:gd name="adj" fmla="val 491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ube 6"/>
          <p:cNvSpPr/>
          <p:nvPr/>
        </p:nvSpPr>
        <p:spPr>
          <a:xfrm>
            <a:off x="3200400" y="3657600"/>
            <a:ext cx="609600" cy="685800"/>
          </a:xfrm>
          <a:prstGeom prst="cube">
            <a:avLst>
              <a:gd name="adj" fmla="val 491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Magnetic Disk 7"/>
          <p:cNvSpPr/>
          <p:nvPr/>
        </p:nvSpPr>
        <p:spPr>
          <a:xfrm>
            <a:off x="1143000" y="1219200"/>
            <a:ext cx="45719" cy="19812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Direct Access Storage 8"/>
          <p:cNvSpPr/>
          <p:nvPr/>
        </p:nvSpPr>
        <p:spPr>
          <a:xfrm>
            <a:off x="838200" y="1219200"/>
            <a:ext cx="1219200" cy="45719"/>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arallelogram 9"/>
          <p:cNvSpPr/>
          <p:nvPr/>
        </p:nvSpPr>
        <p:spPr>
          <a:xfrm>
            <a:off x="1676400" y="3124200"/>
            <a:ext cx="533400" cy="152400"/>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a:off x="1905000" y="1219200"/>
            <a:ext cx="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9" idx="1"/>
          </p:cNvCxnSpPr>
          <p:nvPr/>
        </p:nvCxnSpPr>
        <p:spPr>
          <a:xfrm>
            <a:off x="838200" y="1242060"/>
            <a:ext cx="304800" cy="434340"/>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1219200" y="1219200"/>
            <a:ext cx="304800" cy="457200"/>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183880" cy="1051560"/>
          </a:xfrm>
        </p:spPr>
        <p:txBody>
          <a:bodyPr>
            <a:normAutofit/>
          </a:bodyPr>
          <a:lstStyle/>
          <a:p>
            <a:r>
              <a:rPr lang="en-US" dirty="0" smtClean="0"/>
              <a:t>What is </a:t>
            </a:r>
            <a:r>
              <a:rPr lang="en-US" dirty="0" err="1" smtClean="0"/>
              <a:t>calorimetry</a:t>
            </a:r>
            <a:r>
              <a:rPr lang="en-US" dirty="0" smtClean="0"/>
              <a:t>?</a:t>
            </a:r>
            <a:endParaRPr lang="en-US" dirty="0"/>
          </a:p>
        </p:txBody>
      </p:sp>
      <p:sp>
        <p:nvSpPr>
          <p:cNvPr id="2" name="Content Placeholder 1"/>
          <p:cNvSpPr>
            <a:spLocks noGrp="1"/>
          </p:cNvSpPr>
          <p:nvPr>
            <p:ph idx="1"/>
          </p:nvPr>
        </p:nvSpPr>
        <p:spPr>
          <a:xfrm>
            <a:off x="381000" y="2133600"/>
            <a:ext cx="8305800" cy="3505200"/>
          </a:xfrm>
        </p:spPr>
        <p:txBody>
          <a:bodyPr>
            <a:normAutofit fontScale="92500" lnSpcReduction="10000"/>
          </a:bodyPr>
          <a:lstStyle/>
          <a:p>
            <a:pPr marL="514350" indent="-514350"/>
            <a:r>
              <a:rPr lang="en-US" sz="4000" dirty="0" smtClean="0"/>
              <a:t>-</a:t>
            </a:r>
            <a:r>
              <a:rPr lang="en-US" sz="4000" dirty="0" err="1" smtClean="0"/>
              <a:t>metry</a:t>
            </a:r>
            <a:r>
              <a:rPr lang="en-US" sz="4000" dirty="0" smtClean="0"/>
              <a:t> means…</a:t>
            </a:r>
          </a:p>
          <a:p>
            <a:pPr marL="514350" indent="-514350"/>
            <a:r>
              <a:rPr lang="en-US" sz="4000" dirty="0" smtClean="0"/>
              <a:t>…measurement of</a:t>
            </a:r>
          </a:p>
          <a:p>
            <a:pPr marL="514350" indent="-514350"/>
            <a:r>
              <a:rPr lang="en-US" sz="4000" dirty="0" err="1" smtClean="0"/>
              <a:t>Calori</a:t>
            </a:r>
            <a:r>
              <a:rPr lang="en-US" sz="4000" dirty="0" smtClean="0"/>
              <a:t>- means…</a:t>
            </a:r>
          </a:p>
          <a:p>
            <a:pPr marL="514350" indent="-514350"/>
            <a:r>
              <a:rPr lang="en-US" sz="4000" dirty="0" smtClean="0"/>
              <a:t>…energy*. </a:t>
            </a:r>
          </a:p>
          <a:p>
            <a:pPr marL="514350" indent="-514350"/>
            <a:r>
              <a:rPr lang="en-US" sz="4000" dirty="0" smtClean="0"/>
              <a:t>(*Usually in the form of HEAT in chemistry!)</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183880" cy="1051560"/>
          </a:xfrm>
        </p:spPr>
        <p:txBody>
          <a:bodyPr>
            <a:normAutofit/>
          </a:bodyPr>
          <a:lstStyle/>
          <a:p>
            <a:r>
              <a:rPr lang="en-US" dirty="0" smtClean="0"/>
              <a:t>What is HEAT?</a:t>
            </a:r>
            <a:endParaRPr lang="en-US" dirty="0"/>
          </a:p>
        </p:txBody>
      </p:sp>
      <p:sp>
        <p:nvSpPr>
          <p:cNvPr id="2" name="Content Placeholder 1"/>
          <p:cNvSpPr>
            <a:spLocks noGrp="1"/>
          </p:cNvSpPr>
          <p:nvPr>
            <p:ph idx="1"/>
          </p:nvPr>
        </p:nvSpPr>
        <p:spPr>
          <a:xfrm>
            <a:off x="381000" y="2133600"/>
            <a:ext cx="8305800" cy="3505200"/>
          </a:xfrm>
        </p:spPr>
        <p:txBody>
          <a:bodyPr>
            <a:normAutofit fontScale="92500" lnSpcReduction="20000"/>
          </a:bodyPr>
          <a:lstStyle/>
          <a:p>
            <a:pPr marL="514350" indent="-514350"/>
            <a:r>
              <a:rPr lang="en-US" sz="4000" dirty="0" smtClean="0"/>
              <a:t>HEAT ≠ TEMPERATURE!!!</a:t>
            </a:r>
          </a:p>
          <a:p>
            <a:pPr marL="514350" indent="-514350"/>
            <a:r>
              <a:rPr lang="en-US" sz="4000" dirty="0" smtClean="0"/>
              <a:t>Heat is a total quantity of energy.</a:t>
            </a:r>
          </a:p>
          <a:p>
            <a:pPr marL="514350" indent="-514350"/>
            <a:r>
              <a:rPr lang="en-US" sz="4000" dirty="0" smtClean="0"/>
              <a:t>Temperature is an indicator of the AVERAGE kinetic energy of the atoms or molecules in a system.</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183880" cy="1051560"/>
          </a:xfrm>
        </p:spPr>
        <p:txBody>
          <a:bodyPr>
            <a:normAutofit fontScale="90000"/>
          </a:bodyPr>
          <a:lstStyle/>
          <a:p>
            <a:r>
              <a:rPr lang="en-US" dirty="0" smtClean="0"/>
              <a:t>So how do we “measure” HEAT?</a:t>
            </a:r>
            <a:endParaRPr lang="en-US" dirty="0"/>
          </a:p>
        </p:txBody>
      </p:sp>
      <p:sp>
        <p:nvSpPr>
          <p:cNvPr id="2" name="Content Placeholder 1"/>
          <p:cNvSpPr>
            <a:spLocks noGrp="1"/>
          </p:cNvSpPr>
          <p:nvPr>
            <p:ph idx="1"/>
          </p:nvPr>
        </p:nvSpPr>
        <p:spPr>
          <a:xfrm>
            <a:off x="381000" y="2133600"/>
            <a:ext cx="8305800" cy="3505200"/>
          </a:xfrm>
        </p:spPr>
        <p:txBody>
          <a:bodyPr>
            <a:normAutofit/>
          </a:bodyPr>
          <a:lstStyle/>
          <a:p>
            <a:pPr marL="514350" indent="-514350"/>
            <a:r>
              <a:rPr lang="en-US" dirty="0" smtClean="0"/>
              <a:t>Heat is not measured directly, it is calculated by taking into account 3 factors…</a:t>
            </a:r>
          </a:p>
          <a:p>
            <a:pPr marL="514350" indent="-514350">
              <a:buFont typeface="+mj-lt"/>
              <a:buAutoNum type="arabicPeriod"/>
            </a:pPr>
            <a:r>
              <a:rPr lang="en-US" dirty="0" smtClean="0"/>
              <a:t>…the temperature change of a material,</a:t>
            </a:r>
          </a:p>
          <a:p>
            <a:pPr marL="514350" indent="-514350">
              <a:buFont typeface="+mj-lt"/>
              <a:buAutoNum type="arabicPeriod"/>
            </a:pPr>
            <a:r>
              <a:rPr lang="en-US" dirty="0" smtClean="0"/>
              <a:t>…the mass of the material, and…</a:t>
            </a:r>
          </a:p>
          <a:p>
            <a:pPr marL="514350" indent="-514350">
              <a:buFont typeface="+mj-lt"/>
              <a:buAutoNum type="arabicPeriod"/>
            </a:pPr>
            <a:r>
              <a:rPr lang="en-US" dirty="0" smtClean="0"/>
              <a:t>…the ability of the material to absorb heat (or energy).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183880" cy="1051560"/>
          </a:xfrm>
        </p:spPr>
        <p:txBody>
          <a:bodyPr>
            <a:normAutofit fontScale="90000"/>
          </a:bodyPr>
          <a:lstStyle/>
          <a:p>
            <a:r>
              <a:rPr lang="en-US" dirty="0" smtClean="0"/>
              <a:t>So how do we “measure” HEAT?</a:t>
            </a:r>
            <a:endParaRPr lang="en-US" dirty="0"/>
          </a:p>
        </p:txBody>
      </p:sp>
      <p:sp>
        <p:nvSpPr>
          <p:cNvPr id="2" name="Content Placeholder 1"/>
          <p:cNvSpPr>
            <a:spLocks noGrp="1"/>
          </p:cNvSpPr>
          <p:nvPr>
            <p:ph idx="1"/>
          </p:nvPr>
        </p:nvSpPr>
        <p:spPr>
          <a:xfrm>
            <a:off x="381000" y="2133600"/>
            <a:ext cx="8305800" cy="3505200"/>
          </a:xfrm>
        </p:spPr>
        <p:txBody>
          <a:bodyPr>
            <a:normAutofit fontScale="92500" lnSpcReduction="10000"/>
          </a:bodyPr>
          <a:lstStyle/>
          <a:p>
            <a:pPr marL="514350" indent="-514350"/>
            <a:r>
              <a:rPr lang="en-US" dirty="0" smtClean="0"/>
              <a:t>These 3 factors are combined to form the equation; </a:t>
            </a:r>
            <a:r>
              <a:rPr lang="en-US" sz="4000" dirty="0" smtClean="0">
                <a:solidFill>
                  <a:srgbClr val="0070C0"/>
                </a:solidFill>
              </a:rPr>
              <a:t>q = </a:t>
            </a:r>
            <a:r>
              <a:rPr lang="en-US" sz="4000" dirty="0" err="1" smtClean="0">
                <a:solidFill>
                  <a:srgbClr val="0070C0"/>
                </a:solidFill>
              </a:rPr>
              <a:t>mc</a:t>
            </a:r>
            <a:r>
              <a:rPr lang="en-US" sz="4000" dirty="0" err="1" smtClean="0">
                <a:solidFill>
                  <a:srgbClr val="0070C0"/>
                </a:solidFill>
                <a:latin typeface="Symbol" pitchFamily="18" charset="2"/>
              </a:rPr>
              <a:t>D</a:t>
            </a:r>
            <a:r>
              <a:rPr lang="en-US" sz="4000" dirty="0" err="1" smtClean="0">
                <a:solidFill>
                  <a:srgbClr val="0070C0"/>
                </a:solidFill>
              </a:rPr>
              <a:t>t</a:t>
            </a:r>
            <a:r>
              <a:rPr lang="en-US" sz="4000" dirty="0" smtClean="0">
                <a:solidFill>
                  <a:srgbClr val="0070C0"/>
                </a:solidFill>
              </a:rPr>
              <a:t>* </a:t>
            </a:r>
            <a:r>
              <a:rPr lang="en-US" dirty="0" smtClean="0"/>
              <a:t>where</a:t>
            </a:r>
          </a:p>
          <a:p>
            <a:pPr marL="514350" indent="-514350"/>
            <a:r>
              <a:rPr lang="en-US" dirty="0" smtClean="0"/>
              <a:t>q = heat</a:t>
            </a:r>
            <a:r>
              <a:rPr lang="en-US" sz="1800" dirty="0" smtClean="0"/>
              <a:t> (some sources use H instead of q)</a:t>
            </a:r>
          </a:p>
          <a:p>
            <a:pPr marL="514350" indent="-514350"/>
            <a:r>
              <a:rPr lang="en-US" dirty="0" smtClean="0"/>
              <a:t>m = mass</a:t>
            </a:r>
          </a:p>
          <a:p>
            <a:pPr marL="514350" indent="-514350"/>
            <a:r>
              <a:rPr lang="en-US" dirty="0" smtClean="0"/>
              <a:t>c = specific heat capacity </a:t>
            </a:r>
            <a:r>
              <a:rPr lang="en-US" sz="2000" dirty="0" smtClean="0"/>
              <a:t>(defined on next slide, some sources use s instead of c) </a:t>
            </a:r>
            <a:r>
              <a:rPr lang="en-US" dirty="0" smtClean="0"/>
              <a:t>and</a:t>
            </a:r>
          </a:p>
          <a:p>
            <a:pPr marL="514350" indent="-514350"/>
            <a:r>
              <a:rPr lang="en-US" dirty="0" err="1" smtClean="0">
                <a:latin typeface="Symbol" pitchFamily="18" charset="2"/>
              </a:rPr>
              <a:t>D</a:t>
            </a:r>
            <a:r>
              <a:rPr lang="en-US" dirty="0" err="1" smtClean="0"/>
              <a:t>t</a:t>
            </a:r>
            <a:r>
              <a:rPr lang="en-US" dirty="0" smtClean="0"/>
              <a:t> = change in temperature</a:t>
            </a:r>
          </a:p>
          <a:p>
            <a:pPr marL="514350" indent="-514350"/>
            <a:r>
              <a:rPr lang="en-US" sz="2200" dirty="0" smtClean="0"/>
              <a:t>*(H=</a:t>
            </a:r>
            <a:r>
              <a:rPr lang="en-US" sz="2200" dirty="0" err="1" smtClean="0"/>
              <a:t>mc</a:t>
            </a:r>
            <a:r>
              <a:rPr lang="en-US" sz="2200" dirty="0" err="1" smtClean="0">
                <a:latin typeface="Symbol" pitchFamily="18" charset="2"/>
              </a:rPr>
              <a:t>D</a:t>
            </a:r>
            <a:r>
              <a:rPr lang="en-US" sz="2200" dirty="0" err="1" smtClean="0"/>
              <a:t>t</a:t>
            </a:r>
            <a:r>
              <a:rPr lang="en-US" sz="2200" dirty="0" smtClean="0"/>
              <a:t>, q=</a:t>
            </a:r>
            <a:r>
              <a:rPr lang="en-US" sz="2200" dirty="0" err="1" smtClean="0"/>
              <a:t>ms</a:t>
            </a:r>
            <a:r>
              <a:rPr lang="en-US" sz="2200" dirty="0" err="1" smtClean="0">
                <a:latin typeface="Symbol" pitchFamily="18" charset="2"/>
              </a:rPr>
              <a:t>D</a:t>
            </a:r>
            <a:r>
              <a:rPr lang="en-US" sz="2200" dirty="0" err="1" smtClean="0"/>
              <a:t>t</a:t>
            </a:r>
            <a:r>
              <a:rPr lang="en-US" sz="2200" dirty="0" smtClean="0"/>
              <a:t>, H=</a:t>
            </a:r>
            <a:r>
              <a:rPr lang="en-US" sz="2200" dirty="0" err="1" smtClean="0"/>
              <a:t>ms</a:t>
            </a:r>
            <a:r>
              <a:rPr lang="en-US" sz="2200" dirty="0" err="1" smtClean="0">
                <a:latin typeface="Symbol" pitchFamily="18" charset="2"/>
              </a:rPr>
              <a:t>D</a:t>
            </a:r>
            <a:r>
              <a:rPr lang="en-US" sz="2200" dirty="0" err="1" smtClean="0"/>
              <a:t>t</a:t>
            </a:r>
            <a:r>
              <a:rPr lang="en-US" sz="2200" dirty="0" smtClean="0"/>
              <a:t> are all the same equation)</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183880" cy="1051560"/>
          </a:xfrm>
        </p:spPr>
        <p:txBody>
          <a:bodyPr>
            <a:normAutofit/>
          </a:bodyPr>
          <a:lstStyle/>
          <a:p>
            <a:r>
              <a:rPr lang="en-US" dirty="0" smtClean="0"/>
              <a:t>Specific Heat Capacity is…</a:t>
            </a:r>
            <a:endParaRPr lang="en-US" dirty="0"/>
          </a:p>
        </p:txBody>
      </p:sp>
      <p:sp>
        <p:nvSpPr>
          <p:cNvPr id="2" name="Content Placeholder 1"/>
          <p:cNvSpPr>
            <a:spLocks noGrp="1"/>
          </p:cNvSpPr>
          <p:nvPr>
            <p:ph idx="1"/>
          </p:nvPr>
        </p:nvSpPr>
        <p:spPr>
          <a:xfrm>
            <a:off x="457200" y="2133600"/>
            <a:ext cx="8183880" cy="4187952"/>
          </a:xfrm>
        </p:spPr>
        <p:txBody>
          <a:bodyPr/>
          <a:lstStyle/>
          <a:p>
            <a:pPr marL="514350" indent="-514350">
              <a:buFont typeface="+mj-lt"/>
              <a:buAutoNum type="arabicPeriod"/>
            </a:pPr>
            <a:r>
              <a:rPr lang="en-US" sz="2700" dirty="0" smtClean="0"/>
              <a:t>A physical constant which </a:t>
            </a:r>
            <a:r>
              <a:rPr lang="en-US" sz="2700" b="1" dirty="0" smtClean="0">
                <a:solidFill>
                  <a:srgbClr val="FF6600"/>
                </a:solidFill>
              </a:rPr>
              <a:t>quantifies</a:t>
            </a:r>
            <a:r>
              <a:rPr lang="en-US" sz="2700" dirty="0" smtClean="0"/>
              <a:t> the ability of a substance to absorb </a:t>
            </a:r>
            <a:r>
              <a:rPr lang="en-US" sz="2700" b="1" dirty="0" smtClean="0">
                <a:solidFill>
                  <a:srgbClr val="FF6600"/>
                </a:solidFill>
              </a:rPr>
              <a:t>energy</a:t>
            </a:r>
            <a:r>
              <a:rPr lang="en-US" sz="2700" dirty="0" smtClean="0"/>
              <a:t>.</a:t>
            </a:r>
          </a:p>
          <a:p>
            <a:pPr marL="514350" indent="-514350">
              <a:buFont typeface="+mj-lt"/>
              <a:buAutoNum type="arabicPeriod"/>
            </a:pPr>
            <a:r>
              <a:rPr lang="en-US" sz="2700" dirty="0" smtClean="0"/>
              <a:t>The amount of </a:t>
            </a:r>
            <a:r>
              <a:rPr lang="en-US" sz="2700" b="1" dirty="0" smtClean="0">
                <a:solidFill>
                  <a:srgbClr val="FF6600"/>
                </a:solidFill>
              </a:rPr>
              <a:t>energy</a:t>
            </a:r>
            <a:r>
              <a:rPr lang="en-US" sz="2700" dirty="0" smtClean="0"/>
              <a:t> needed to raise the temperature of </a:t>
            </a:r>
            <a:r>
              <a:rPr lang="en-US" sz="2700" b="1" dirty="0" smtClean="0">
                <a:solidFill>
                  <a:srgbClr val="FF6600"/>
                </a:solidFill>
              </a:rPr>
              <a:t>one gram</a:t>
            </a:r>
            <a:r>
              <a:rPr lang="en-US" sz="2700" dirty="0" smtClean="0"/>
              <a:t> of a substance by </a:t>
            </a:r>
            <a:r>
              <a:rPr lang="en-US" sz="2700" b="1" dirty="0" smtClean="0">
                <a:solidFill>
                  <a:srgbClr val="FF6600"/>
                </a:solidFill>
              </a:rPr>
              <a:t>one C</a:t>
            </a:r>
            <a:r>
              <a:rPr lang="en-US" sz="2700" b="1" dirty="0" smtClean="0">
                <a:solidFill>
                  <a:srgbClr val="FF6600"/>
                </a:solidFill>
                <a:latin typeface="Calibri"/>
              </a:rPr>
              <a:t>°</a:t>
            </a:r>
            <a:r>
              <a:rPr lang="en-US" sz="2700" dirty="0" smtClean="0"/>
              <a:t>.</a:t>
            </a:r>
          </a:p>
          <a:p>
            <a:pPr marL="514350" indent="-514350">
              <a:buNone/>
            </a:pPr>
            <a:r>
              <a:rPr lang="en-US" sz="2700" dirty="0" smtClean="0"/>
              <a:t>	(ex. c</a:t>
            </a:r>
            <a:r>
              <a:rPr lang="en-US" sz="2700" baseline="-25000" dirty="0" smtClean="0"/>
              <a:t>H</a:t>
            </a:r>
            <a:r>
              <a:rPr lang="en-US" sz="2000" baseline="-40000" dirty="0" smtClean="0"/>
              <a:t>2</a:t>
            </a:r>
            <a:r>
              <a:rPr lang="en-US" sz="2700" baseline="-25000" dirty="0" smtClean="0"/>
              <a:t>O</a:t>
            </a:r>
            <a:r>
              <a:rPr lang="en-US" sz="2700" dirty="0" smtClean="0"/>
              <a:t>=4.184 J/</a:t>
            </a:r>
            <a:r>
              <a:rPr lang="en-US" sz="2700" dirty="0" err="1" smtClean="0"/>
              <a:t>gC</a:t>
            </a:r>
            <a:r>
              <a:rPr lang="en-US" sz="2700" dirty="0" smtClean="0">
                <a:latin typeface="Calibri"/>
              </a:rPr>
              <a:t>°</a:t>
            </a:r>
            <a:r>
              <a:rPr lang="en-US" sz="2700" dirty="0" smtClean="0"/>
              <a:t>)</a:t>
            </a:r>
            <a:endParaRPr lang="en-US" sz="2700" baseline="-25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183880" cy="1051560"/>
          </a:xfrm>
        </p:spPr>
        <p:txBody>
          <a:bodyPr>
            <a:normAutofit/>
          </a:bodyPr>
          <a:lstStyle/>
          <a:p>
            <a:r>
              <a:rPr lang="en-US" dirty="0" smtClean="0"/>
              <a:t>Let’s talk about “</a:t>
            </a:r>
            <a:r>
              <a:rPr lang="en-US" dirty="0" smtClean="0">
                <a:latin typeface="Symbol" pitchFamily="18" charset="2"/>
              </a:rPr>
              <a:t>D</a:t>
            </a:r>
            <a:r>
              <a:rPr lang="en-US" dirty="0" smtClean="0"/>
              <a:t>”</a:t>
            </a:r>
            <a:endParaRPr lang="en-US" dirty="0"/>
          </a:p>
        </p:txBody>
      </p:sp>
      <p:sp>
        <p:nvSpPr>
          <p:cNvPr id="2" name="Content Placeholder 1"/>
          <p:cNvSpPr>
            <a:spLocks noGrp="1"/>
          </p:cNvSpPr>
          <p:nvPr>
            <p:ph idx="1"/>
          </p:nvPr>
        </p:nvSpPr>
        <p:spPr>
          <a:xfrm>
            <a:off x="457200" y="1600200"/>
            <a:ext cx="8183880" cy="4187952"/>
          </a:xfrm>
        </p:spPr>
        <p:txBody>
          <a:bodyPr/>
          <a:lstStyle/>
          <a:p>
            <a:pPr marL="0" indent="0">
              <a:buNone/>
            </a:pPr>
            <a:r>
              <a:rPr lang="en-US" sz="2700" dirty="0" smtClean="0"/>
              <a:t>Fat Albert wants to become “Fit” Albert. After dieting for a few weeks, Albert dropped from 420 lbs. to 372 lbs. What was his </a:t>
            </a:r>
            <a:r>
              <a:rPr lang="en-US" sz="2700" i="1" dirty="0" smtClean="0"/>
              <a:t>change</a:t>
            </a:r>
            <a:r>
              <a:rPr lang="en-US" sz="2700" dirty="0" smtClean="0"/>
              <a:t> in weight? How much weight did he </a:t>
            </a:r>
            <a:r>
              <a:rPr lang="en-US" sz="2700" i="1" dirty="0" smtClean="0"/>
              <a:t>lose</a:t>
            </a:r>
            <a:r>
              <a:rPr lang="en-US" sz="2700" dirty="0" smtClean="0"/>
              <a:t>?</a:t>
            </a:r>
            <a:endParaRPr lang="en-US" sz="27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183880" cy="1051560"/>
          </a:xfrm>
        </p:spPr>
        <p:txBody>
          <a:bodyPr>
            <a:normAutofit/>
          </a:bodyPr>
          <a:lstStyle/>
          <a:p>
            <a:r>
              <a:rPr lang="en-US" dirty="0" smtClean="0"/>
              <a:t>Let’s talk about “</a:t>
            </a:r>
            <a:r>
              <a:rPr lang="en-US" dirty="0" smtClean="0">
                <a:latin typeface="Symbol" pitchFamily="18" charset="2"/>
              </a:rPr>
              <a:t>D</a:t>
            </a:r>
            <a:r>
              <a:rPr lang="en-US" dirty="0" smtClean="0"/>
              <a:t>”</a:t>
            </a:r>
            <a:endParaRPr lang="en-US" dirty="0"/>
          </a:p>
        </p:txBody>
      </p:sp>
      <p:sp>
        <p:nvSpPr>
          <p:cNvPr id="2" name="Content Placeholder 1"/>
          <p:cNvSpPr>
            <a:spLocks noGrp="1"/>
          </p:cNvSpPr>
          <p:nvPr>
            <p:ph idx="1"/>
          </p:nvPr>
        </p:nvSpPr>
        <p:spPr>
          <a:xfrm>
            <a:off x="457200" y="1524000"/>
            <a:ext cx="8183880" cy="4187952"/>
          </a:xfrm>
        </p:spPr>
        <p:txBody>
          <a:bodyPr/>
          <a:lstStyle/>
          <a:p>
            <a:pPr marL="0" indent="0">
              <a:buNone/>
            </a:pPr>
            <a:r>
              <a:rPr lang="en-US" sz="2700" dirty="0" smtClean="0"/>
              <a:t>You check your bank account balance at the beginning of the month – you have $500. At the end of the month, you have $300. What was the </a:t>
            </a:r>
            <a:r>
              <a:rPr lang="en-US" sz="2700" i="1" dirty="0" smtClean="0"/>
              <a:t>change</a:t>
            </a:r>
            <a:r>
              <a:rPr lang="en-US" sz="2700" dirty="0" smtClean="0"/>
              <a:t> in your account? How much money did you </a:t>
            </a:r>
            <a:r>
              <a:rPr lang="en-US" sz="2700" i="1" dirty="0" smtClean="0"/>
              <a:t>withdraw</a:t>
            </a:r>
            <a:r>
              <a:rPr lang="en-US" sz="2700" dirty="0" smtClean="0"/>
              <a:t>?</a:t>
            </a:r>
            <a:endParaRPr lang="en-US" sz="27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itchFamily="66" charset="0"/>
              </a:rPr>
              <a:t>Laws of Conservation…</a:t>
            </a:r>
            <a:endParaRPr lang="en-US" dirty="0"/>
          </a:p>
        </p:txBody>
      </p:sp>
      <p:sp>
        <p:nvSpPr>
          <p:cNvPr id="3" name="Content Placeholder 2"/>
          <p:cNvSpPr>
            <a:spLocks noGrp="1"/>
          </p:cNvSpPr>
          <p:nvPr>
            <p:ph idx="1"/>
          </p:nvPr>
        </p:nvSpPr>
        <p:spPr/>
        <p:txBody>
          <a:bodyPr>
            <a:normAutofit lnSpcReduction="10000"/>
          </a:bodyPr>
          <a:lstStyle/>
          <a:p>
            <a:r>
              <a:rPr lang="en-US" dirty="0" smtClean="0"/>
              <a:t>Law of Conservation of Mass-Energy – the total sum of mass and energy in the universe is constant. Matter can be converted to an equal amount of energy and vice versa according to E=mc</a:t>
            </a:r>
            <a:r>
              <a:rPr lang="en-US" baseline="30000" dirty="0" smtClean="0"/>
              <a:t>2</a:t>
            </a:r>
            <a:r>
              <a:rPr lang="en-US" dirty="0" smtClean="0"/>
              <a:t>.</a:t>
            </a:r>
          </a:p>
          <a:p>
            <a:endParaRPr lang="en-US" dirty="0" smtClean="0"/>
          </a:p>
          <a:p>
            <a:pPr algn="ctr">
              <a:buNone/>
            </a:pPr>
            <a:r>
              <a:rPr lang="en-US" dirty="0" smtClean="0"/>
              <a:t>THIS LAW REPLACES </a:t>
            </a:r>
          </a:p>
          <a:p>
            <a:pPr algn="ctr">
              <a:buNone/>
            </a:pPr>
            <a:r>
              <a:rPr lang="en-US" dirty="0" smtClean="0"/>
              <a:t>THE PREVIOUS TWO LAWS </a:t>
            </a:r>
          </a:p>
          <a:p>
            <a:pPr algn="ctr">
              <a:buNone/>
            </a:pPr>
            <a:r>
              <a:rPr lang="en-US" dirty="0" smtClean="0"/>
              <a:t>IN </a:t>
            </a:r>
            <a:r>
              <a:rPr lang="en-US" b="1" i="1" u="sng" dirty="0" smtClean="0"/>
              <a:t>NUCLEAR</a:t>
            </a:r>
            <a:r>
              <a:rPr lang="en-US" dirty="0" smtClean="0"/>
              <a:t> CHANGES</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183880" cy="1051560"/>
          </a:xfrm>
        </p:spPr>
        <p:txBody>
          <a:bodyPr>
            <a:normAutofit/>
          </a:bodyPr>
          <a:lstStyle/>
          <a:p>
            <a:r>
              <a:rPr lang="en-US" dirty="0" smtClean="0"/>
              <a:t>Let’s talk about “</a:t>
            </a:r>
            <a:r>
              <a:rPr lang="en-US" dirty="0" smtClean="0">
                <a:latin typeface="Symbol" pitchFamily="18" charset="2"/>
              </a:rPr>
              <a:t>D</a:t>
            </a:r>
            <a:r>
              <a:rPr lang="en-US" dirty="0" smtClean="0"/>
              <a:t>”</a:t>
            </a:r>
            <a:endParaRPr lang="en-US" dirty="0"/>
          </a:p>
        </p:txBody>
      </p:sp>
      <p:sp>
        <p:nvSpPr>
          <p:cNvPr id="2" name="Content Placeholder 1"/>
          <p:cNvSpPr>
            <a:spLocks noGrp="1"/>
          </p:cNvSpPr>
          <p:nvPr>
            <p:ph idx="1"/>
          </p:nvPr>
        </p:nvSpPr>
        <p:spPr>
          <a:xfrm>
            <a:off x="457200" y="1600200"/>
            <a:ext cx="8183880" cy="4187952"/>
          </a:xfrm>
        </p:spPr>
        <p:txBody>
          <a:bodyPr>
            <a:normAutofit lnSpcReduction="10000"/>
          </a:bodyPr>
          <a:lstStyle/>
          <a:p>
            <a:pPr marL="0" indent="0">
              <a:buNone/>
            </a:pPr>
            <a:r>
              <a:rPr lang="en-US" sz="2700" dirty="0" smtClean="0"/>
              <a:t>NORMALLY…</a:t>
            </a:r>
          </a:p>
          <a:p>
            <a:pPr marL="0" indent="0">
              <a:buNone/>
            </a:pPr>
            <a:endParaRPr lang="en-US" sz="2700" dirty="0" smtClean="0"/>
          </a:p>
          <a:p>
            <a:pPr marL="0" indent="0" algn="ctr">
              <a:buNone/>
            </a:pPr>
            <a:r>
              <a:rPr lang="en-US" sz="2700" dirty="0" err="1" smtClean="0">
                <a:solidFill>
                  <a:srgbClr val="0070C0"/>
                </a:solidFill>
                <a:latin typeface="Symbol" pitchFamily="18" charset="2"/>
              </a:rPr>
              <a:t>D</a:t>
            </a:r>
            <a:r>
              <a:rPr lang="en-US" sz="2700" dirty="0" err="1" smtClean="0">
                <a:solidFill>
                  <a:srgbClr val="0070C0"/>
                </a:solidFill>
              </a:rPr>
              <a:t>x</a:t>
            </a:r>
            <a:r>
              <a:rPr lang="en-US" sz="2700" dirty="0" smtClean="0">
                <a:solidFill>
                  <a:srgbClr val="0070C0"/>
                </a:solidFill>
              </a:rPr>
              <a:t> = final x – initial x</a:t>
            </a:r>
          </a:p>
          <a:p>
            <a:pPr marL="0" indent="0">
              <a:buNone/>
            </a:pPr>
            <a:endParaRPr lang="en-US" sz="2700" dirty="0" smtClean="0"/>
          </a:p>
          <a:p>
            <a:pPr marL="0" indent="0">
              <a:buNone/>
            </a:pPr>
            <a:r>
              <a:rPr lang="en-US" sz="2700" dirty="0" smtClean="0"/>
              <a:t>HOWEVER, if we are calculating an amount LOST or SPENT, we switch this around to avoid a double negative. </a:t>
            </a:r>
          </a:p>
          <a:p>
            <a:pPr marL="0" indent="0">
              <a:buNone/>
            </a:pPr>
            <a:endParaRPr lang="en-US" sz="2700" dirty="0" smtClean="0"/>
          </a:p>
          <a:p>
            <a:pPr marL="0" indent="0">
              <a:buNone/>
            </a:pPr>
            <a:r>
              <a:rPr lang="en-US" sz="2700" dirty="0" smtClean="0"/>
              <a:t>(Negative heat lost would actually mean heat gained, right?)</a:t>
            </a:r>
            <a:endParaRPr lang="en-US" sz="27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410200"/>
            <a:ext cx="8183880" cy="1051560"/>
          </a:xfrm>
        </p:spPr>
        <p:txBody>
          <a:bodyPr/>
          <a:lstStyle/>
          <a:p>
            <a:r>
              <a:rPr lang="en-US" dirty="0" smtClean="0"/>
              <a:t>Example #</a:t>
            </a:r>
            <a:r>
              <a:rPr lang="en-US" dirty="0" smtClean="0"/>
              <a:t>1 – Calculate Heat</a:t>
            </a:r>
            <a:endParaRPr lang="en-US" dirty="0"/>
          </a:p>
        </p:txBody>
      </p:sp>
      <p:sp>
        <p:nvSpPr>
          <p:cNvPr id="3" name="Content Placeholder 2"/>
          <p:cNvSpPr>
            <a:spLocks noGrp="1"/>
          </p:cNvSpPr>
          <p:nvPr>
            <p:ph idx="1"/>
          </p:nvPr>
        </p:nvSpPr>
        <p:spPr/>
        <p:txBody>
          <a:bodyPr/>
          <a:lstStyle/>
          <a:p>
            <a:pPr marL="0" indent="0">
              <a:buNone/>
            </a:pPr>
            <a:r>
              <a:rPr lang="en-US" dirty="0" smtClean="0"/>
              <a:t>How much energy is needed to heat 12.76 g of iron from 25.0</a:t>
            </a:r>
            <a:r>
              <a:rPr lang="en-US" dirty="0" smtClean="0">
                <a:latin typeface="Calibri"/>
              </a:rPr>
              <a:t>°</a:t>
            </a:r>
            <a:r>
              <a:rPr lang="en-US" dirty="0" smtClean="0"/>
              <a:t>C to 99.8</a:t>
            </a:r>
            <a:r>
              <a:rPr lang="en-US" dirty="0" smtClean="0">
                <a:latin typeface="Calibri"/>
              </a:rPr>
              <a:t>°</a:t>
            </a:r>
            <a:r>
              <a:rPr lang="en-US" dirty="0" smtClean="0"/>
              <a:t>C? (</a:t>
            </a:r>
            <a:r>
              <a:rPr lang="en-US" dirty="0" err="1" smtClean="0"/>
              <a:t>c</a:t>
            </a:r>
            <a:r>
              <a:rPr lang="en-US" baseline="-25000" dirty="0" err="1" smtClean="0"/>
              <a:t>iron</a:t>
            </a:r>
            <a:r>
              <a:rPr lang="en-US" dirty="0" smtClean="0"/>
              <a:t>=0.4494 J/</a:t>
            </a:r>
            <a:r>
              <a:rPr lang="en-US" dirty="0" err="1" smtClean="0"/>
              <a:t>gC</a:t>
            </a:r>
            <a:r>
              <a:rPr lang="en-US" dirty="0" smtClean="0">
                <a:latin typeface="Calibri"/>
              </a:rPr>
              <a:t>°</a:t>
            </a:r>
            <a:r>
              <a:rPr lang="en-US" dirty="0" smtClean="0"/>
              <a:t>)</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83880" cy="1600200"/>
          </a:xfrm>
        </p:spPr>
        <p:txBody>
          <a:bodyPr>
            <a:normAutofit/>
          </a:bodyPr>
          <a:lstStyle/>
          <a:p>
            <a:r>
              <a:rPr lang="en-US" dirty="0" err="1" smtClean="0"/>
              <a:t>Calorimetry</a:t>
            </a:r>
            <a:r>
              <a:rPr lang="en-US" dirty="0" smtClean="0"/>
              <a:t> and </a:t>
            </a:r>
            <a:br>
              <a:rPr lang="en-US" dirty="0" smtClean="0"/>
            </a:br>
            <a:r>
              <a:rPr lang="en-US" dirty="0" smtClean="0"/>
              <a:t>the Law of Heat Exchange</a:t>
            </a:r>
            <a:endParaRPr lang="en-US" dirty="0"/>
          </a:p>
        </p:txBody>
      </p:sp>
      <p:sp>
        <p:nvSpPr>
          <p:cNvPr id="3" name="Content Placeholder 2"/>
          <p:cNvSpPr>
            <a:spLocks noGrp="1"/>
          </p:cNvSpPr>
          <p:nvPr>
            <p:ph idx="1"/>
          </p:nvPr>
        </p:nvSpPr>
        <p:spPr>
          <a:xfrm>
            <a:off x="457200" y="1752600"/>
            <a:ext cx="8183880" cy="4187952"/>
          </a:xfrm>
        </p:spPr>
        <p:txBody>
          <a:bodyPr>
            <a:normAutofit fontScale="92500"/>
          </a:bodyPr>
          <a:lstStyle/>
          <a:p>
            <a:r>
              <a:rPr lang="en-US" sz="2400" dirty="0" smtClean="0"/>
              <a:t>Review: The Law of Conservation of Energy</a:t>
            </a:r>
          </a:p>
          <a:p>
            <a:r>
              <a:rPr lang="en-US" sz="2400" dirty="0" smtClean="0"/>
              <a:t>The Law of Heat Exchange is a specific application of the Law of Conservation of Energy;</a:t>
            </a:r>
          </a:p>
          <a:p>
            <a:endParaRPr lang="en-US" sz="2400" dirty="0" smtClean="0"/>
          </a:p>
          <a:p>
            <a:pPr algn="ctr">
              <a:buNone/>
            </a:pPr>
            <a:r>
              <a:rPr lang="en-US" sz="6600" dirty="0" err="1" smtClean="0">
                <a:solidFill>
                  <a:srgbClr val="0070C0"/>
                </a:solidFill>
                <a:latin typeface="Harlow Solid Italic" pitchFamily="82" charset="0"/>
              </a:rPr>
              <a:t>q</a:t>
            </a:r>
            <a:r>
              <a:rPr lang="en-US" sz="6600" baseline="-25000" dirty="0" err="1" smtClean="0">
                <a:solidFill>
                  <a:srgbClr val="0070C0"/>
                </a:solidFill>
                <a:latin typeface="Times New Roman" pitchFamily="18" charset="0"/>
              </a:rPr>
              <a:t>lost</a:t>
            </a:r>
            <a:r>
              <a:rPr lang="en-US" sz="6600" dirty="0" smtClean="0">
                <a:solidFill>
                  <a:srgbClr val="0070C0"/>
                </a:solidFill>
                <a:latin typeface="Times New Roman" pitchFamily="18" charset="0"/>
              </a:rPr>
              <a:t> = </a:t>
            </a:r>
            <a:r>
              <a:rPr lang="en-US" sz="6600" dirty="0" err="1" smtClean="0">
                <a:solidFill>
                  <a:srgbClr val="0070C0"/>
                </a:solidFill>
                <a:latin typeface="Harlow Solid Italic" pitchFamily="82" charset="0"/>
              </a:rPr>
              <a:t>q</a:t>
            </a:r>
            <a:r>
              <a:rPr lang="en-US" sz="6600" baseline="-25000" dirty="0" err="1" smtClean="0">
                <a:solidFill>
                  <a:srgbClr val="0070C0"/>
                </a:solidFill>
                <a:latin typeface="Times New Roman" pitchFamily="18" charset="0"/>
              </a:rPr>
              <a:t>gained</a:t>
            </a:r>
            <a:endParaRPr lang="en-US" sz="6600" baseline="-25000" dirty="0" smtClean="0">
              <a:solidFill>
                <a:srgbClr val="0070C0"/>
              </a:solidFill>
              <a:latin typeface="Times New Roman" pitchFamily="18" charset="0"/>
            </a:endParaRPr>
          </a:p>
          <a:p>
            <a:endParaRPr lang="en-US" sz="2400" dirty="0" smtClean="0"/>
          </a:p>
          <a:p>
            <a:r>
              <a:rPr lang="en-US" sz="2400" dirty="0" smtClean="0"/>
              <a:t>Although the heat lost by the hot object may go several places, if the hot object is placed in water, virtually all of its heat loss is absorbed by the water.</a:t>
            </a:r>
          </a:p>
          <a:p>
            <a:endParaRPr lang="en-US" sz="24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410200"/>
            <a:ext cx="8183880" cy="1051560"/>
          </a:xfrm>
        </p:spPr>
        <p:txBody>
          <a:bodyPr/>
          <a:lstStyle/>
          <a:p>
            <a:r>
              <a:rPr lang="en-US" dirty="0" smtClean="0"/>
              <a:t>Example #</a:t>
            </a:r>
            <a:r>
              <a:rPr lang="en-US" dirty="0" smtClean="0"/>
              <a:t>2 – Find “c”</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If a 37.28 g piece of metal is heated to 95.0</a:t>
            </a:r>
            <a:r>
              <a:rPr lang="en-US" sz="2400" dirty="0" smtClean="0">
                <a:latin typeface="Calibri"/>
              </a:rPr>
              <a:t>°</a:t>
            </a:r>
            <a:r>
              <a:rPr lang="en-US" sz="2400" dirty="0" smtClean="0"/>
              <a:t>C and then dropped into 65.0 </a:t>
            </a:r>
            <a:r>
              <a:rPr lang="en-US" sz="2400" dirty="0" err="1" smtClean="0"/>
              <a:t>mL</a:t>
            </a:r>
            <a:r>
              <a:rPr lang="en-US" sz="2400" dirty="0" smtClean="0"/>
              <a:t> of water at 26.1</a:t>
            </a:r>
            <a:r>
              <a:rPr lang="en-US" sz="2400" dirty="0" smtClean="0">
                <a:latin typeface="Calibri"/>
              </a:rPr>
              <a:t>°</a:t>
            </a:r>
            <a:r>
              <a:rPr lang="en-US" sz="2400" dirty="0" smtClean="0"/>
              <a:t>C and the final temperature of the system is 26.8</a:t>
            </a:r>
            <a:r>
              <a:rPr lang="en-US" sz="2400" dirty="0" smtClean="0">
                <a:latin typeface="Calibri"/>
              </a:rPr>
              <a:t>°</a:t>
            </a:r>
            <a:r>
              <a:rPr lang="en-US" sz="2400" dirty="0" smtClean="0"/>
              <a:t>C, what is the specific heat capacity of the metal? </a:t>
            </a:r>
            <a:endParaRPr lang="en-US"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410200"/>
            <a:ext cx="8183880" cy="1051560"/>
          </a:xfrm>
        </p:spPr>
        <p:txBody>
          <a:bodyPr>
            <a:normAutofit fontScale="90000"/>
          </a:bodyPr>
          <a:lstStyle/>
          <a:p>
            <a:r>
              <a:rPr lang="en-US" dirty="0" smtClean="0"/>
              <a:t>Example </a:t>
            </a:r>
            <a:r>
              <a:rPr lang="en-US" dirty="0" smtClean="0"/>
              <a:t>#3 – Predict final temp.</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If a </a:t>
            </a:r>
            <a:r>
              <a:rPr lang="en-US" sz="2400" dirty="0" smtClean="0"/>
              <a:t>28.74 </a:t>
            </a:r>
            <a:r>
              <a:rPr lang="en-US" sz="2400" dirty="0" smtClean="0"/>
              <a:t>g piece of </a:t>
            </a:r>
            <a:r>
              <a:rPr lang="en-US" sz="2400" dirty="0" smtClean="0"/>
              <a:t>aluminum is </a:t>
            </a:r>
            <a:r>
              <a:rPr lang="en-US" sz="2400" dirty="0" smtClean="0"/>
              <a:t>heated to 95.0</a:t>
            </a:r>
            <a:r>
              <a:rPr lang="en-US" sz="2400" dirty="0" smtClean="0">
                <a:latin typeface="Calibri"/>
              </a:rPr>
              <a:t>°</a:t>
            </a:r>
            <a:r>
              <a:rPr lang="en-US" sz="2400" dirty="0" smtClean="0"/>
              <a:t>C and </a:t>
            </a:r>
            <a:r>
              <a:rPr lang="en-US" sz="2400" dirty="0" smtClean="0"/>
              <a:t>dropped </a:t>
            </a:r>
            <a:r>
              <a:rPr lang="en-US" sz="2400" dirty="0" smtClean="0"/>
              <a:t>into </a:t>
            </a:r>
            <a:r>
              <a:rPr lang="en-US" sz="2400" dirty="0" smtClean="0"/>
              <a:t>125.0 </a:t>
            </a:r>
            <a:r>
              <a:rPr lang="en-US" sz="2400" dirty="0" err="1" smtClean="0"/>
              <a:t>mL</a:t>
            </a:r>
            <a:r>
              <a:rPr lang="en-US" sz="2400" dirty="0" smtClean="0"/>
              <a:t> of water at </a:t>
            </a:r>
            <a:r>
              <a:rPr lang="en-US" sz="2400" dirty="0" smtClean="0"/>
              <a:t>24.6</a:t>
            </a:r>
            <a:r>
              <a:rPr lang="en-US" sz="2400" dirty="0" smtClean="0">
                <a:latin typeface="Calibri"/>
              </a:rPr>
              <a:t>°</a:t>
            </a:r>
            <a:r>
              <a:rPr lang="en-US" sz="2400" dirty="0" smtClean="0"/>
              <a:t>C, </a:t>
            </a:r>
            <a:r>
              <a:rPr lang="en-US" sz="2400" dirty="0" smtClean="0"/>
              <a:t>what </a:t>
            </a:r>
            <a:r>
              <a:rPr lang="en-US" sz="2400" dirty="0" smtClean="0"/>
              <a:t>will be the final temperature of the system? (</a:t>
            </a:r>
            <a:r>
              <a:rPr lang="en-US" sz="2400" dirty="0" err="1" smtClean="0"/>
              <a:t>C</a:t>
            </a:r>
            <a:r>
              <a:rPr lang="en-US" sz="2400" baseline="-25000" dirty="0" err="1" smtClean="0"/>
              <a:t>Aluminum</a:t>
            </a:r>
            <a:r>
              <a:rPr lang="en-US" sz="2400" dirty="0" smtClean="0"/>
              <a:t>=0.9025 J/</a:t>
            </a:r>
            <a:r>
              <a:rPr lang="en-US" sz="2400" dirty="0" err="1" smtClean="0"/>
              <a:t>gC</a:t>
            </a:r>
            <a:r>
              <a:rPr lang="en-US" sz="2400" dirty="0" smtClean="0">
                <a:latin typeface="Calibri"/>
              </a:rPr>
              <a:t>°</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Straight Arrow Connector 63"/>
          <p:cNvCxnSpPr>
            <a:stCxn id="41" idx="4"/>
            <a:endCxn id="51" idx="0"/>
          </p:cNvCxnSpPr>
          <p:nvPr/>
        </p:nvCxnSpPr>
        <p:spPr>
          <a:xfrm flipH="1">
            <a:off x="8115300" y="3657600"/>
            <a:ext cx="152400" cy="12192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819400" y="381000"/>
            <a:ext cx="1905000" cy="563562"/>
          </a:xfrm>
        </p:spPr>
        <p:txBody>
          <a:bodyPr>
            <a:normAutofit fontScale="90000"/>
          </a:bodyPr>
          <a:lstStyle/>
          <a:p>
            <a:r>
              <a:rPr lang="en-US" sz="3600" dirty="0" smtClean="0"/>
              <a:t>Universe</a:t>
            </a:r>
            <a:endParaRPr lang="en-US" sz="3600" dirty="0"/>
          </a:p>
        </p:txBody>
      </p:sp>
      <p:sp>
        <p:nvSpPr>
          <p:cNvPr id="4" name="Oval 3"/>
          <p:cNvSpPr/>
          <p:nvPr/>
        </p:nvSpPr>
        <p:spPr>
          <a:xfrm>
            <a:off x="2514600" y="381000"/>
            <a:ext cx="2438400"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entagon 4"/>
          <p:cNvSpPr/>
          <p:nvPr/>
        </p:nvSpPr>
        <p:spPr>
          <a:xfrm rot="5400000">
            <a:off x="1447800" y="609600"/>
            <a:ext cx="685800" cy="1600200"/>
          </a:xfrm>
          <a:prstGeom prst="homePlate">
            <a:avLst>
              <a:gd name="adj" fmla="val 2617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entagon 5"/>
          <p:cNvSpPr/>
          <p:nvPr/>
        </p:nvSpPr>
        <p:spPr>
          <a:xfrm rot="5400000">
            <a:off x="5867400" y="609600"/>
            <a:ext cx="685799" cy="1600200"/>
          </a:xfrm>
          <a:prstGeom prst="homePlate">
            <a:avLst>
              <a:gd name="adj" fmla="val 2766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5257800" y="1112838"/>
            <a:ext cx="1905000" cy="563562"/>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Matter</a:t>
            </a:r>
          </a:p>
        </p:txBody>
      </p:sp>
      <p:sp>
        <p:nvSpPr>
          <p:cNvPr id="8" name="Title 1"/>
          <p:cNvSpPr txBox="1">
            <a:spLocks/>
          </p:cNvSpPr>
          <p:nvPr/>
        </p:nvSpPr>
        <p:spPr>
          <a:xfrm>
            <a:off x="838200" y="1066800"/>
            <a:ext cx="1905000" cy="563562"/>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Energy</a:t>
            </a:r>
          </a:p>
        </p:txBody>
      </p:sp>
      <p:sp>
        <p:nvSpPr>
          <p:cNvPr id="9" name="Oval 8"/>
          <p:cNvSpPr/>
          <p:nvPr/>
        </p:nvSpPr>
        <p:spPr>
          <a:xfrm>
            <a:off x="228600" y="2057400"/>
            <a:ext cx="1295400"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133600" y="2057400"/>
            <a:ext cx="1295400"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4191000" y="2133600"/>
            <a:ext cx="1295400" cy="685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6553200" y="2133600"/>
            <a:ext cx="1295400" cy="685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2133600" y="3429000"/>
            <a:ext cx="1295400" cy="685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228600" y="3276600"/>
            <a:ext cx="1295400" cy="838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flipH="1">
            <a:off x="2286000" y="838200"/>
            <a:ext cx="457200" cy="1524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724400" y="838200"/>
            <a:ext cx="68580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9" idx="0"/>
          </p:cNvCxnSpPr>
          <p:nvPr/>
        </p:nvCxnSpPr>
        <p:spPr>
          <a:xfrm flipH="1">
            <a:off x="876300" y="1676400"/>
            <a:ext cx="419100" cy="3810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247900" y="1676400"/>
            <a:ext cx="342900" cy="3810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838200" y="2971800"/>
            <a:ext cx="0" cy="3048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2819400" y="2971800"/>
            <a:ext cx="0" cy="4572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5257800" y="1600200"/>
            <a:ext cx="381000" cy="4572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743700" y="1600200"/>
            <a:ext cx="419100" cy="5334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30" name="Title 1"/>
          <p:cNvSpPr txBox="1">
            <a:spLocks/>
          </p:cNvSpPr>
          <p:nvPr/>
        </p:nvSpPr>
        <p:spPr>
          <a:xfrm>
            <a:off x="152400" y="2209800"/>
            <a:ext cx="1371600" cy="5635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Kinetic</a:t>
            </a:r>
          </a:p>
        </p:txBody>
      </p:sp>
      <p:sp>
        <p:nvSpPr>
          <p:cNvPr id="31" name="Title 1"/>
          <p:cNvSpPr txBox="1">
            <a:spLocks/>
          </p:cNvSpPr>
          <p:nvPr/>
        </p:nvSpPr>
        <p:spPr>
          <a:xfrm>
            <a:off x="2057400" y="2209800"/>
            <a:ext cx="1371600" cy="5635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Potential</a:t>
            </a:r>
          </a:p>
        </p:txBody>
      </p:sp>
      <p:sp>
        <p:nvSpPr>
          <p:cNvPr id="36" name="Title 1"/>
          <p:cNvSpPr txBox="1">
            <a:spLocks/>
          </p:cNvSpPr>
          <p:nvPr/>
        </p:nvSpPr>
        <p:spPr>
          <a:xfrm>
            <a:off x="152400" y="3276600"/>
            <a:ext cx="1371600" cy="5635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Energy</a:t>
            </a:r>
            <a:r>
              <a:rPr kumimoji="0" lang="en-US" sz="2400" b="0" i="0" u="none" strike="noStrike" kern="1200" cap="none" spc="0" normalizeH="0" noProof="0" dirty="0" smtClean="0">
                <a:ln>
                  <a:noFill/>
                </a:ln>
                <a:solidFill>
                  <a:schemeClr val="tx1"/>
                </a:solidFill>
                <a:effectLst/>
                <a:uLnTx/>
                <a:uFillTx/>
                <a:latin typeface="+mj-lt"/>
                <a:ea typeface="+mj-ea"/>
                <a:cs typeface="+mj-cs"/>
              </a:rPr>
              <a:t> of Motion</a:t>
            </a:r>
            <a:endParaRPr kumimoji="0" lang="en-US" sz="2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7" name="Title 1"/>
          <p:cNvSpPr txBox="1">
            <a:spLocks/>
          </p:cNvSpPr>
          <p:nvPr/>
        </p:nvSpPr>
        <p:spPr>
          <a:xfrm>
            <a:off x="152400" y="3581400"/>
            <a:ext cx="1371600" cy="563562"/>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KE = ½ mv</a:t>
            </a:r>
            <a:r>
              <a:rPr kumimoji="0" lang="en-US" sz="2400" b="0" i="0" u="none" strike="noStrike" kern="1200" cap="none" spc="0" normalizeH="0" baseline="30000" noProof="0" dirty="0" smtClean="0">
                <a:ln>
                  <a:noFill/>
                </a:ln>
                <a:solidFill>
                  <a:schemeClr val="tx1"/>
                </a:solidFill>
                <a:effectLst/>
                <a:uLnTx/>
                <a:uFillTx/>
                <a:latin typeface="+mj-lt"/>
                <a:ea typeface="+mj-ea"/>
                <a:cs typeface="+mj-cs"/>
              </a:rPr>
              <a:t>2</a:t>
            </a:r>
          </a:p>
        </p:txBody>
      </p:sp>
      <p:sp>
        <p:nvSpPr>
          <p:cNvPr id="38" name="Title 1"/>
          <p:cNvSpPr txBox="1">
            <a:spLocks/>
          </p:cNvSpPr>
          <p:nvPr/>
        </p:nvSpPr>
        <p:spPr>
          <a:xfrm>
            <a:off x="2057400" y="3505200"/>
            <a:ext cx="1371600" cy="5635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Stored Energy</a:t>
            </a:r>
          </a:p>
        </p:txBody>
      </p:sp>
      <p:sp>
        <p:nvSpPr>
          <p:cNvPr id="39" name="Oval 38"/>
          <p:cNvSpPr/>
          <p:nvPr/>
        </p:nvSpPr>
        <p:spPr>
          <a:xfrm>
            <a:off x="3733800" y="3124200"/>
            <a:ext cx="1752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5715000" y="3048000"/>
            <a:ext cx="16002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7391400" y="2971800"/>
            <a:ext cx="1752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429000" y="40386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3429000" y="49530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429000" y="58674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4495800" y="40386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4495800" y="49530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4495800" y="58674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6019800" y="39624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7086600" y="37338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7620000" y="48768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p:cNvCxnSpPr/>
          <p:nvPr/>
        </p:nvCxnSpPr>
        <p:spPr>
          <a:xfrm flipH="1">
            <a:off x="6705600" y="2819400"/>
            <a:ext cx="22860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endCxn id="41" idx="1"/>
          </p:cNvCxnSpPr>
          <p:nvPr/>
        </p:nvCxnSpPr>
        <p:spPr>
          <a:xfrm>
            <a:off x="7429500" y="2819400"/>
            <a:ext cx="218563" cy="252833"/>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endCxn id="50" idx="0"/>
          </p:cNvCxnSpPr>
          <p:nvPr/>
        </p:nvCxnSpPr>
        <p:spPr>
          <a:xfrm>
            <a:off x="8458200" y="3657600"/>
            <a:ext cx="114300" cy="3810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6553200" y="37338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41" idx="3"/>
            <a:endCxn id="49" idx="0"/>
          </p:cNvCxnSpPr>
          <p:nvPr/>
        </p:nvCxnSpPr>
        <p:spPr>
          <a:xfrm flipH="1">
            <a:off x="7581900" y="3557167"/>
            <a:ext cx="66163" cy="176633"/>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4572000" y="2819400"/>
            <a:ext cx="0" cy="3048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H="1">
            <a:off x="4114800" y="3733800"/>
            <a:ext cx="76200" cy="3048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3886200" y="47244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3886200" y="56388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5029200" y="56388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4953000" y="47244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a:off x="4724400" y="3733800"/>
            <a:ext cx="152400" cy="3048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a:off x="1219200" y="46482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133600" y="46482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1219200" y="52578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133600" y="52578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1219200" y="58674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133600" y="58674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ight Brace 83"/>
          <p:cNvSpPr/>
          <p:nvPr/>
        </p:nvSpPr>
        <p:spPr>
          <a:xfrm>
            <a:off x="2971800" y="4572000"/>
            <a:ext cx="228600" cy="18288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Rectangle 84"/>
          <p:cNvSpPr/>
          <p:nvPr/>
        </p:nvSpPr>
        <p:spPr>
          <a:xfrm>
            <a:off x="5791200" y="48768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6705600" y="48768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5791200" y="54864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6705600" y="54864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5791200" y="60960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6705600" y="60960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8077200" y="4038600"/>
            <a:ext cx="990600" cy="685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Left Brace 96"/>
          <p:cNvSpPr/>
          <p:nvPr/>
        </p:nvSpPr>
        <p:spPr>
          <a:xfrm>
            <a:off x="5562600" y="4876800"/>
            <a:ext cx="228600" cy="1676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8" name="Straight Arrow Connector 97"/>
          <p:cNvCxnSpPr>
            <a:stCxn id="44" idx="1"/>
            <a:endCxn id="84" idx="1"/>
          </p:cNvCxnSpPr>
          <p:nvPr/>
        </p:nvCxnSpPr>
        <p:spPr>
          <a:xfrm flipH="1" flipV="1">
            <a:off x="3200400" y="5486400"/>
            <a:ext cx="373670" cy="481433"/>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47" idx="7"/>
            <a:endCxn id="97" idx="1"/>
          </p:cNvCxnSpPr>
          <p:nvPr/>
        </p:nvCxnSpPr>
        <p:spPr>
          <a:xfrm flipV="1">
            <a:off x="5341330" y="5715000"/>
            <a:ext cx="221270" cy="252833"/>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105" name="Title 1"/>
          <p:cNvSpPr txBox="1">
            <a:spLocks/>
          </p:cNvSpPr>
          <p:nvPr/>
        </p:nvSpPr>
        <p:spPr>
          <a:xfrm>
            <a:off x="4114800" y="2209800"/>
            <a:ext cx="1371600" cy="563562"/>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Substance</a:t>
            </a:r>
          </a:p>
        </p:txBody>
      </p:sp>
      <p:sp>
        <p:nvSpPr>
          <p:cNvPr id="106" name="Title 1"/>
          <p:cNvSpPr txBox="1">
            <a:spLocks/>
          </p:cNvSpPr>
          <p:nvPr/>
        </p:nvSpPr>
        <p:spPr>
          <a:xfrm>
            <a:off x="6477000" y="2209800"/>
            <a:ext cx="1371600" cy="5635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Mixture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dissolve">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dissolve">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dissolve">
                                      <p:cBhvr>
                                        <p:cTn id="32" dur="500"/>
                                        <p:tgtEl>
                                          <p:spTgt spid="3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dissolve">
                                      <p:cBhvr>
                                        <p:cTn id="37" dur="500"/>
                                        <p:tgtEl>
                                          <p:spTgt spid="36"/>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dissolve">
                                      <p:cBhvr>
                                        <p:cTn id="42" dur="500"/>
                                        <p:tgtEl>
                                          <p:spTgt spid="37"/>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05"/>
                                        </p:tgtEl>
                                        <p:attrNameLst>
                                          <p:attrName>style.visibility</p:attrName>
                                        </p:attrNameLst>
                                      </p:cBhvr>
                                      <p:to>
                                        <p:strVal val="visible"/>
                                      </p:to>
                                    </p:set>
                                    <p:animEffect transition="in" filter="dissolve">
                                      <p:cBhvr>
                                        <p:cTn id="47" dur="500"/>
                                        <p:tgtEl>
                                          <p:spTgt spid="105"/>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06"/>
                                        </p:tgtEl>
                                        <p:attrNameLst>
                                          <p:attrName>style.visibility</p:attrName>
                                        </p:attrNameLst>
                                      </p:cBhvr>
                                      <p:to>
                                        <p:strVal val="visible"/>
                                      </p:to>
                                    </p:set>
                                    <p:animEffect transition="in" filter="dissolve">
                                      <p:cBhvr>
                                        <p:cTn id="52"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30" grpId="0"/>
      <p:bldP spid="31" grpId="0"/>
      <p:bldP spid="36" grpId="0"/>
      <p:bldP spid="37" grpId="0"/>
      <p:bldP spid="38" grpId="0"/>
      <p:bldP spid="105" grpId="0"/>
      <p:bldP spid="10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mic Sans MS" pitchFamily="66" charset="0"/>
              </a:rPr>
              <a:t>Key Vocabulary</a:t>
            </a:r>
            <a:endParaRPr lang="en-US" dirty="0">
              <a:latin typeface="Comic Sans MS" pitchFamily="66" charset="0"/>
            </a:endParaRPr>
          </a:p>
        </p:txBody>
      </p:sp>
      <p:sp>
        <p:nvSpPr>
          <p:cNvPr id="3" name="Content Placeholder 2"/>
          <p:cNvSpPr>
            <a:spLocks noGrp="1"/>
          </p:cNvSpPr>
          <p:nvPr>
            <p:ph idx="1"/>
          </p:nvPr>
        </p:nvSpPr>
        <p:spPr/>
        <p:txBody>
          <a:bodyPr/>
          <a:lstStyle/>
          <a:p>
            <a:pPr>
              <a:buNone/>
            </a:pPr>
            <a:r>
              <a:rPr lang="en-US" dirty="0" smtClean="0"/>
              <a:t>Energy – the ability to do work</a:t>
            </a:r>
          </a:p>
          <a:p>
            <a:pPr>
              <a:buNone/>
            </a:pPr>
            <a:endParaRPr lang="en-US" dirty="0" smtClean="0"/>
          </a:p>
          <a:p>
            <a:pPr>
              <a:buNone/>
            </a:pPr>
            <a:r>
              <a:rPr lang="en-US" dirty="0" smtClean="0"/>
              <a:t>Substance – matter with fixed composition</a:t>
            </a:r>
          </a:p>
          <a:p>
            <a:pPr>
              <a:buNone/>
            </a:pPr>
            <a:endParaRPr lang="en-US" dirty="0" smtClean="0"/>
          </a:p>
          <a:p>
            <a:pPr>
              <a:buNone/>
            </a:pPr>
            <a:r>
              <a:rPr lang="en-US" dirty="0" smtClean="0"/>
              <a:t>Mixture – two or more substances with variable composition.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Straight Arrow Connector 63"/>
          <p:cNvCxnSpPr>
            <a:stCxn id="41" idx="4"/>
            <a:endCxn id="51" idx="0"/>
          </p:cNvCxnSpPr>
          <p:nvPr/>
        </p:nvCxnSpPr>
        <p:spPr>
          <a:xfrm flipH="1">
            <a:off x="8115300" y="3657600"/>
            <a:ext cx="152400" cy="12192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819400" y="381000"/>
            <a:ext cx="1905000" cy="563562"/>
          </a:xfrm>
        </p:spPr>
        <p:txBody>
          <a:bodyPr>
            <a:normAutofit fontScale="90000"/>
          </a:bodyPr>
          <a:lstStyle/>
          <a:p>
            <a:r>
              <a:rPr lang="en-US" sz="3600" dirty="0" smtClean="0"/>
              <a:t>Universe</a:t>
            </a:r>
            <a:endParaRPr lang="en-US" sz="3600" dirty="0"/>
          </a:p>
        </p:txBody>
      </p:sp>
      <p:sp>
        <p:nvSpPr>
          <p:cNvPr id="4" name="Oval 3"/>
          <p:cNvSpPr/>
          <p:nvPr/>
        </p:nvSpPr>
        <p:spPr>
          <a:xfrm>
            <a:off x="2514600" y="381000"/>
            <a:ext cx="2438400"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entagon 4"/>
          <p:cNvSpPr/>
          <p:nvPr/>
        </p:nvSpPr>
        <p:spPr>
          <a:xfrm rot="5400000">
            <a:off x="1447800" y="609600"/>
            <a:ext cx="685800" cy="1600200"/>
          </a:xfrm>
          <a:prstGeom prst="homePlate">
            <a:avLst>
              <a:gd name="adj" fmla="val 2617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entagon 5"/>
          <p:cNvSpPr/>
          <p:nvPr/>
        </p:nvSpPr>
        <p:spPr>
          <a:xfrm rot="5400000">
            <a:off x="5867400" y="609600"/>
            <a:ext cx="685799" cy="1600200"/>
          </a:xfrm>
          <a:prstGeom prst="homePlate">
            <a:avLst>
              <a:gd name="adj" fmla="val 2766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5257800" y="1112838"/>
            <a:ext cx="1905000" cy="563562"/>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Matter</a:t>
            </a:r>
          </a:p>
        </p:txBody>
      </p:sp>
      <p:sp>
        <p:nvSpPr>
          <p:cNvPr id="8" name="Title 1"/>
          <p:cNvSpPr txBox="1">
            <a:spLocks/>
          </p:cNvSpPr>
          <p:nvPr/>
        </p:nvSpPr>
        <p:spPr>
          <a:xfrm>
            <a:off x="838200" y="1066800"/>
            <a:ext cx="1905000" cy="563562"/>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Energy</a:t>
            </a:r>
          </a:p>
        </p:txBody>
      </p:sp>
      <p:sp>
        <p:nvSpPr>
          <p:cNvPr id="9" name="Oval 8"/>
          <p:cNvSpPr/>
          <p:nvPr/>
        </p:nvSpPr>
        <p:spPr>
          <a:xfrm>
            <a:off x="228600" y="2057400"/>
            <a:ext cx="1295400"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133600" y="2057400"/>
            <a:ext cx="1295400"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4191000" y="2133600"/>
            <a:ext cx="1295400" cy="685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6553200" y="2133600"/>
            <a:ext cx="1295400" cy="685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2133600" y="3429000"/>
            <a:ext cx="1295400" cy="685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228600" y="3276600"/>
            <a:ext cx="1295400" cy="838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flipH="1">
            <a:off x="2286000" y="838200"/>
            <a:ext cx="457200" cy="1524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724400" y="838200"/>
            <a:ext cx="68580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9" idx="0"/>
          </p:cNvCxnSpPr>
          <p:nvPr/>
        </p:nvCxnSpPr>
        <p:spPr>
          <a:xfrm flipH="1">
            <a:off x="876300" y="1676400"/>
            <a:ext cx="419100" cy="3810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247900" y="1676400"/>
            <a:ext cx="342900" cy="3810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838200" y="2971800"/>
            <a:ext cx="0" cy="3048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2819400" y="2971800"/>
            <a:ext cx="0" cy="4572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5257800" y="1600200"/>
            <a:ext cx="381000" cy="4572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743700" y="1600200"/>
            <a:ext cx="419100" cy="5334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30" name="Title 1"/>
          <p:cNvSpPr txBox="1">
            <a:spLocks/>
          </p:cNvSpPr>
          <p:nvPr/>
        </p:nvSpPr>
        <p:spPr>
          <a:xfrm>
            <a:off x="152400" y="2209800"/>
            <a:ext cx="1371600" cy="5635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Kinetic</a:t>
            </a:r>
          </a:p>
        </p:txBody>
      </p:sp>
      <p:sp>
        <p:nvSpPr>
          <p:cNvPr id="31" name="Title 1"/>
          <p:cNvSpPr txBox="1">
            <a:spLocks/>
          </p:cNvSpPr>
          <p:nvPr/>
        </p:nvSpPr>
        <p:spPr>
          <a:xfrm>
            <a:off x="2057400" y="2209800"/>
            <a:ext cx="1371600" cy="5635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Potential</a:t>
            </a:r>
          </a:p>
        </p:txBody>
      </p:sp>
      <p:sp>
        <p:nvSpPr>
          <p:cNvPr id="36" name="Title 1"/>
          <p:cNvSpPr txBox="1">
            <a:spLocks/>
          </p:cNvSpPr>
          <p:nvPr/>
        </p:nvSpPr>
        <p:spPr>
          <a:xfrm>
            <a:off x="152400" y="3276600"/>
            <a:ext cx="1371600" cy="5635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Energy</a:t>
            </a:r>
            <a:r>
              <a:rPr kumimoji="0" lang="en-US" sz="2400" b="0" i="0" u="none" strike="noStrike" kern="1200" cap="none" spc="0" normalizeH="0" noProof="0" dirty="0" smtClean="0">
                <a:ln>
                  <a:noFill/>
                </a:ln>
                <a:solidFill>
                  <a:schemeClr val="tx1"/>
                </a:solidFill>
                <a:effectLst/>
                <a:uLnTx/>
                <a:uFillTx/>
                <a:latin typeface="+mj-lt"/>
                <a:ea typeface="+mj-ea"/>
                <a:cs typeface="+mj-cs"/>
              </a:rPr>
              <a:t> of Motion</a:t>
            </a:r>
            <a:endParaRPr kumimoji="0" lang="en-US" sz="2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7" name="Title 1"/>
          <p:cNvSpPr txBox="1">
            <a:spLocks/>
          </p:cNvSpPr>
          <p:nvPr/>
        </p:nvSpPr>
        <p:spPr>
          <a:xfrm>
            <a:off x="152400" y="3581400"/>
            <a:ext cx="1371600" cy="563562"/>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KE = ½ mv</a:t>
            </a:r>
            <a:r>
              <a:rPr kumimoji="0" lang="en-US" sz="2400" b="0" i="0" u="none" strike="noStrike" kern="1200" cap="none" spc="0" normalizeH="0" baseline="30000" noProof="0" dirty="0" smtClean="0">
                <a:ln>
                  <a:noFill/>
                </a:ln>
                <a:solidFill>
                  <a:schemeClr val="tx1"/>
                </a:solidFill>
                <a:effectLst/>
                <a:uLnTx/>
                <a:uFillTx/>
                <a:latin typeface="+mj-lt"/>
                <a:ea typeface="+mj-ea"/>
                <a:cs typeface="+mj-cs"/>
              </a:rPr>
              <a:t>2</a:t>
            </a:r>
          </a:p>
        </p:txBody>
      </p:sp>
      <p:sp>
        <p:nvSpPr>
          <p:cNvPr id="38" name="Title 1"/>
          <p:cNvSpPr txBox="1">
            <a:spLocks/>
          </p:cNvSpPr>
          <p:nvPr/>
        </p:nvSpPr>
        <p:spPr>
          <a:xfrm>
            <a:off x="2057400" y="3505200"/>
            <a:ext cx="1371600" cy="5635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Stored Energy</a:t>
            </a:r>
          </a:p>
        </p:txBody>
      </p:sp>
      <p:sp>
        <p:nvSpPr>
          <p:cNvPr id="39" name="Oval 38"/>
          <p:cNvSpPr/>
          <p:nvPr/>
        </p:nvSpPr>
        <p:spPr>
          <a:xfrm>
            <a:off x="3733800" y="3124200"/>
            <a:ext cx="1752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5715000" y="3048000"/>
            <a:ext cx="16002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7391400" y="2971800"/>
            <a:ext cx="1752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429000" y="40386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3429000" y="49530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429000" y="58674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4495800" y="40386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4495800" y="49530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4495800" y="58674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6019800" y="39624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7086600" y="37338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7620000" y="48768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p:cNvCxnSpPr/>
          <p:nvPr/>
        </p:nvCxnSpPr>
        <p:spPr>
          <a:xfrm flipH="1">
            <a:off x="6705600" y="2819400"/>
            <a:ext cx="22860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endCxn id="41" idx="1"/>
          </p:cNvCxnSpPr>
          <p:nvPr/>
        </p:nvCxnSpPr>
        <p:spPr>
          <a:xfrm>
            <a:off x="7429500" y="2819400"/>
            <a:ext cx="218563" cy="252833"/>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endCxn id="50" idx="0"/>
          </p:cNvCxnSpPr>
          <p:nvPr/>
        </p:nvCxnSpPr>
        <p:spPr>
          <a:xfrm>
            <a:off x="8458200" y="3657600"/>
            <a:ext cx="114300" cy="3810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6553200" y="37338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41" idx="3"/>
            <a:endCxn id="49" idx="0"/>
          </p:cNvCxnSpPr>
          <p:nvPr/>
        </p:nvCxnSpPr>
        <p:spPr>
          <a:xfrm flipH="1">
            <a:off x="7581900" y="3557167"/>
            <a:ext cx="66163" cy="176633"/>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4572000" y="2819400"/>
            <a:ext cx="0" cy="3048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H="1">
            <a:off x="4114800" y="3733800"/>
            <a:ext cx="76200" cy="3048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3886200" y="47244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3886200" y="56388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5029200" y="56388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4953000" y="47244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a:off x="4724400" y="3733800"/>
            <a:ext cx="152400" cy="3048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a:off x="1219200" y="46482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133600" y="46482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1219200" y="52578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133600" y="52578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1219200" y="58674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133600" y="58674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ight Brace 83"/>
          <p:cNvSpPr/>
          <p:nvPr/>
        </p:nvSpPr>
        <p:spPr>
          <a:xfrm>
            <a:off x="2971800" y="4572000"/>
            <a:ext cx="228600" cy="18288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Rectangle 84"/>
          <p:cNvSpPr/>
          <p:nvPr/>
        </p:nvSpPr>
        <p:spPr>
          <a:xfrm>
            <a:off x="5791200" y="48768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6705600" y="48768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5791200" y="54864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6705600" y="54864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5791200" y="60960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6705600" y="60960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8077200" y="4038600"/>
            <a:ext cx="990600" cy="685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Left Brace 96"/>
          <p:cNvSpPr/>
          <p:nvPr/>
        </p:nvSpPr>
        <p:spPr>
          <a:xfrm>
            <a:off x="5562600" y="4876800"/>
            <a:ext cx="228600" cy="1676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8" name="Straight Arrow Connector 97"/>
          <p:cNvCxnSpPr>
            <a:stCxn id="44" idx="1"/>
            <a:endCxn id="84" idx="1"/>
          </p:cNvCxnSpPr>
          <p:nvPr/>
        </p:nvCxnSpPr>
        <p:spPr>
          <a:xfrm flipH="1" flipV="1">
            <a:off x="3200400" y="5486400"/>
            <a:ext cx="373670" cy="481433"/>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47" idx="7"/>
            <a:endCxn id="97" idx="1"/>
          </p:cNvCxnSpPr>
          <p:nvPr/>
        </p:nvCxnSpPr>
        <p:spPr>
          <a:xfrm flipV="1">
            <a:off x="5341330" y="5715000"/>
            <a:ext cx="221270" cy="252833"/>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105" name="Title 1"/>
          <p:cNvSpPr txBox="1">
            <a:spLocks/>
          </p:cNvSpPr>
          <p:nvPr/>
        </p:nvSpPr>
        <p:spPr>
          <a:xfrm>
            <a:off x="4114800" y="2209800"/>
            <a:ext cx="1371600" cy="563562"/>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Substance</a:t>
            </a:r>
          </a:p>
        </p:txBody>
      </p:sp>
      <p:sp>
        <p:nvSpPr>
          <p:cNvPr id="106" name="Title 1"/>
          <p:cNvSpPr txBox="1">
            <a:spLocks/>
          </p:cNvSpPr>
          <p:nvPr/>
        </p:nvSpPr>
        <p:spPr>
          <a:xfrm>
            <a:off x="6477000" y="2209800"/>
            <a:ext cx="1371600" cy="5635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Mixture</a:t>
            </a:r>
          </a:p>
        </p:txBody>
      </p:sp>
      <p:sp>
        <p:nvSpPr>
          <p:cNvPr id="107" name="Title 1"/>
          <p:cNvSpPr txBox="1">
            <a:spLocks/>
          </p:cNvSpPr>
          <p:nvPr/>
        </p:nvSpPr>
        <p:spPr>
          <a:xfrm>
            <a:off x="3810000" y="3200400"/>
            <a:ext cx="1600200" cy="5635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Homogeneous (identical)</a:t>
            </a:r>
          </a:p>
        </p:txBody>
      </p:sp>
      <p:sp>
        <p:nvSpPr>
          <p:cNvPr id="108" name="Title 1"/>
          <p:cNvSpPr txBox="1">
            <a:spLocks/>
          </p:cNvSpPr>
          <p:nvPr/>
        </p:nvSpPr>
        <p:spPr>
          <a:xfrm>
            <a:off x="5715000" y="3124200"/>
            <a:ext cx="1600200" cy="5635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Homogeneous (uniform)</a:t>
            </a:r>
          </a:p>
        </p:txBody>
      </p:sp>
      <p:sp>
        <p:nvSpPr>
          <p:cNvPr id="109" name="Title 1"/>
          <p:cNvSpPr txBox="1">
            <a:spLocks/>
          </p:cNvSpPr>
          <p:nvPr/>
        </p:nvSpPr>
        <p:spPr>
          <a:xfrm>
            <a:off x="7391400" y="3048000"/>
            <a:ext cx="1676400" cy="5635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Heterogeneous </a:t>
            </a:r>
          </a:p>
        </p:txBody>
      </p:sp>
      <p:sp>
        <p:nvSpPr>
          <p:cNvPr id="119" name="Title 1"/>
          <p:cNvSpPr txBox="1">
            <a:spLocks/>
          </p:cNvSpPr>
          <p:nvPr/>
        </p:nvSpPr>
        <p:spPr>
          <a:xfrm>
            <a:off x="6019800" y="4084638"/>
            <a:ext cx="990600" cy="4873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Solution</a:t>
            </a:r>
          </a:p>
        </p:txBody>
      </p:sp>
      <p:sp>
        <p:nvSpPr>
          <p:cNvPr id="123" name="Title 1"/>
          <p:cNvSpPr txBox="1">
            <a:spLocks/>
          </p:cNvSpPr>
          <p:nvPr/>
        </p:nvSpPr>
        <p:spPr>
          <a:xfrm>
            <a:off x="3429000" y="4114800"/>
            <a:ext cx="990600" cy="4873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Element</a:t>
            </a:r>
          </a:p>
        </p:txBody>
      </p:sp>
      <p:sp>
        <p:nvSpPr>
          <p:cNvPr id="124" name="Title 1"/>
          <p:cNvSpPr txBox="1">
            <a:spLocks/>
          </p:cNvSpPr>
          <p:nvPr/>
        </p:nvSpPr>
        <p:spPr>
          <a:xfrm>
            <a:off x="4419600" y="4114800"/>
            <a:ext cx="1143000" cy="487362"/>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Compound</a:t>
            </a:r>
          </a:p>
        </p:txBody>
      </p:sp>
      <p:sp>
        <p:nvSpPr>
          <p:cNvPr id="127" name="Title 1"/>
          <p:cNvSpPr txBox="1">
            <a:spLocks/>
          </p:cNvSpPr>
          <p:nvPr/>
        </p:nvSpPr>
        <p:spPr>
          <a:xfrm>
            <a:off x="3429000" y="5029200"/>
            <a:ext cx="990600" cy="4873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Atom</a:t>
            </a:r>
          </a:p>
        </p:txBody>
      </p:sp>
      <p:sp>
        <p:nvSpPr>
          <p:cNvPr id="128" name="Title 1"/>
          <p:cNvSpPr txBox="1">
            <a:spLocks/>
          </p:cNvSpPr>
          <p:nvPr/>
        </p:nvSpPr>
        <p:spPr>
          <a:xfrm>
            <a:off x="4495800" y="5029200"/>
            <a:ext cx="990600" cy="487362"/>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Molecule</a:t>
            </a:r>
          </a:p>
        </p:txBody>
      </p:sp>
      <p:sp>
        <p:nvSpPr>
          <p:cNvPr id="129" name="Title 1"/>
          <p:cNvSpPr txBox="1">
            <a:spLocks/>
          </p:cNvSpPr>
          <p:nvPr/>
        </p:nvSpPr>
        <p:spPr>
          <a:xfrm>
            <a:off x="3429000" y="5943600"/>
            <a:ext cx="990600" cy="487362"/>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Symbol</a:t>
            </a:r>
          </a:p>
        </p:txBody>
      </p:sp>
      <p:sp>
        <p:nvSpPr>
          <p:cNvPr id="130" name="Title 1"/>
          <p:cNvSpPr txBox="1">
            <a:spLocks/>
          </p:cNvSpPr>
          <p:nvPr/>
        </p:nvSpPr>
        <p:spPr>
          <a:xfrm>
            <a:off x="4495800" y="5943600"/>
            <a:ext cx="990600" cy="4873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Formula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dissolve">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dissolve">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dissolve">
                                      <p:cBhvr>
                                        <p:cTn id="32" dur="500"/>
                                        <p:tgtEl>
                                          <p:spTgt spid="3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dissolve">
                                      <p:cBhvr>
                                        <p:cTn id="37" dur="500"/>
                                        <p:tgtEl>
                                          <p:spTgt spid="36"/>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dissolve">
                                      <p:cBhvr>
                                        <p:cTn id="42" dur="500"/>
                                        <p:tgtEl>
                                          <p:spTgt spid="37"/>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05"/>
                                        </p:tgtEl>
                                        <p:attrNameLst>
                                          <p:attrName>style.visibility</p:attrName>
                                        </p:attrNameLst>
                                      </p:cBhvr>
                                      <p:to>
                                        <p:strVal val="visible"/>
                                      </p:to>
                                    </p:set>
                                    <p:animEffect transition="in" filter="dissolve">
                                      <p:cBhvr>
                                        <p:cTn id="47" dur="500"/>
                                        <p:tgtEl>
                                          <p:spTgt spid="105"/>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06"/>
                                        </p:tgtEl>
                                        <p:attrNameLst>
                                          <p:attrName>style.visibility</p:attrName>
                                        </p:attrNameLst>
                                      </p:cBhvr>
                                      <p:to>
                                        <p:strVal val="visible"/>
                                      </p:to>
                                    </p:set>
                                    <p:animEffect transition="in" filter="dissolve">
                                      <p:cBhvr>
                                        <p:cTn id="52" dur="500"/>
                                        <p:tgtEl>
                                          <p:spTgt spid="106"/>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07"/>
                                        </p:tgtEl>
                                        <p:attrNameLst>
                                          <p:attrName>style.visibility</p:attrName>
                                        </p:attrNameLst>
                                      </p:cBhvr>
                                      <p:to>
                                        <p:strVal val="visible"/>
                                      </p:to>
                                    </p:set>
                                    <p:animEffect transition="in" filter="dissolve">
                                      <p:cBhvr>
                                        <p:cTn id="57" dur="500"/>
                                        <p:tgtEl>
                                          <p:spTgt spid="107"/>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08"/>
                                        </p:tgtEl>
                                        <p:attrNameLst>
                                          <p:attrName>style.visibility</p:attrName>
                                        </p:attrNameLst>
                                      </p:cBhvr>
                                      <p:to>
                                        <p:strVal val="visible"/>
                                      </p:to>
                                    </p:set>
                                    <p:animEffect transition="in" filter="dissolve">
                                      <p:cBhvr>
                                        <p:cTn id="62" dur="500"/>
                                        <p:tgtEl>
                                          <p:spTgt spid="108"/>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09"/>
                                        </p:tgtEl>
                                        <p:attrNameLst>
                                          <p:attrName>style.visibility</p:attrName>
                                        </p:attrNameLst>
                                      </p:cBhvr>
                                      <p:to>
                                        <p:strVal val="visible"/>
                                      </p:to>
                                    </p:set>
                                    <p:animEffect transition="in" filter="dissolve">
                                      <p:cBhvr>
                                        <p:cTn id="67" dur="500"/>
                                        <p:tgtEl>
                                          <p:spTgt spid="109"/>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23"/>
                                        </p:tgtEl>
                                        <p:attrNameLst>
                                          <p:attrName>style.visibility</p:attrName>
                                        </p:attrNameLst>
                                      </p:cBhvr>
                                      <p:to>
                                        <p:strVal val="visible"/>
                                      </p:to>
                                    </p:set>
                                    <p:animEffect transition="in" filter="dissolve">
                                      <p:cBhvr>
                                        <p:cTn id="72" dur="500"/>
                                        <p:tgtEl>
                                          <p:spTgt spid="123"/>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124"/>
                                        </p:tgtEl>
                                        <p:attrNameLst>
                                          <p:attrName>style.visibility</p:attrName>
                                        </p:attrNameLst>
                                      </p:cBhvr>
                                      <p:to>
                                        <p:strVal val="visible"/>
                                      </p:to>
                                    </p:set>
                                    <p:animEffect transition="in" filter="dissolve">
                                      <p:cBhvr>
                                        <p:cTn id="77" dur="500"/>
                                        <p:tgtEl>
                                          <p:spTgt spid="124"/>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127"/>
                                        </p:tgtEl>
                                        <p:attrNameLst>
                                          <p:attrName>style.visibility</p:attrName>
                                        </p:attrNameLst>
                                      </p:cBhvr>
                                      <p:to>
                                        <p:strVal val="visible"/>
                                      </p:to>
                                    </p:set>
                                    <p:animEffect transition="in" filter="dissolve">
                                      <p:cBhvr>
                                        <p:cTn id="82" dur="500"/>
                                        <p:tgtEl>
                                          <p:spTgt spid="127"/>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128"/>
                                        </p:tgtEl>
                                        <p:attrNameLst>
                                          <p:attrName>style.visibility</p:attrName>
                                        </p:attrNameLst>
                                      </p:cBhvr>
                                      <p:to>
                                        <p:strVal val="visible"/>
                                      </p:to>
                                    </p:set>
                                    <p:animEffect transition="in" filter="dissolve">
                                      <p:cBhvr>
                                        <p:cTn id="87" dur="500"/>
                                        <p:tgtEl>
                                          <p:spTgt spid="128"/>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129"/>
                                        </p:tgtEl>
                                        <p:attrNameLst>
                                          <p:attrName>style.visibility</p:attrName>
                                        </p:attrNameLst>
                                      </p:cBhvr>
                                      <p:to>
                                        <p:strVal val="visible"/>
                                      </p:to>
                                    </p:set>
                                    <p:animEffect transition="in" filter="dissolve">
                                      <p:cBhvr>
                                        <p:cTn id="92" dur="500"/>
                                        <p:tgtEl>
                                          <p:spTgt spid="129"/>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130"/>
                                        </p:tgtEl>
                                        <p:attrNameLst>
                                          <p:attrName>style.visibility</p:attrName>
                                        </p:attrNameLst>
                                      </p:cBhvr>
                                      <p:to>
                                        <p:strVal val="visible"/>
                                      </p:to>
                                    </p:set>
                                    <p:animEffect transition="in" filter="dissolve">
                                      <p:cBhvr>
                                        <p:cTn id="97" dur="500"/>
                                        <p:tgtEl>
                                          <p:spTgt spid="130"/>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119"/>
                                        </p:tgtEl>
                                        <p:attrNameLst>
                                          <p:attrName>style.visibility</p:attrName>
                                        </p:attrNameLst>
                                      </p:cBhvr>
                                      <p:to>
                                        <p:strVal val="visible"/>
                                      </p:to>
                                    </p:set>
                                    <p:animEffect transition="in" filter="dissolve">
                                      <p:cBhvr>
                                        <p:cTn id="102"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30" grpId="0"/>
      <p:bldP spid="31" grpId="0"/>
      <p:bldP spid="36" grpId="0"/>
      <p:bldP spid="37" grpId="0"/>
      <p:bldP spid="38" grpId="0"/>
      <p:bldP spid="105" grpId="0"/>
      <p:bldP spid="106" grpId="0"/>
      <p:bldP spid="107" grpId="0"/>
      <p:bldP spid="108" grpId="0"/>
      <p:bldP spid="109" grpId="0"/>
      <p:bldP spid="119" grpId="0"/>
      <p:bldP spid="123" grpId="0"/>
      <p:bldP spid="124" grpId="0"/>
      <p:bldP spid="127" grpId="0"/>
      <p:bldP spid="128" grpId="0"/>
      <p:bldP spid="129" grpId="0"/>
      <p:bldP spid="1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mic Sans MS" pitchFamily="66" charset="0"/>
              </a:rPr>
              <a:t>Key Vocabulary</a:t>
            </a:r>
            <a:endParaRPr lang="en-US" dirty="0">
              <a:latin typeface="Comic Sans MS" pitchFamily="66" charset="0"/>
            </a:endParaRPr>
          </a:p>
        </p:txBody>
      </p:sp>
      <p:sp>
        <p:nvSpPr>
          <p:cNvPr id="3" name="Content Placeholder 2"/>
          <p:cNvSpPr>
            <a:spLocks noGrp="1"/>
          </p:cNvSpPr>
          <p:nvPr>
            <p:ph idx="1"/>
          </p:nvPr>
        </p:nvSpPr>
        <p:spPr>
          <a:xfrm>
            <a:off x="457200" y="1600200"/>
            <a:ext cx="7848600" cy="4525963"/>
          </a:xfrm>
        </p:spPr>
        <p:txBody>
          <a:bodyPr/>
          <a:lstStyle/>
          <a:p>
            <a:pPr>
              <a:buNone/>
            </a:pPr>
            <a:r>
              <a:rPr lang="en-US" dirty="0" smtClean="0"/>
              <a:t>Element – matter made of one type of atom</a:t>
            </a:r>
          </a:p>
          <a:p>
            <a:pPr>
              <a:buNone/>
            </a:pPr>
            <a:endParaRPr lang="en-US" dirty="0" smtClean="0"/>
          </a:p>
          <a:p>
            <a:pPr>
              <a:buNone/>
            </a:pPr>
            <a:r>
              <a:rPr lang="en-US" dirty="0" smtClean="0"/>
              <a:t>Compound – two or more elements combined in a fixed ratio</a:t>
            </a:r>
          </a:p>
          <a:p>
            <a:pPr>
              <a:buNone/>
            </a:pPr>
            <a:endParaRPr lang="en-US" dirty="0" smtClean="0"/>
          </a:p>
          <a:p>
            <a:pPr>
              <a:buNone/>
            </a:pPr>
            <a:r>
              <a:rPr lang="en-US" dirty="0" smtClean="0"/>
              <a:t>Solution – two or more substances uniformly mixed (a homogeneous mixture)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Straight Arrow Connector 63"/>
          <p:cNvCxnSpPr>
            <a:stCxn id="41" idx="4"/>
            <a:endCxn id="51" idx="0"/>
          </p:cNvCxnSpPr>
          <p:nvPr/>
        </p:nvCxnSpPr>
        <p:spPr>
          <a:xfrm flipH="1">
            <a:off x="8115300" y="3657600"/>
            <a:ext cx="152400" cy="12192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819400" y="381000"/>
            <a:ext cx="1905000" cy="563562"/>
          </a:xfrm>
        </p:spPr>
        <p:txBody>
          <a:bodyPr>
            <a:normAutofit fontScale="90000"/>
          </a:bodyPr>
          <a:lstStyle/>
          <a:p>
            <a:r>
              <a:rPr lang="en-US" sz="3600" dirty="0" smtClean="0"/>
              <a:t>Universe</a:t>
            </a:r>
            <a:endParaRPr lang="en-US" sz="3600" dirty="0"/>
          </a:p>
        </p:txBody>
      </p:sp>
      <p:sp>
        <p:nvSpPr>
          <p:cNvPr id="4" name="Oval 3"/>
          <p:cNvSpPr/>
          <p:nvPr/>
        </p:nvSpPr>
        <p:spPr>
          <a:xfrm>
            <a:off x="2514600" y="381000"/>
            <a:ext cx="2438400"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entagon 4"/>
          <p:cNvSpPr/>
          <p:nvPr/>
        </p:nvSpPr>
        <p:spPr>
          <a:xfrm rot="5400000">
            <a:off x="1447800" y="609600"/>
            <a:ext cx="685800" cy="1600200"/>
          </a:xfrm>
          <a:prstGeom prst="homePlate">
            <a:avLst>
              <a:gd name="adj" fmla="val 2617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entagon 5"/>
          <p:cNvSpPr/>
          <p:nvPr/>
        </p:nvSpPr>
        <p:spPr>
          <a:xfrm rot="5400000">
            <a:off x="5867400" y="609600"/>
            <a:ext cx="685799" cy="1600200"/>
          </a:xfrm>
          <a:prstGeom prst="homePlate">
            <a:avLst>
              <a:gd name="adj" fmla="val 2766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5257800" y="1112838"/>
            <a:ext cx="1905000" cy="563562"/>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Matter</a:t>
            </a:r>
          </a:p>
        </p:txBody>
      </p:sp>
      <p:sp>
        <p:nvSpPr>
          <p:cNvPr id="8" name="Title 1"/>
          <p:cNvSpPr txBox="1">
            <a:spLocks/>
          </p:cNvSpPr>
          <p:nvPr/>
        </p:nvSpPr>
        <p:spPr>
          <a:xfrm>
            <a:off x="838200" y="1066800"/>
            <a:ext cx="1905000" cy="563562"/>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Energy</a:t>
            </a:r>
          </a:p>
        </p:txBody>
      </p:sp>
      <p:sp>
        <p:nvSpPr>
          <p:cNvPr id="9" name="Oval 8"/>
          <p:cNvSpPr/>
          <p:nvPr/>
        </p:nvSpPr>
        <p:spPr>
          <a:xfrm>
            <a:off x="228600" y="2057400"/>
            <a:ext cx="1295400"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133600" y="2057400"/>
            <a:ext cx="1295400"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4191000" y="2133600"/>
            <a:ext cx="1295400" cy="685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6553200" y="2133600"/>
            <a:ext cx="1295400" cy="685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2133600" y="3429000"/>
            <a:ext cx="1295400" cy="685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228600" y="3276600"/>
            <a:ext cx="1295400" cy="838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flipH="1">
            <a:off x="2286000" y="838200"/>
            <a:ext cx="457200" cy="1524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724400" y="838200"/>
            <a:ext cx="68580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9" idx="0"/>
          </p:cNvCxnSpPr>
          <p:nvPr/>
        </p:nvCxnSpPr>
        <p:spPr>
          <a:xfrm flipH="1">
            <a:off x="876300" y="1676400"/>
            <a:ext cx="419100" cy="3810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247900" y="1676400"/>
            <a:ext cx="342900" cy="3810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838200" y="2971800"/>
            <a:ext cx="0" cy="3048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2819400" y="2971800"/>
            <a:ext cx="0" cy="4572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5257800" y="1600200"/>
            <a:ext cx="381000" cy="4572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743700" y="1600200"/>
            <a:ext cx="419100" cy="5334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30" name="Title 1"/>
          <p:cNvSpPr txBox="1">
            <a:spLocks/>
          </p:cNvSpPr>
          <p:nvPr/>
        </p:nvSpPr>
        <p:spPr>
          <a:xfrm>
            <a:off x="152400" y="2209800"/>
            <a:ext cx="1371600" cy="5635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Kinetic</a:t>
            </a:r>
          </a:p>
        </p:txBody>
      </p:sp>
      <p:sp>
        <p:nvSpPr>
          <p:cNvPr id="31" name="Title 1"/>
          <p:cNvSpPr txBox="1">
            <a:spLocks/>
          </p:cNvSpPr>
          <p:nvPr/>
        </p:nvSpPr>
        <p:spPr>
          <a:xfrm>
            <a:off x="2057400" y="2209800"/>
            <a:ext cx="1371600" cy="5635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Potential</a:t>
            </a:r>
          </a:p>
        </p:txBody>
      </p:sp>
      <p:sp>
        <p:nvSpPr>
          <p:cNvPr id="36" name="Title 1"/>
          <p:cNvSpPr txBox="1">
            <a:spLocks/>
          </p:cNvSpPr>
          <p:nvPr/>
        </p:nvSpPr>
        <p:spPr>
          <a:xfrm>
            <a:off x="152400" y="3276600"/>
            <a:ext cx="1371600" cy="5635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Energy</a:t>
            </a:r>
            <a:r>
              <a:rPr kumimoji="0" lang="en-US" sz="2400" b="0" i="0" u="none" strike="noStrike" kern="1200" cap="none" spc="0" normalizeH="0" noProof="0" dirty="0" smtClean="0">
                <a:ln>
                  <a:noFill/>
                </a:ln>
                <a:solidFill>
                  <a:schemeClr val="tx1"/>
                </a:solidFill>
                <a:effectLst/>
                <a:uLnTx/>
                <a:uFillTx/>
                <a:latin typeface="+mj-lt"/>
                <a:ea typeface="+mj-ea"/>
                <a:cs typeface="+mj-cs"/>
              </a:rPr>
              <a:t> of Motion</a:t>
            </a:r>
            <a:endParaRPr kumimoji="0" lang="en-US" sz="2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7" name="Title 1"/>
          <p:cNvSpPr txBox="1">
            <a:spLocks/>
          </p:cNvSpPr>
          <p:nvPr/>
        </p:nvSpPr>
        <p:spPr>
          <a:xfrm>
            <a:off x="152400" y="3581400"/>
            <a:ext cx="1371600" cy="563562"/>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KE = ½ mv</a:t>
            </a:r>
            <a:r>
              <a:rPr kumimoji="0" lang="en-US" sz="2400" b="0" i="0" u="none" strike="noStrike" kern="1200" cap="none" spc="0" normalizeH="0" baseline="30000" noProof="0" dirty="0" smtClean="0">
                <a:ln>
                  <a:noFill/>
                </a:ln>
                <a:solidFill>
                  <a:schemeClr val="tx1"/>
                </a:solidFill>
                <a:effectLst/>
                <a:uLnTx/>
                <a:uFillTx/>
                <a:latin typeface="+mj-lt"/>
                <a:ea typeface="+mj-ea"/>
                <a:cs typeface="+mj-cs"/>
              </a:rPr>
              <a:t>2</a:t>
            </a:r>
          </a:p>
        </p:txBody>
      </p:sp>
      <p:sp>
        <p:nvSpPr>
          <p:cNvPr id="38" name="Title 1"/>
          <p:cNvSpPr txBox="1">
            <a:spLocks/>
          </p:cNvSpPr>
          <p:nvPr/>
        </p:nvSpPr>
        <p:spPr>
          <a:xfrm>
            <a:off x="2057400" y="3505200"/>
            <a:ext cx="1371600" cy="5635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Stored Energy</a:t>
            </a:r>
          </a:p>
        </p:txBody>
      </p:sp>
      <p:sp>
        <p:nvSpPr>
          <p:cNvPr id="39" name="Oval 38"/>
          <p:cNvSpPr/>
          <p:nvPr/>
        </p:nvSpPr>
        <p:spPr>
          <a:xfrm>
            <a:off x="3733800" y="3124200"/>
            <a:ext cx="1752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5715000" y="3048000"/>
            <a:ext cx="16002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7391400" y="2971800"/>
            <a:ext cx="1752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429000" y="40386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3429000" y="49530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429000" y="58674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4495800" y="40386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4495800" y="49530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4495800" y="58674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6019800" y="39624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7086600" y="37338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7620000" y="4876800"/>
            <a:ext cx="990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p:cNvCxnSpPr/>
          <p:nvPr/>
        </p:nvCxnSpPr>
        <p:spPr>
          <a:xfrm flipH="1">
            <a:off x="6705600" y="2819400"/>
            <a:ext cx="22860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endCxn id="41" idx="1"/>
          </p:cNvCxnSpPr>
          <p:nvPr/>
        </p:nvCxnSpPr>
        <p:spPr>
          <a:xfrm>
            <a:off x="7429500" y="2819400"/>
            <a:ext cx="218563" cy="252833"/>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endCxn id="50" idx="0"/>
          </p:cNvCxnSpPr>
          <p:nvPr/>
        </p:nvCxnSpPr>
        <p:spPr>
          <a:xfrm>
            <a:off x="8458200" y="3657600"/>
            <a:ext cx="114300" cy="3810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6553200" y="37338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41" idx="3"/>
            <a:endCxn id="49" idx="0"/>
          </p:cNvCxnSpPr>
          <p:nvPr/>
        </p:nvCxnSpPr>
        <p:spPr>
          <a:xfrm flipH="1">
            <a:off x="7581900" y="3557167"/>
            <a:ext cx="66163" cy="176633"/>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4572000" y="2819400"/>
            <a:ext cx="0" cy="3048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H="1">
            <a:off x="4114800" y="3733800"/>
            <a:ext cx="76200" cy="3048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3886200" y="47244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3886200" y="56388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5029200" y="56388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4953000" y="4724400"/>
            <a:ext cx="0" cy="2286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a:off x="4724400" y="3733800"/>
            <a:ext cx="152400" cy="304800"/>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a:off x="1219200" y="46482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133600" y="46482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1219200" y="52578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133600" y="52578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1219200" y="58674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133600" y="58674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ight Brace 83"/>
          <p:cNvSpPr/>
          <p:nvPr/>
        </p:nvSpPr>
        <p:spPr>
          <a:xfrm>
            <a:off x="2971800" y="4572000"/>
            <a:ext cx="228600" cy="18288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Rectangle 84"/>
          <p:cNvSpPr/>
          <p:nvPr/>
        </p:nvSpPr>
        <p:spPr>
          <a:xfrm>
            <a:off x="5791200" y="48768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6705600" y="48768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5791200" y="54864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6705600" y="54864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5791200" y="60960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6705600" y="6096000"/>
            <a:ext cx="7620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8077200" y="4038600"/>
            <a:ext cx="990600" cy="685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Left Brace 96"/>
          <p:cNvSpPr/>
          <p:nvPr/>
        </p:nvSpPr>
        <p:spPr>
          <a:xfrm>
            <a:off x="5562600" y="4876800"/>
            <a:ext cx="228600" cy="1676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8" name="Straight Arrow Connector 97"/>
          <p:cNvCxnSpPr>
            <a:stCxn id="44" idx="1"/>
            <a:endCxn id="84" idx="1"/>
          </p:cNvCxnSpPr>
          <p:nvPr/>
        </p:nvCxnSpPr>
        <p:spPr>
          <a:xfrm flipH="1" flipV="1">
            <a:off x="3200400" y="5486400"/>
            <a:ext cx="373670" cy="481433"/>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47" idx="7"/>
            <a:endCxn id="97" idx="1"/>
          </p:cNvCxnSpPr>
          <p:nvPr/>
        </p:nvCxnSpPr>
        <p:spPr>
          <a:xfrm flipV="1">
            <a:off x="5341330" y="5715000"/>
            <a:ext cx="221270" cy="252833"/>
          </a:xfrm>
          <a:prstGeom prst="straightConnector1">
            <a:avLst/>
          </a:prstGeom>
          <a:ln w="25400">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105" name="Title 1"/>
          <p:cNvSpPr txBox="1">
            <a:spLocks/>
          </p:cNvSpPr>
          <p:nvPr/>
        </p:nvSpPr>
        <p:spPr>
          <a:xfrm>
            <a:off x="4114800" y="2209800"/>
            <a:ext cx="1371600" cy="563562"/>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Substance</a:t>
            </a:r>
          </a:p>
        </p:txBody>
      </p:sp>
      <p:sp>
        <p:nvSpPr>
          <p:cNvPr id="106" name="Title 1"/>
          <p:cNvSpPr txBox="1">
            <a:spLocks/>
          </p:cNvSpPr>
          <p:nvPr/>
        </p:nvSpPr>
        <p:spPr>
          <a:xfrm>
            <a:off x="6477000" y="2209800"/>
            <a:ext cx="1371600" cy="5635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Mixture</a:t>
            </a:r>
          </a:p>
        </p:txBody>
      </p:sp>
      <p:sp>
        <p:nvSpPr>
          <p:cNvPr id="107" name="Title 1"/>
          <p:cNvSpPr txBox="1">
            <a:spLocks/>
          </p:cNvSpPr>
          <p:nvPr/>
        </p:nvSpPr>
        <p:spPr>
          <a:xfrm>
            <a:off x="3810000" y="3200400"/>
            <a:ext cx="1600200" cy="5635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Homogeneous (identical)</a:t>
            </a:r>
          </a:p>
        </p:txBody>
      </p:sp>
      <p:sp>
        <p:nvSpPr>
          <p:cNvPr id="108" name="Title 1"/>
          <p:cNvSpPr txBox="1">
            <a:spLocks/>
          </p:cNvSpPr>
          <p:nvPr/>
        </p:nvSpPr>
        <p:spPr>
          <a:xfrm>
            <a:off x="5715000" y="3124200"/>
            <a:ext cx="1600200" cy="5635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Homogeneous (uniform)</a:t>
            </a:r>
          </a:p>
        </p:txBody>
      </p:sp>
      <p:sp>
        <p:nvSpPr>
          <p:cNvPr id="109" name="Title 1"/>
          <p:cNvSpPr txBox="1">
            <a:spLocks/>
          </p:cNvSpPr>
          <p:nvPr/>
        </p:nvSpPr>
        <p:spPr>
          <a:xfrm>
            <a:off x="7391400" y="3048000"/>
            <a:ext cx="1676400" cy="5635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Heterogeneous </a:t>
            </a:r>
          </a:p>
        </p:txBody>
      </p:sp>
      <p:sp>
        <p:nvSpPr>
          <p:cNvPr id="119" name="Title 1"/>
          <p:cNvSpPr txBox="1">
            <a:spLocks/>
          </p:cNvSpPr>
          <p:nvPr/>
        </p:nvSpPr>
        <p:spPr>
          <a:xfrm>
            <a:off x="6019800" y="4084638"/>
            <a:ext cx="990600" cy="4873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Solution</a:t>
            </a:r>
          </a:p>
        </p:txBody>
      </p:sp>
      <p:sp>
        <p:nvSpPr>
          <p:cNvPr id="120" name="Title 1"/>
          <p:cNvSpPr txBox="1">
            <a:spLocks/>
          </p:cNvSpPr>
          <p:nvPr/>
        </p:nvSpPr>
        <p:spPr>
          <a:xfrm>
            <a:off x="7086600" y="3810000"/>
            <a:ext cx="990600" cy="4873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Mixture</a:t>
            </a:r>
          </a:p>
        </p:txBody>
      </p:sp>
      <p:sp>
        <p:nvSpPr>
          <p:cNvPr id="121" name="Title 1"/>
          <p:cNvSpPr txBox="1">
            <a:spLocks/>
          </p:cNvSpPr>
          <p:nvPr/>
        </p:nvSpPr>
        <p:spPr>
          <a:xfrm>
            <a:off x="8001000" y="4160838"/>
            <a:ext cx="1143000" cy="487362"/>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Suspension</a:t>
            </a:r>
          </a:p>
        </p:txBody>
      </p:sp>
      <p:sp>
        <p:nvSpPr>
          <p:cNvPr id="122" name="Title 1"/>
          <p:cNvSpPr txBox="1">
            <a:spLocks/>
          </p:cNvSpPr>
          <p:nvPr/>
        </p:nvSpPr>
        <p:spPr>
          <a:xfrm>
            <a:off x="7620000" y="4999038"/>
            <a:ext cx="990600" cy="487362"/>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Colloid</a:t>
            </a:r>
          </a:p>
        </p:txBody>
      </p:sp>
      <p:sp>
        <p:nvSpPr>
          <p:cNvPr id="123" name="Title 1"/>
          <p:cNvSpPr txBox="1">
            <a:spLocks/>
          </p:cNvSpPr>
          <p:nvPr/>
        </p:nvSpPr>
        <p:spPr>
          <a:xfrm>
            <a:off x="3429000" y="4114800"/>
            <a:ext cx="990600" cy="4873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Element</a:t>
            </a:r>
          </a:p>
        </p:txBody>
      </p:sp>
      <p:sp>
        <p:nvSpPr>
          <p:cNvPr id="124" name="Title 1"/>
          <p:cNvSpPr txBox="1">
            <a:spLocks/>
          </p:cNvSpPr>
          <p:nvPr/>
        </p:nvSpPr>
        <p:spPr>
          <a:xfrm>
            <a:off x="4419600" y="4114800"/>
            <a:ext cx="1143000" cy="487362"/>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Compound</a:t>
            </a:r>
          </a:p>
        </p:txBody>
      </p:sp>
      <p:sp>
        <p:nvSpPr>
          <p:cNvPr id="127" name="Title 1"/>
          <p:cNvSpPr txBox="1">
            <a:spLocks/>
          </p:cNvSpPr>
          <p:nvPr/>
        </p:nvSpPr>
        <p:spPr>
          <a:xfrm>
            <a:off x="3429000" y="5029200"/>
            <a:ext cx="990600" cy="4873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Atom</a:t>
            </a:r>
          </a:p>
        </p:txBody>
      </p:sp>
      <p:sp>
        <p:nvSpPr>
          <p:cNvPr id="128" name="Title 1"/>
          <p:cNvSpPr txBox="1">
            <a:spLocks/>
          </p:cNvSpPr>
          <p:nvPr/>
        </p:nvSpPr>
        <p:spPr>
          <a:xfrm>
            <a:off x="4495800" y="5029200"/>
            <a:ext cx="990600" cy="487362"/>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Molecule</a:t>
            </a:r>
          </a:p>
        </p:txBody>
      </p:sp>
      <p:sp>
        <p:nvSpPr>
          <p:cNvPr id="129" name="Title 1"/>
          <p:cNvSpPr txBox="1">
            <a:spLocks/>
          </p:cNvSpPr>
          <p:nvPr/>
        </p:nvSpPr>
        <p:spPr>
          <a:xfrm>
            <a:off x="3429000" y="5943600"/>
            <a:ext cx="990600" cy="487362"/>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Symbol</a:t>
            </a:r>
          </a:p>
        </p:txBody>
      </p:sp>
      <p:sp>
        <p:nvSpPr>
          <p:cNvPr id="130" name="Title 1"/>
          <p:cNvSpPr txBox="1">
            <a:spLocks/>
          </p:cNvSpPr>
          <p:nvPr/>
        </p:nvSpPr>
        <p:spPr>
          <a:xfrm>
            <a:off x="4495800" y="5943600"/>
            <a:ext cx="990600" cy="4873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Formula</a:t>
            </a:r>
          </a:p>
        </p:txBody>
      </p:sp>
      <p:sp>
        <p:nvSpPr>
          <p:cNvPr id="91" name="Title 1"/>
          <p:cNvSpPr txBox="1">
            <a:spLocks/>
          </p:cNvSpPr>
          <p:nvPr/>
        </p:nvSpPr>
        <p:spPr>
          <a:xfrm>
            <a:off x="1219200" y="4648200"/>
            <a:ext cx="762000" cy="4873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gold</a:t>
            </a:r>
          </a:p>
        </p:txBody>
      </p:sp>
      <p:sp>
        <p:nvSpPr>
          <p:cNvPr id="92" name="Title 1"/>
          <p:cNvSpPr txBox="1">
            <a:spLocks/>
          </p:cNvSpPr>
          <p:nvPr/>
        </p:nvSpPr>
        <p:spPr>
          <a:xfrm>
            <a:off x="2133600" y="4648200"/>
            <a:ext cx="762000" cy="4873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iron</a:t>
            </a:r>
          </a:p>
        </p:txBody>
      </p:sp>
      <p:sp>
        <p:nvSpPr>
          <p:cNvPr id="93" name="Title 1"/>
          <p:cNvSpPr txBox="1">
            <a:spLocks/>
          </p:cNvSpPr>
          <p:nvPr/>
        </p:nvSpPr>
        <p:spPr>
          <a:xfrm>
            <a:off x="1219200" y="5257800"/>
            <a:ext cx="762000" cy="487362"/>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neon</a:t>
            </a:r>
          </a:p>
        </p:txBody>
      </p:sp>
      <p:sp>
        <p:nvSpPr>
          <p:cNvPr id="94" name="Title 1"/>
          <p:cNvSpPr txBox="1">
            <a:spLocks/>
          </p:cNvSpPr>
          <p:nvPr/>
        </p:nvSpPr>
        <p:spPr>
          <a:xfrm>
            <a:off x="2133600" y="5257800"/>
            <a:ext cx="762000" cy="4873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zinc</a:t>
            </a:r>
          </a:p>
        </p:txBody>
      </p:sp>
      <p:sp>
        <p:nvSpPr>
          <p:cNvPr id="95" name="Title 1"/>
          <p:cNvSpPr txBox="1">
            <a:spLocks/>
          </p:cNvSpPr>
          <p:nvPr/>
        </p:nvSpPr>
        <p:spPr>
          <a:xfrm>
            <a:off x="5715000" y="4876800"/>
            <a:ext cx="990600" cy="487362"/>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methane</a:t>
            </a:r>
          </a:p>
        </p:txBody>
      </p:sp>
      <p:sp>
        <p:nvSpPr>
          <p:cNvPr id="96" name="Title 1"/>
          <p:cNvSpPr txBox="1">
            <a:spLocks/>
          </p:cNvSpPr>
          <p:nvPr/>
        </p:nvSpPr>
        <p:spPr>
          <a:xfrm>
            <a:off x="5791200" y="5486400"/>
            <a:ext cx="762000" cy="4873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salt</a:t>
            </a:r>
          </a:p>
        </p:txBody>
      </p:sp>
      <p:sp>
        <p:nvSpPr>
          <p:cNvPr id="99" name="Title 1"/>
          <p:cNvSpPr txBox="1">
            <a:spLocks/>
          </p:cNvSpPr>
          <p:nvPr/>
        </p:nvSpPr>
        <p:spPr>
          <a:xfrm>
            <a:off x="6705600" y="4876800"/>
            <a:ext cx="762000" cy="48736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rust</a:t>
            </a:r>
          </a:p>
        </p:txBody>
      </p:sp>
      <p:sp>
        <p:nvSpPr>
          <p:cNvPr id="100" name="Title 1"/>
          <p:cNvSpPr txBox="1">
            <a:spLocks/>
          </p:cNvSpPr>
          <p:nvPr/>
        </p:nvSpPr>
        <p:spPr>
          <a:xfrm>
            <a:off x="6705600" y="5486400"/>
            <a:ext cx="762000" cy="487362"/>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water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dissolve">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dissolve">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dissolve">
                                      <p:cBhvr>
                                        <p:cTn id="32" dur="500"/>
                                        <p:tgtEl>
                                          <p:spTgt spid="3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dissolve">
                                      <p:cBhvr>
                                        <p:cTn id="37" dur="500"/>
                                        <p:tgtEl>
                                          <p:spTgt spid="36"/>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dissolve">
                                      <p:cBhvr>
                                        <p:cTn id="42" dur="500"/>
                                        <p:tgtEl>
                                          <p:spTgt spid="37"/>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05"/>
                                        </p:tgtEl>
                                        <p:attrNameLst>
                                          <p:attrName>style.visibility</p:attrName>
                                        </p:attrNameLst>
                                      </p:cBhvr>
                                      <p:to>
                                        <p:strVal val="visible"/>
                                      </p:to>
                                    </p:set>
                                    <p:animEffect transition="in" filter="dissolve">
                                      <p:cBhvr>
                                        <p:cTn id="47" dur="500"/>
                                        <p:tgtEl>
                                          <p:spTgt spid="105"/>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06"/>
                                        </p:tgtEl>
                                        <p:attrNameLst>
                                          <p:attrName>style.visibility</p:attrName>
                                        </p:attrNameLst>
                                      </p:cBhvr>
                                      <p:to>
                                        <p:strVal val="visible"/>
                                      </p:to>
                                    </p:set>
                                    <p:animEffect transition="in" filter="dissolve">
                                      <p:cBhvr>
                                        <p:cTn id="52" dur="500"/>
                                        <p:tgtEl>
                                          <p:spTgt spid="106"/>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07"/>
                                        </p:tgtEl>
                                        <p:attrNameLst>
                                          <p:attrName>style.visibility</p:attrName>
                                        </p:attrNameLst>
                                      </p:cBhvr>
                                      <p:to>
                                        <p:strVal val="visible"/>
                                      </p:to>
                                    </p:set>
                                    <p:animEffect transition="in" filter="dissolve">
                                      <p:cBhvr>
                                        <p:cTn id="57" dur="500"/>
                                        <p:tgtEl>
                                          <p:spTgt spid="107"/>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08"/>
                                        </p:tgtEl>
                                        <p:attrNameLst>
                                          <p:attrName>style.visibility</p:attrName>
                                        </p:attrNameLst>
                                      </p:cBhvr>
                                      <p:to>
                                        <p:strVal val="visible"/>
                                      </p:to>
                                    </p:set>
                                    <p:animEffect transition="in" filter="dissolve">
                                      <p:cBhvr>
                                        <p:cTn id="62" dur="500"/>
                                        <p:tgtEl>
                                          <p:spTgt spid="108"/>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09"/>
                                        </p:tgtEl>
                                        <p:attrNameLst>
                                          <p:attrName>style.visibility</p:attrName>
                                        </p:attrNameLst>
                                      </p:cBhvr>
                                      <p:to>
                                        <p:strVal val="visible"/>
                                      </p:to>
                                    </p:set>
                                    <p:animEffect transition="in" filter="dissolve">
                                      <p:cBhvr>
                                        <p:cTn id="67" dur="500"/>
                                        <p:tgtEl>
                                          <p:spTgt spid="109"/>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23"/>
                                        </p:tgtEl>
                                        <p:attrNameLst>
                                          <p:attrName>style.visibility</p:attrName>
                                        </p:attrNameLst>
                                      </p:cBhvr>
                                      <p:to>
                                        <p:strVal val="visible"/>
                                      </p:to>
                                    </p:set>
                                    <p:animEffect transition="in" filter="dissolve">
                                      <p:cBhvr>
                                        <p:cTn id="72" dur="500"/>
                                        <p:tgtEl>
                                          <p:spTgt spid="123"/>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124"/>
                                        </p:tgtEl>
                                        <p:attrNameLst>
                                          <p:attrName>style.visibility</p:attrName>
                                        </p:attrNameLst>
                                      </p:cBhvr>
                                      <p:to>
                                        <p:strVal val="visible"/>
                                      </p:to>
                                    </p:set>
                                    <p:animEffect transition="in" filter="dissolve">
                                      <p:cBhvr>
                                        <p:cTn id="77" dur="500"/>
                                        <p:tgtEl>
                                          <p:spTgt spid="124"/>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127"/>
                                        </p:tgtEl>
                                        <p:attrNameLst>
                                          <p:attrName>style.visibility</p:attrName>
                                        </p:attrNameLst>
                                      </p:cBhvr>
                                      <p:to>
                                        <p:strVal val="visible"/>
                                      </p:to>
                                    </p:set>
                                    <p:animEffect transition="in" filter="dissolve">
                                      <p:cBhvr>
                                        <p:cTn id="82" dur="500"/>
                                        <p:tgtEl>
                                          <p:spTgt spid="127"/>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128"/>
                                        </p:tgtEl>
                                        <p:attrNameLst>
                                          <p:attrName>style.visibility</p:attrName>
                                        </p:attrNameLst>
                                      </p:cBhvr>
                                      <p:to>
                                        <p:strVal val="visible"/>
                                      </p:to>
                                    </p:set>
                                    <p:animEffect transition="in" filter="dissolve">
                                      <p:cBhvr>
                                        <p:cTn id="87" dur="500"/>
                                        <p:tgtEl>
                                          <p:spTgt spid="128"/>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129"/>
                                        </p:tgtEl>
                                        <p:attrNameLst>
                                          <p:attrName>style.visibility</p:attrName>
                                        </p:attrNameLst>
                                      </p:cBhvr>
                                      <p:to>
                                        <p:strVal val="visible"/>
                                      </p:to>
                                    </p:set>
                                    <p:animEffect transition="in" filter="dissolve">
                                      <p:cBhvr>
                                        <p:cTn id="92" dur="500"/>
                                        <p:tgtEl>
                                          <p:spTgt spid="129"/>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130"/>
                                        </p:tgtEl>
                                        <p:attrNameLst>
                                          <p:attrName>style.visibility</p:attrName>
                                        </p:attrNameLst>
                                      </p:cBhvr>
                                      <p:to>
                                        <p:strVal val="visible"/>
                                      </p:to>
                                    </p:set>
                                    <p:animEffect transition="in" filter="dissolve">
                                      <p:cBhvr>
                                        <p:cTn id="97" dur="500"/>
                                        <p:tgtEl>
                                          <p:spTgt spid="130"/>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119"/>
                                        </p:tgtEl>
                                        <p:attrNameLst>
                                          <p:attrName>style.visibility</p:attrName>
                                        </p:attrNameLst>
                                      </p:cBhvr>
                                      <p:to>
                                        <p:strVal val="visible"/>
                                      </p:to>
                                    </p:set>
                                    <p:animEffect transition="in" filter="dissolve">
                                      <p:cBhvr>
                                        <p:cTn id="102" dur="500"/>
                                        <p:tgtEl>
                                          <p:spTgt spid="119"/>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91"/>
                                        </p:tgtEl>
                                        <p:attrNameLst>
                                          <p:attrName>style.visibility</p:attrName>
                                        </p:attrNameLst>
                                      </p:cBhvr>
                                      <p:to>
                                        <p:strVal val="visible"/>
                                      </p:to>
                                    </p:set>
                                    <p:animEffect transition="in" filter="dissolve">
                                      <p:cBhvr>
                                        <p:cTn id="107" dur="500"/>
                                        <p:tgtEl>
                                          <p:spTgt spid="91"/>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92"/>
                                        </p:tgtEl>
                                        <p:attrNameLst>
                                          <p:attrName>style.visibility</p:attrName>
                                        </p:attrNameLst>
                                      </p:cBhvr>
                                      <p:to>
                                        <p:strVal val="visible"/>
                                      </p:to>
                                    </p:set>
                                    <p:animEffect transition="in" filter="dissolve">
                                      <p:cBhvr>
                                        <p:cTn id="112" dur="500"/>
                                        <p:tgtEl>
                                          <p:spTgt spid="92"/>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95"/>
                                        </p:tgtEl>
                                        <p:attrNameLst>
                                          <p:attrName>style.visibility</p:attrName>
                                        </p:attrNameLst>
                                      </p:cBhvr>
                                      <p:to>
                                        <p:strVal val="visible"/>
                                      </p:to>
                                    </p:set>
                                    <p:animEffect transition="in" filter="dissolve">
                                      <p:cBhvr>
                                        <p:cTn id="117" dur="500"/>
                                        <p:tgtEl>
                                          <p:spTgt spid="95"/>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93"/>
                                        </p:tgtEl>
                                        <p:attrNameLst>
                                          <p:attrName>style.visibility</p:attrName>
                                        </p:attrNameLst>
                                      </p:cBhvr>
                                      <p:to>
                                        <p:strVal val="visible"/>
                                      </p:to>
                                    </p:set>
                                    <p:animEffect transition="in" filter="dissolve">
                                      <p:cBhvr>
                                        <p:cTn id="122" dur="500"/>
                                        <p:tgtEl>
                                          <p:spTgt spid="93"/>
                                        </p:tgtEl>
                                      </p:cBhvr>
                                    </p:animEffec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grpId="0" nodeType="clickEffect">
                                  <p:stCondLst>
                                    <p:cond delay="0"/>
                                  </p:stCondLst>
                                  <p:childTnLst>
                                    <p:set>
                                      <p:cBhvr>
                                        <p:cTn id="126" dur="1" fill="hold">
                                          <p:stCondLst>
                                            <p:cond delay="0"/>
                                          </p:stCondLst>
                                        </p:cTn>
                                        <p:tgtEl>
                                          <p:spTgt spid="99"/>
                                        </p:tgtEl>
                                        <p:attrNameLst>
                                          <p:attrName>style.visibility</p:attrName>
                                        </p:attrNameLst>
                                      </p:cBhvr>
                                      <p:to>
                                        <p:strVal val="visible"/>
                                      </p:to>
                                    </p:set>
                                    <p:animEffect transition="in" filter="dissolve">
                                      <p:cBhvr>
                                        <p:cTn id="127" dur="500"/>
                                        <p:tgtEl>
                                          <p:spTgt spid="99"/>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grpId="0" nodeType="clickEffect">
                                  <p:stCondLst>
                                    <p:cond delay="0"/>
                                  </p:stCondLst>
                                  <p:childTnLst>
                                    <p:set>
                                      <p:cBhvr>
                                        <p:cTn id="131" dur="1" fill="hold">
                                          <p:stCondLst>
                                            <p:cond delay="0"/>
                                          </p:stCondLst>
                                        </p:cTn>
                                        <p:tgtEl>
                                          <p:spTgt spid="96"/>
                                        </p:tgtEl>
                                        <p:attrNameLst>
                                          <p:attrName>style.visibility</p:attrName>
                                        </p:attrNameLst>
                                      </p:cBhvr>
                                      <p:to>
                                        <p:strVal val="visible"/>
                                      </p:to>
                                    </p:set>
                                    <p:animEffect transition="in" filter="dissolve">
                                      <p:cBhvr>
                                        <p:cTn id="132" dur="500"/>
                                        <p:tgtEl>
                                          <p:spTgt spid="96"/>
                                        </p:tgtEl>
                                      </p:cBhvr>
                                    </p:animEffect>
                                  </p:childTnLst>
                                </p:cTn>
                              </p:par>
                            </p:childTnLst>
                          </p:cTn>
                        </p:par>
                      </p:childTnLst>
                    </p:cTn>
                  </p:par>
                  <p:par>
                    <p:cTn id="133" fill="hold">
                      <p:stCondLst>
                        <p:cond delay="indefinite"/>
                      </p:stCondLst>
                      <p:childTnLst>
                        <p:par>
                          <p:cTn id="134" fill="hold">
                            <p:stCondLst>
                              <p:cond delay="0"/>
                            </p:stCondLst>
                            <p:childTnLst>
                              <p:par>
                                <p:cTn id="135" presetID="9" presetClass="entr" presetSubtype="0" fill="hold" grpId="0" nodeType="clickEffect">
                                  <p:stCondLst>
                                    <p:cond delay="0"/>
                                  </p:stCondLst>
                                  <p:childTnLst>
                                    <p:set>
                                      <p:cBhvr>
                                        <p:cTn id="136" dur="1" fill="hold">
                                          <p:stCondLst>
                                            <p:cond delay="0"/>
                                          </p:stCondLst>
                                        </p:cTn>
                                        <p:tgtEl>
                                          <p:spTgt spid="100"/>
                                        </p:tgtEl>
                                        <p:attrNameLst>
                                          <p:attrName>style.visibility</p:attrName>
                                        </p:attrNameLst>
                                      </p:cBhvr>
                                      <p:to>
                                        <p:strVal val="visible"/>
                                      </p:to>
                                    </p:set>
                                    <p:animEffect transition="in" filter="dissolve">
                                      <p:cBhvr>
                                        <p:cTn id="137" dur="500"/>
                                        <p:tgtEl>
                                          <p:spTgt spid="100"/>
                                        </p:tgtEl>
                                      </p:cBhvr>
                                    </p:animEffect>
                                  </p:childTnLst>
                                </p:cTn>
                              </p:par>
                            </p:childTnLst>
                          </p:cTn>
                        </p:par>
                      </p:childTnLst>
                    </p:cTn>
                  </p:par>
                  <p:par>
                    <p:cTn id="138" fill="hold">
                      <p:stCondLst>
                        <p:cond delay="indefinite"/>
                      </p:stCondLst>
                      <p:childTnLst>
                        <p:par>
                          <p:cTn id="139" fill="hold">
                            <p:stCondLst>
                              <p:cond delay="0"/>
                            </p:stCondLst>
                            <p:childTnLst>
                              <p:par>
                                <p:cTn id="140" presetID="9" presetClass="entr" presetSubtype="0" fill="hold" grpId="0" nodeType="clickEffect">
                                  <p:stCondLst>
                                    <p:cond delay="0"/>
                                  </p:stCondLst>
                                  <p:childTnLst>
                                    <p:set>
                                      <p:cBhvr>
                                        <p:cTn id="141" dur="1" fill="hold">
                                          <p:stCondLst>
                                            <p:cond delay="0"/>
                                          </p:stCondLst>
                                        </p:cTn>
                                        <p:tgtEl>
                                          <p:spTgt spid="94"/>
                                        </p:tgtEl>
                                        <p:attrNameLst>
                                          <p:attrName>style.visibility</p:attrName>
                                        </p:attrNameLst>
                                      </p:cBhvr>
                                      <p:to>
                                        <p:strVal val="visible"/>
                                      </p:to>
                                    </p:set>
                                    <p:animEffect transition="in" filter="dissolve">
                                      <p:cBhvr>
                                        <p:cTn id="142" dur="500"/>
                                        <p:tgtEl>
                                          <p:spTgt spid="94"/>
                                        </p:tgtEl>
                                      </p:cBhvr>
                                    </p:animEffect>
                                  </p:childTnLst>
                                </p:cTn>
                              </p:par>
                            </p:childTnLst>
                          </p:cTn>
                        </p:par>
                      </p:childTnLst>
                    </p:cTn>
                  </p:par>
                  <p:par>
                    <p:cTn id="143" fill="hold">
                      <p:stCondLst>
                        <p:cond delay="indefinite"/>
                      </p:stCondLst>
                      <p:childTnLst>
                        <p:par>
                          <p:cTn id="144" fill="hold">
                            <p:stCondLst>
                              <p:cond delay="0"/>
                            </p:stCondLst>
                            <p:childTnLst>
                              <p:par>
                                <p:cTn id="145" presetID="9" presetClass="entr" presetSubtype="0" fill="hold" grpId="0" nodeType="clickEffect">
                                  <p:stCondLst>
                                    <p:cond delay="0"/>
                                  </p:stCondLst>
                                  <p:childTnLst>
                                    <p:set>
                                      <p:cBhvr>
                                        <p:cTn id="146" dur="1" fill="hold">
                                          <p:stCondLst>
                                            <p:cond delay="0"/>
                                          </p:stCondLst>
                                        </p:cTn>
                                        <p:tgtEl>
                                          <p:spTgt spid="120"/>
                                        </p:tgtEl>
                                        <p:attrNameLst>
                                          <p:attrName>style.visibility</p:attrName>
                                        </p:attrNameLst>
                                      </p:cBhvr>
                                      <p:to>
                                        <p:strVal val="visible"/>
                                      </p:to>
                                    </p:set>
                                    <p:animEffect transition="in" filter="dissolve">
                                      <p:cBhvr>
                                        <p:cTn id="147" dur="500"/>
                                        <p:tgtEl>
                                          <p:spTgt spid="120"/>
                                        </p:tgtEl>
                                      </p:cBhvr>
                                    </p:animEffect>
                                  </p:childTnLst>
                                </p:cTn>
                              </p:par>
                            </p:childTnLst>
                          </p:cTn>
                        </p:par>
                      </p:childTnLst>
                    </p:cTn>
                  </p:par>
                  <p:par>
                    <p:cTn id="148" fill="hold">
                      <p:stCondLst>
                        <p:cond delay="indefinite"/>
                      </p:stCondLst>
                      <p:childTnLst>
                        <p:par>
                          <p:cTn id="149" fill="hold">
                            <p:stCondLst>
                              <p:cond delay="0"/>
                            </p:stCondLst>
                            <p:childTnLst>
                              <p:par>
                                <p:cTn id="150" presetID="9" presetClass="entr" presetSubtype="0" fill="hold" grpId="0" nodeType="clickEffect">
                                  <p:stCondLst>
                                    <p:cond delay="0"/>
                                  </p:stCondLst>
                                  <p:childTnLst>
                                    <p:set>
                                      <p:cBhvr>
                                        <p:cTn id="151" dur="1" fill="hold">
                                          <p:stCondLst>
                                            <p:cond delay="0"/>
                                          </p:stCondLst>
                                        </p:cTn>
                                        <p:tgtEl>
                                          <p:spTgt spid="121"/>
                                        </p:tgtEl>
                                        <p:attrNameLst>
                                          <p:attrName>style.visibility</p:attrName>
                                        </p:attrNameLst>
                                      </p:cBhvr>
                                      <p:to>
                                        <p:strVal val="visible"/>
                                      </p:to>
                                    </p:set>
                                    <p:animEffect transition="in" filter="dissolve">
                                      <p:cBhvr>
                                        <p:cTn id="152" dur="500"/>
                                        <p:tgtEl>
                                          <p:spTgt spid="121"/>
                                        </p:tgtEl>
                                      </p:cBhvr>
                                    </p:animEffect>
                                  </p:childTnLst>
                                </p:cTn>
                              </p:par>
                            </p:childTnLst>
                          </p:cTn>
                        </p:par>
                      </p:childTnLst>
                    </p:cTn>
                  </p:par>
                  <p:par>
                    <p:cTn id="153" fill="hold">
                      <p:stCondLst>
                        <p:cond delay="indefinite"/>
                      </p:stCondLst>
                      <p:childTnLst>
                        <p:par>
                          <p:cTn id="154" fill="hold">
                            <p:stCondLst>
                              <p:cond delay="0"/>
                            </p:stCondLst>
                            <p:childTnLst>
                              <p:par>
                                <p:cTn id="155" presetID="9" presetClass="entr" presetSubtype="0" fill="hold" grpId="0" nodeType="clickEffect">
                                  <p:stCondLst>
                                    <p:cond delay="0"/>
                                  </p:stCondLst>
                                  <p:childTnLst>
                                    <p:set>
                                      <p:cBhvr>
                                        <p:cTn id="156" dur="1" fill="hold">
                                          <p:stCondLst>
                                            <p:cond delay="0"/>
                                          </p:stCondLst>
                                        </p:cTn>
                                        <p:tgtEl>
                                          <p:spTgt spid="122"/>
                                        </p:tgtEl>
                                        <p:attrNameLst>
                                          <p:attrName>style.visibility</p:attrName>
                                        </p:attrNameLst>
                                      </p:cBhvr>
                                      <p:to>
                                        <p:strVal val="visible"/>
                                      </p:to>
                                    </p:set>
                                    <p:animEffect transition="in" filter="dissolve">
                                      <p:cBhvr>
                                        <p:cTn id="157"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30" grpId="0"/>
      <p:bldP spid="31" grpId="0"/>
      <p:bldP spid="36" grpId="0"/>
      <p:bldP spid="37" grpId="0"/>
      <p:bldP spid="38" grpId="0"/>
      <p:bldP spid="105" grpId="0"/>
      <p:bldP spid="106" grpId="0"/>
      <p:bldP spid="107" grpId="0"/>
      <p:bldP spid="108" grpId="0"/>
      <p:bldP spid="109" grpId="0"/>
      <p:bldP spid="119" grpId="0"/>
      <p:bldP spid="120" grpId="0"/>
      <p:bldP spid="121" grpId="0"/>
      <p:bldP spid="122" grpId="0"/>
      <p:bldP spid="123" grpId="0"/>
      <p:bldP spid="124" grpId="0"/>
      <p:bldP spid="127" grpId="0"/>
      <p:bldP spid="128" grpId="0"/>
      <p:bldP spid="129" grpId="0"/>
      <p:bldP spid="130" grpId="0"/>
      <p:bldP spid="91" grpId="0"/>
      <p:bldP spid="92" grpId="0"/>
      <p:bldP spid="93" grpId="0"/>
      <p:bldP spid="94" grpId="0"/>
      <p:bldP spid="95" grpId="0"/>
      <p:bldP spid="96" grpId="0"/>
      <p:bldP spid="99" grpId="0"/>
      <p:bldP spid="10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mic Sans MS" pitchFamily="66" charset="0"/>
              </a:rPr>
              <a:t>Key Vocabulary</a:t>
            </a:r>
            <a:endParaRPr lang="en-US" dirty="0">
              <a:latin typeface="Comic Sans MS" pitchFamily="66" charset="0"/>
            </a:endParaRPr>
          </a:p>
        </p:txBody>
      </p:sp>
      <p:sp>
        <p:nvSpPr>
          <p:cNvPr id="3" name="Content Placeholder 2"/>
          <p:cNvSpPr>
            <a:spLocks noGrp="1"/>
          </p:cNvSpPr>
          <p:nvPr>
            <p:ph idx="1"/>
          </p:nvPr>
        </p:nvSpPr>
        <p:spPr>
          <a:xfrm>
            <a:off x="304800" y="1371600"/>
            <a:ext cx="8382000" cy="5486400"/>
          </a:xfrm>
        </p:spPr>
        <p:txBody>
          <a:bodyPr>
            <a:normAutofit fontScale="92500" lnSpcReduction="20000"/>
          </a:bodyPr>
          <a:lstStyle/>
          <a:p>
            <a:pPr>
              <a:buNone/>
            </a:pPr>
            <a:r>
              <a:rPr lang="en-US" dirty="0" smtClean="0"/>
              <a:t>Mixture – This term will be used from now on to refer to a </a:t>
            </a:r>
            <a:r>
              <a:rPr lang="en-US" b="1" i="1" dirty="0" smtClean="0"/>
              <a:t>Heterogeneous</a:t>
            </a:r>
            <a:r>
              <a:rPr lang="en-US" dirty="0" smtClean="0"/>
              <a:t> mixture.</a:t>
            </a:r>
          </a:p>
          <a:p>
            <a:pPr>
              <a:buNone/>
            </a:pPr>
            <a:endParaRPr lang="en-US" dirty="0" smtClean="0"/>
          </a:p>
          <a:p>
            <a:pPr>
              <a:buNone/>
            </a:pPr>
            <a:r>
              <a:rPr lang="en-US" dirty="0" smtClean="0"/>
              <a:t>Suspension – special type of mixture that appears to the naked eye as a solution, but has particles that will settle out over time</a:t>
            </a:r>
          </a:p>
          <a:p>
            <a:pPr>
              <a:buNone/>
            </a:pPr>
            <a:r>
              <a:rPr lang="en-US" dirty="0" smtClean="0"/>
              <a:t>(Tyndall Effect – a suspension will scatter light from a beam travelling through it, but a solution will not. DEMO)</a:t>
            </a:r>
          </a:p>
          <a:p>
            <a:pPr>
              <a:buNone/>
            </a:pPr>
            <a:endParaRPr lang="en-US" dirty="0" smtClean="0"/>
          </a:p>
          <a:p>
            <a:pPr>
              <a:buNone/>
            </a:pPr>
            <a:r>
              <a:rPr lang="en-US" dirty="0" smtClean="0"/>
              <a:t>Colloid– like a suspension, but with smaller particles which will not settle out over time (gels, creams and pastes fall into this category.)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3810</TotalTime>
  <Words>1374</Words>
  <Application>Microsoft Office PowerPoint</Application>
  <PresentationFormat>On-screen Show (4:3)</PresentationFormat>
  <Paragraphs>223</Paragraphs>
  <Slides>34</Slides>
  <Notes>0</Notes>
  <HiddenSlides>0</HiddenSlides>
  <MMClips>0</MMClips>
  <ScaleCrop>false</ScaleCrop>
  <HeadingPairs>
    <vt:vector size="4" baseType="variant">
      <vt:variant>
        <vt:lpstr>Theme</vt:lpstr>
      </vt:variant>
      <vt:variant>
        <vt:i4>4</vt:i4>
      </vt:variant>
      <vt:variant>
        <vt:lpstr>Slide Titles</vt:lpstr>
      </vt:variant>
      <vt:variant>
        <vt:i4>34</vt:i4>
      </vt:variant>
    </vt:vector>
  </HeadingPairs>
  <TitlesOfParts>
    <vt:vector size="38" baseType="lpstr">
      <vt:lpstr>Technic</vt:lpstr>
      <vt:lpstr>Office Theme</vt:lpstr>
      <vt:lpstr>Concourse</vt:lpstr>
      <vt:lpstr>Aspect</vt:lpstr>
      <vt:lpstr>Matter &amp; Energy Key vocabulary</vt:lpstr>
      <vt:lpstr>Laws of Conservation…</vt:lpstr>
      <vt:lpstr>Laws of Conservation…</vt:lpstr>
      <vt:lpstr>Universe</vt:lpstr>
      <vt:lpstr>Key Vocabulary</vt:lpstr>
      <vt:lpstr>Universe</vt:lpstr>
      <vt:lpstr>Key Vocabulary</vt:lpstr>
      <vt:lpstr>Universe</vt:lpstr>
      <vt:lpstr>Key Vocabulary</vt:lpstr>
      <vt:lpstr>Key Vocabulary</vt:lpstr>
      <vt:lpstr>Key vocabulary</vt:lpstr>
      <vt:lpstr>Mixing vs. Combining</vt:lpstr>
      <vt:lpstr>Mixing vs. Combining</vt:lpstr>
      <vt:lpstr>Classifying Changes…</vt:lpstr>
      <vt:lpstr>Classifying Properties…</vt:lpstr>
      <vt:lpstr>Classifying Properties…</vt:lpstr>
      <vt:lpstr>Classifying Properties…</vt:lpstr>
      <vt:lpstr>Intensive vs. Extensive PROPERTIES</vt:lpstr>
      <vt:lpstr>Intensive or Extensive?</vt:lpstr>
      <vt:lpstr>Physical vs. Chemical PROPERTIES</vt:lpstr>
      <vt:lpstr>Chemical or Physical?</vt:lpstr>
      <vt:lpstr>_ _ _ _ _ _ _ _ _ _ _</vt:lpstr>
      <vt:lpstr>What is calorimetry?</vt:lpstr>
      <vt:lpstr>What is HEAT?</vt:lpstr>
      <vt:lpstr>So how do we “measure” HEAT?</vt:lpstr>
      <vt:lpstr>So how do we “measure” HEAT?</vt:lpstr>
      <vt:lpstr>Specific Heat Capacity is…</vt:lpstr>
      <vt:lpstr>Let’s talk about “D”</vt:lpstr>
      <vt:lpstr>Let’s talk about “D”</vt:lpstr>
      <vt:lpstr>Let’s talk about “D”</vt:lpstr>
      <vt:lpstr>Example #1 – Calculate Heat</vt:lpstr>
      <vt:lpstr>Calorimetry and  the Law of Heat Exchange</vt:lpstr>
      <vt:lpstr>Example #2 – Find “c”</vt:lpstr>
      <vt:lpstr>Example #3 – Predict final temp.</vt:lpstr>
    </vt:vector>
  </TitlesOfParts>
  <Company>Northern York County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Matter &amp; Energy Key vocabulary</dc:title>
  <dc:creator>Teacher</dc:creator>
  <cp:lastModifiedBy>Teacher</cp:lastModifiedBy>
  <cp:revision>164</cp:revision>
  <dcterms:created xsi:type="dcterms:W3CDTF">2014-10-15T17:13:32Z</dcterms:created>
  <dcterms:modified xsi:type="dcterms:W3CDTF">2014-12-05T19:44:29Z</dcterms:modified>
</cp:coreProperties>
</file>