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handoutMasterIdLst>
    <p:handoutMasterId r:id="rId12"/>
  </p:handoutMasterIdLst>
  <p:sldIdLst>
    <p:sldId id="260" r:id="rId2"/>
    <p:sldId id="265" r:id="rId3"/>
    <p:sldId id="266" r:id="rId4"/>
    <p:sldId id="261" r:id="rId5"/>
    <p:sldId id="262" r:id="rId6"/>
    <p:sldId id="263" r:id="rId7"/>
    <p:sldId id="264" r:id="rId8"/>
    <p:sldId id="267" r:id="rId9"/>
    <p:sldId id="268"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A244BB3-F807-4F93-A830-BB6E95387601}" type="datetimeFigureOut">
              <a:rPr lang="en-US" smtClean="0"/>
              <a:t>9/7/2012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F52346D-AB2B-4027-B55C-C8F33D14D158}"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C74C34-F80C-D04C-84CB-DF5779EC057F}" type="datetimeFigureOut">
              <a:rPr lang="en-US" smtClean="0"/>
              <a:pPr/>
              <a:t>9/7/2012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378FDF-34F4-4948-8BE1-1BB08F24C7E2}" type="slidenum">
              <a:rPr lang="en-US" smtClean="0"/>
              <a:pPr/>
              <a:t>‹#›</a:t>
            </a:fld>
            <a:endParaRPr lang="en-US"/>
          </a:p>
        </p:txBody>
      </p:sp>
    </p:spTree>
    <p:extLst>
      <p:ext uri="{BB962C8B-B14F-4D97-AF65-F5344CB8AC3E}">
        <p14:creationId xmlns:p14="http://schemas.microsoft.com/office/powerpoint/2010/main" xmlns="" val="21975270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378FDF-34F4-4948-8BE1-1BB08F24C7E2}" type="slidenum">
              <a:rPr lang="en-US" smtClean="0"/>
              <a:pPr/>
              <a:t>2</a:t>
            </a:fld>
            <a:endParaRPr lang="en-US"/>
          </a:p>
        </p:txBody>
      </p:sp>
    </p:spTree>
    <p:extLst>
      <p:ext uri="{BB962C8B-B14F-4D97-AF65-F5344CB8AC3E}">
        <p14:creationId xmlns:p14="http://schemas.microsoft.com/office/powerpoint/2010/main" xmlns="" val="23428130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E5FB9C2C-17BE-694A-92A9-9CB965C213D7}" type="slidenum">
              <a:rPr lang="en-US" smtClean="0"/>
              <a:pPr/>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4929D14C-161C-7546-8B6A-273B64B3BCC4}" type="datetimeFigureOut">
              <a:rPr lang="en-US" smtClean="0"/>
              <a:pPr/>
              <a:t>9/7/2012</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4929D14C-161C-7546-8B6A-273B64B3BCC4}" type="datetimeFigureOut">
              <a:rPr lang="en-US" smtClean="0"/>
              <a:pPr/>
              <a:t>9/7/2012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FB9C2C-17BE-694A-92A9-9CB965C213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29D14C-161C-7546-8B6A-273B64B3BCC4}" type="datetimeFigureOut">
              <a:rPr lang="en-US" smtClean="0"/>
              <a:pPr/>
              <a:t>9/7/2012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B9C2C-17BE-694A-92A9-9CB965C213D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4929D14C-161C-7546-8B6A-273B64B3BCC4}" type="datetimeFigureOut">
              <a:rPr lang="en-US" smtClean="0"/>
              <a:pPr/>
              <a:t>9/7/2012</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E5FB9C2C-17BE-694A-92A9-9CB965C213D7}" type="slidenum">
              <a:rPr lang="en-US" smtClean="0"/>
              <a:pPr/>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4929D14C-161C-7546-8B6A-273B64B3BCC4}" type="datetimeFigureOut">
              <a:rPr lang="en-US" smtClean="0"/>
              <a:pPr/>
              <a:t>9/7/2012</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E5FB9C2C-17BE-694A-92A9-9CB965C213D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4929D14C-161C-7546-8B6A-273B64B3BCC4}" type="datetimeFigureOut">
              <a:rPr lang="en-US" smtClean="0"/>
              <a:pPr/>
              <a:t>9/7/2012</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E5FB9C2C-17BE-694A-92A9-9CB965C213D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929D14C-161C-7546-8B6A-273B64B3BCC4}" type="datetimeFigureOut">
              <a:rPr lang="en-US" smtClean="0"/>
              <a:pPr/>
              <a:t>9/7/2012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B9C2C-17BE-694A-92A9-9CB965C213D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929D14C-161C-7546-8B6A-273B64B3BCC4}" type="datetimeFigureOut">
              <a:rPr lang="en-US" smtClean="0"/>
              <a:pPr/>
              <a:t>9/7/2012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B9C2C-17BE-694A-92A9-9CB965C213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929D14C-161C-7546-8B6A-273B64B3BCC4}" type="datetimeFigureOut">
              <a:rPr lang="en-US" smtClean="0"/>
              <a:pPr/>
              <a:t>9/7/2012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B9C2C-17BE-694A-92A9-9CB965C213D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29D14C-161C-7546-8B6A-273B64B3BCC4}" type="datetimeFigureOut">
              <a:rPr lang="en-US" smtClean="0"/>
              <a:pPr/>
              <a:t>9/7/2012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B9C2C-17BE-694A-92A9-9CB965C213D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4929D14C-161C-7546-8B6A-273B64B3BCC4}" type="datetimeFigureOut">
              <a:rPr lang="en-US" smtClean="0"/>
              <a:pPr/>
              <a:t>9/7/2012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B9C2C-17BE-694A-92A9-9CB965C213D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4929D14C-161C-7546-8B6A-273B64B3BCC4}" type="datetimeFigureOut">
              <a:rPr lang="en-US" smtClean="0"/>
              <a:pPr/>
              <a:t>9/7/2012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FB9C2C-17BE-694A-92A9-9CB965C213D7}" type="slidenum">
              <a:rPr lang="en-US" smtClean="0"/>
              <a:pPr/>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4929D14C-161C-7546-8B6A-273B64B3BCC4}" type="datetimeFigureOut">
              <a:rPr lang="en-US" smtClean="0"/>
              <a:pPr/>
              <a:t>9/7/2012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B9C2C-17BE-694A-92A9-9CB965C213D7}" type="slidenum">
              <a:rPr lang="en-US" smtClean="0"/>
              <a:pPr/>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4929D14C-161C-7546-8B6A-273B64B3BCC4}" type="datetimeFigureOut">
              <a:rPr lang="en-US" smtClean="0"/>
              <a:pPr/>
              <a:t>9/7/2012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B9C2C-17BE-694A-92A9-9CB965C213D7}" type="slidenum">
              <a:rPr lang="en-US" smtClean="0"/>
              <a:pPr/>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4929D14C-161C-7546-8B6A-273B64B3BCC4}" type="datetimeFigureOut">
              <a:rPr lang="en-US" smtClean="0"/>
              <a:pPr/>
              <a:t>9/7/2012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B9C2C-17BE-694A-92A9-9CB965C213D7}" type="slidenum">
              <a:rPr lang="en-US" smtClean="0"/>
              <a:pPr/>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4929D14C-161C-7546-8B6A-273B64B3BCC4}" type="datetimeFigureOut">
              <a:rPr lang="en-US" smtClean="0"/>
              <a:pPr/>
              <a:t>9/7/2012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FB9C2C-17BE-694A-92A9-9CB965C213D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4929D14C-161C-7546-8B6A-273B64B3BCC4}" type="datetimeFigureOut">
              <a:rPr lang="en-US" smtClean="0"/>
              <a:pPr/>
              <a:t>9/7/2012</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E5FB9C2C-17BE-694A-92A9-9CB965C213D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un.org/cyberschoolbus/modelun/index.asp" TargetMode="External"/><Relationship Id="rId2" Type="http://schemas.openxmlformats.org/officeDocument/2006/relationships/hyperlink" Target="http://www.un.org/e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latin typeface="Arial"/>
                <a:cs typeface="Arial"/>
              </a:rPr>
              <a:t>Welcome to Model </a:t>
            </a:r>
            <a:r>
              <a:rPr lang="en-US" dirty="0" smtClean="0">
                <a:solidFill>
                  <a:schemeClr val="tx1"/>
                </a:solidFill>
                <a:latin typeface="Arial"/>
                <a:cs typeface="Arial"/>
              </a:rPr>
              <a:t>UN</a:t>
            </a:r>
            <a:endParaRPr lang="en-US" dirty="0">
              <a:solidFill>
                <a:schemeClr val="tx1"/>
              </a:solidFill>
              <a:latin typeface="Arial"/>
              <a:cs typeface="Arial"/>
            </a:endParaRPr>
          </a:p>
        </p:txBody>
      </p:sp>
      <p:pic>
        <p:nvPicPr>
          <p:cNvPr id="6" name="Content Placeholder 5" descr="images.jpeg"/>
          <p:cNvPicPr>
            <a:picLocks noGrp="1" noChangeAspect="1"/>
          </p:cNvPicPr>
          <p:nvPr>
            <p:ph idx="1"/>
          </p:nvPr>
        </p:nvPicPr>
        <p:blipFill>
          <a:blip r:embed="rId2">
            <a:extLst>
              <a:ext uri="{28A0092B-C50C-407E-A947-70E740481C1C}">
                <a14:useLocalDpi xmlns:a14="http://schemas.microsoft.com/office/drawing/2010/main" xmlns="" val="0"/>
              </a:ext>
            </a:extLst>
          </a:blip>
          <a:srcRect t="12476" b="12476"/>
          <a:stretch>
            <a:fillRect/>
          </a:stretch>
        </p:blipFill>
        <p:spPr>
          <a:xfrm>
            <a:off x="1524000" y="1910350"/>
            <a:ext cx="6376738" cy="3539169"/>
          </a:xfrm>
        </p:spPr>
      </p:pic>
      <p:sp>
        <p:nvSpPr>
          <p:cNvPr id="5" name="TextBox 4"/>
          <p:cNvSpPr txBox="1"/>
          <p:nvPr/>
        </p:nvSpPr>
        <p:spPr>
          <a:xfrm>
            <a:off x="2874211" y="1425388"/>
            <a:ext cx="3408947" cy="400110"/>
          </a:xfrm>
          <a:prstGeom prst="rect">
            <a:avLst/>
          </a:prstGeom>
          <a:noFill/>
        </p:spPr>
        <p:txBody>
          <a:bodyPr wrap="square" rtlCol="0">
            <a:spAutoFit/>
          </a:bodyPr>
          <a:lstStyle/>
          <a:p>
            <a:pPr algn="ctr"/>
            <a:r>
              <a:rPr lang="en-US" sz="2000" dirty="0" smtClean="0"/>
              <a:t>2012-2013</a:t>
            </a:r>
            <a:endParaRPr lang="en-US" sz="2000" dirty="0"/>
          </a:p>
        </p:txBody>
      </p:sp>
      <p:sp>
        <p:nvSpPr>
          <p:cNvPr id="7" name="TextBox 6"/>
          <p:cNvSpPr txBox="1"/>
          <p:nvPr/>
        </p:nvSpPr>
        <p:spPr>
          <a:xfrm>
            <a:off x="907466" y="5449519"/>
            <a:ext cx="7455484" cy="1200329"/>
          </a:xfrm>
          <a:prstGeom prst="rect">
            <a:avLst/>
          </a:prstGeom>
          <a:noFill/>
        </p:spPr>
        <p:txBody>
          <a:bodyPr wrap="square" rtlCol="0">
            <a:spAutoFit/>
          </a:bodyPr>
          <a:lstStyle/>
          <a:p>
            <a:pPr algn="ctr"/>
            <a:r>
              <a:rPr lang="en-US" dirty="0" smtClean="0"/>
              <a:t>Advisors: Mr. Mowery and Mrs. Wire</a:t>
            </a:r>
          </a:p>
          <a:p>
            <a:pPr algn="ctr"/>
            <a:r>
              <a:rPr lang="en-US" dirty="0" smtClean="0"/>
              <a:t>President: Jacob O’Neal</a:t>
            </a:r>
          </a:p>
          <a:p>
            <a:pPr algn="ctr"/>
            <a:r>
              <a:rPr lang="en-US" dirty="0" smtClean="0"/>
              <a:t>Vice President: Ben Nielsen </a:t>
            </a:r>
          </a:p>
          <a:p>
            <a:pPr algn="ctr"/>
            <a:r>
              <a:rPr lang="en-US" dirty="0" smtClean="0"/>
              <a:t>Secretary: Abby Smith</a:t>
            </a:r>
            <a:endParaRPr lang="en-US" dirty="0"/>
          </a:p>
        </p:txBody>
      </p:sp>
    </p:spTree>
    <p:extLst>
      <p:ext uri="{BB962C8B-B14F-4D97-AF65-F5344CB8AC3E}">
        <p14:creationId xmlns:p14="http://schemas.microsoft.com/office/powerpoint/2010/main" xmlns="" val="52655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Information about the UN</a:t>
            </a:r>
            <a:endParaRPr lang="en-US" dirty="0"/>
          </a:p>
        </p:txBody>
      </p:sp>
      <p:sp>
        <p:nvSpPr>
          <p:cNvPr id="3" name="Content Placeholder 2"/>
          <p:cNvSpPr>
            <a:spLocks noGrp="1"/>
          </p:cNvSpPr>
          <p:nvPr>
            <p:ph idx="1"/>
          </p:nvPr>
        </p:nvSpPr>
        <p:spPr/>
        <p:txBody>
          <a:bodyPr/>
          <a:lstStyle/>
          <a:p>
            <a:r>
              <a:rPr lang="en-US" dirty="0" smtClean="0"/>
              <a:t>The UN is an international organization founded in 1945 (shortly after WWII) with the intentions to help facilitate cooperation among countries dealing with the issues of international law, international security, economic development, social progress, human rights, and the achievement of world peace.</a:t>
            </a:r>
            <a:endParaRPr lang="en-US" dirty="0"/>
          </a:p>
        </p:txBody>
      </p:sp>
      <p:pic>
        <p:nvPicPr>
          <p:cNvPr id="4" name="Picture 3" descr="800px-Flag_of_the_United_Nations.svg.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2330214" y="3916948"/>
            <a:ext cx="4113360" cy="2740526"/>
          </a:xfrm>
          <a:prstGeom prst="rect">
            <a:avLst/>
          </a:prstGeom>
        </p:spPr>
      </p:pic>
    </p:spTree>
    <p:extLst>
      <p:ext uri="{BB962C8B-B14F-4D97-AF65-F5344CB8AC3E}">
        <p14:creationId xmlns:p14="http://schemas.microsoft.com/office/powerpoint/2010/main" xmlns="" val="466671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Has the UN been successful?</a:t>
            </a:r>
            <a:endParaRPr lang="en-US" dirty="0"/>
          </a:p>
        </p:txBody>
      </p:sp>
      <p:sp>
        <p:nvSpPr>
          <p:cNvPr id="3" name="Content Placeholder 2"/>
          <p:cNvSpPr>
            <a:spLocks noGrp="1"/>
          </p:cNvSpPr>
          <p:nvPr>
            <p:ph idx="1"/>
          </p:nvPr>
        </p:nvSpPr>
        <p:spPr/>
        <p:txBody>
          <a:bodyPr/>
          <a:lstStyle/>
          <a:p>
            <a:r>
              <a:rPr lang="en-US" dirty="0" smtClean="0"/>
              <a:t>UN officials have negotiated 172 successful peace settlements.</a:t>
            </a:r>
          </a:p>
          <a:p>
            <a:r>
              <a:rPr lang="en-US" dirty="0" smtClean="0"/>
              <a:t>The UN has provided aid to over 50,000,000 refugees.</a:t>
            </a:r>
          </a:p>
          <a:p>
            <a:r>
              <a:rPr lang="en-US" dirty="0" smtClean="0"/>
              <a:t>The UN helped eradicate the deadly disease of smallpox.</a:t>
            </a:r>
          </a:p>
          <a:p>
            <a:r>
              <a:rPr lang="en-US" dirty="0" smtClean="0"/>
              <a:t>In some areas of the developing world UN efforts have helped cut infant mortality rates in half.</a:t>
            </a:r>
            <a:endParaRPr lang="en-US" dirty="0"/>
          </a:p>
        </p:txBody>
      </p:sp>
    </p:spTree>
    <p:extLst>
      <p:ext uri="{BB962C8B-B14F-4D97-AF65-F5344CB8AC3E}">
        <p14:creationId xmlns:p14="http://schemas.microsoft.com/office/powerpoint/2010/main" xmlns="" val="1689369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Model UN?</a:t>
            </a:r>
            <a:endParaRPr lang="en-US" dirty="0"/>
          </a:p>
        </p:txBody>
      </p:sp>
      <p:sp>
        <p:nvSpPr>
          <p:cNvPr id="3" name="Content Placeholder 2"/>
          <p:cNvSpPr>
            <a:spLocks noGrp="1"/>
          </p:cNvSpPr>
          <p:nvPr>
            <p:ph idx="1"/>
          </p:nvPr>
        </p:nvSpPr>
        <p:spPr/>
        <p:txBody>
          <a:bodyPr/>
          <a:lstStyle/>
          <a:p>
            <a:r>
              <a:rPr lang="en-US" dirty="0" smtClean="0"/>
              <a:t>The Model UN is a simulation of the United Nations General Assembly and Security Council that is meant to help inform students about current events, about foreign diplomacy, and the UN’s agenda.</a:t>
            </a:r>
          </a:p>
          <a:p>
            <a:r>
              <a:rPr lang="en-US" dirty="0" smtClean="0"/>
              <a:t>The main goal of our meetings is to help prepare you for conferences later in the year. In order to prepare you we will: show you some links that will help you find information online, inform you about position papers and how to write them, as well as debating some topics during meetings to help show you what the conferences will really be like. </a:t>
            </a:r>
          </a:p>
        </p:txBody>
      </p:sp>
    </p:spTree>
    <p:extLst>
      <p:ext uri="{BB962C8B-B14F-4D97-AF65-F5344CB8AC3E}">
        <p14:creationId xmlns:p14="http://schemas.microsoft.com/office/powerpoint/2010/main" xmlns="" val="3038925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Content Placeholder 2"/>
          <p:cNvSpPr>
            <a:spLocks noGrp="1"/>
          </p:cNvSpPr>
          <p:nvPr>
            <p:ph idx="1"/>
          </p:nvPr>
        </p:nvSpPr>
        <p:spPr/>
        <p:txBody>
          <a:bodyPr/>
          <a:lstStyle/>
          <a:p>
            <a:r>
              <a:rPr lang="en-US" dirty="0" smtClean="0"/>
              <a:t>These links are all accessible form the Northern High School website under “clubs and activities” and then Model Un.</a:t>
            </a:r>
          </a:p>
          <a:p>
            <a:r>
              <a:rPr lang="en-US" dirty="0">
                <a:hlinkClick r:id="rId2"/>
              </a:rPr>
              <a:t>http://www.un.org/en</a:t>
            </a:r>
            <a:r>
              <a:rPr lang="en-US" dirty="0" smtClean="0">
                <a:hlinkClick r:id="rId2"/>
              </a:rPr>
              <a:t>/</a:t>
            </a:r>
            <a:endParaRPr lang="en-US" dirty="0" smtClean="0"/>
          </a:p>
          <a:p>
            <a:r>
              <a:rPr lang="en-US" dirty="0">
                <a:hlinkClick r:id="rId3"/>
              </a:rPr>
              <a:t>http://www.un.org/cyberschoolbus/modelun/</a:t>
            </a:r>
            <a:r>
              <a:rPr lang="en-US" dirty="0" smtClean="0">
                <a:hlinkClick r:id="rId3"/>
              </a:rPr>
              <a:t>index.asp</a:t>
            </a:r>
            <a:endParaRPr lang="en-US" dirty="0" smtClean="0"/>
          </a:p>
        </p:txBody>
      </p:sp>
    </p:spTree>
    <p:extLst>
      <p:ext uri="{BB962C8B-B14F-4D97-AF65-F5344CB8AC3E}">
        <p14:creationId xmlns:p14="http://schemas.microsoft.com/office/powerpoint/2010/main" xmlns="" val="617852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34211" y="788737"/>
            <a:ext cx="8341894" cy="5262978"/>
          </a:xfrm>
          <a:prstGeom prst="rect">
            <a:avLst/>
          </a:prstGeom>
          <a:solidFill>
            <a:schemeClr val="bg1"/>
          </a:solidFill>
        </p:spPr>
        <p:txBody>
          <a:bodyPr wrap="square">
            <a:spAutoFit/>
          </a:bodyPr>
          <a:lstStyle/>
          <a:p>
            <a:pPr algn="ctr"/>
            <a:r>
              <a:rPr lang="en-US" sz="1200" b="1" dirty="0">
                <a:latin typeface="Times New Roman"/>
                <a:cs typeface="Times New Roman"/>
              </a:rPr>
              <a:t>The Pennsylvania State University-Harrisburg</a:t>
            </a:r>
            <a:endParaRPr lang="en-US" sz="1200" dirty="0">
              <a:latin typeface="Times New Roman"/>
              <a:cs typeface="Times New Roman"/>
            </a:endParaRPr>
          </a:p>
          <a:p>
            <a:pPr algn="ctr"/>
            <a:r>
              <a:rPr lang="en-US" sz="1200" b="1" dirty="0">
                <a:latin typeface="Times New Roman"/>
                <a:cs typeface="Times New Roman"/>
              </a:rPr>
              <a:t>Model United Nations Conference</a:t>
            </a:r>
            <a:endParaRPr lang="en-US" sz="1200" dirty="0">
              <a:latin typeface="Times New Roman"/>
              <a:cs typeface="Times New Roman"/>
            </a:endParaRPr>
          </a:p>
          <a:p>
            <a:r>
              <a:rPr lang="en-US" sz="1200" b="1" dirty="0">
                <a:latin typeface="Times New Roman"/>
                <a:cs typeface="Times New Roman"/>
              </a:rPr>
              <a:t> </a:t>
            </a:r>
            <a:endParaRPr lang="en-US" sz="1200" dirty="0">
              <a:latin typeface="Times New Roman"/>
              <a:cs typeface="Times New Roman"/>
            </a:endParaRPr>
          </a:p>
          <a:p>
            <a:r>
              <a:rPr lang="en-US" sz="1200" b="1" dirty="0">
                <a:latin typeface="Times New Roman"/>
                <a:cs typeface="Times New Roman"/>
              </a:rPr>
              <a:t> </a:t>
            </a:r>
            <a:endParaRPr lang="en-US" sz="1200" dirty="0">
              <a:latin typeface="Times New Roman"/>
              <a:cs typeface="Times New Roman"/>
            </a:endParaRPr>
          </a:p>
          <a:p>
            <a:r>
              <a:rPr lang="en-US" sz="1200" b="1" dirty="0">
                <a:latin typeface="Times New Roman"/>
                <a:cs typeface="Times New Roman"/>
              </a:rPr>
              <a:t>Committee: Security Council</a:t>
            </a:r>
            <a:endParaRPr lang="en-US" sz="1200" dirty="0">
              <a:latin typeface="Times New Roman"/>
              <a:cs typeface="Times New Roman"/>
            </a:endParaRPr>
          </a:p>
          <a:p>
            <a:r>
              <a:rPr lang="en-US" sz="1200" b="1" dirty="0">
                <a:latin typeface="Times New Roman"/>
                <a:cs typeface="Times New Roman"/>
              </a:rPr>
              <a:t>Subject: Al Qaeda and the Taliban</a:t>
            </a:r>
            <a:endParaRPr lang="en-US" sz="1200" dirty="0">
              <a:latin typeface="Times New Roman"/>
              <a:cs typeface="Times New Roman"/>
            </a:endParaRPr>
          </a:p>
          <a:p>
            <a:r>
              <a:rPr lang="en-US" sz="1200" b="1" dirty="0">
                <a:latin typeface="Times New Roman"/>
                <a:cs typeface="Times New Roman"/>
              </a:rPr>
              <a:t>Proposed by: France </a:t>
            </a:r>
            <a:r>
              <a:rPr lang="en-US" sz="1200" dirty="0">
                <a:latin typeface="Times New Roman"/>
                <a:cs typeface="Times New Roman"/>
              </a:rPr>
              <a:t>(Jacob O’Neal)</a:t>
            </a:r>
          </a:p>
          <a:p>
            <a:r>
              <a:rPr lang="en-US" sz="1200" b="1" dirty="0">
                <a:latin typeface="Times New Roman"/>
                <a:cs typeface="Times New Roman"/>
              </a:rPr>
              <a:t>Signatories: Uganda, Gabon, Russia, China, Turkey, and Bosnia </a:t>
            </a:r>
            <a:endParaRPr lang="en-US" sz="1200" dirty="0">
              <a:latin typeface="Times New Roman"/>
              <a:cs typeface="Times New Roman"/>
            </a:endParaRPr>
          </a:p>
          <a:p>
            <a:r>
              <a:rPr lang="en-US" sz="1200" dirty="0">
                <a:latin typeface="Times New Roman"/>
                <a:cs typeface="Times New Roman"/>
              </a:rPr>
              <a:t> </a:t>
            </a:r>
          </a:p>
          <a:p>
            <a:r>
              <a:rPr lang="en-US" sz="1200" b="1" dirty="0">
                <a:latin typeface="Times New Roman"/>
                <a:cs typeface="Times New Roman"/>
              </a:rPr>
              <a:t>The General Assembly</a:t>
            </a:r>
            <a:endParaRPr lang="en-US" sz="1200" dirty="0">
              <a:latin typeface="Times New Roman"/>
              <a:cs typeface="Times New Roman"/>
            </a:endParaRPr>
          </a:p>
          <a:p>
            <a:r>
              <a:rPr lang="en-US" sz="1200" b="1" dirty="0">
                <a:latin typeface="Times New Roman"/>
                <a:cs typeface="Times New Roman"/>
              </a:rPr>
              <a:t> </a:t>
            </a:r>
            <a:endParaRPr lang="en-US" sz="1200" dirty="0">
              <a:latin typeface="Times New Roman"/>
              <a:cs typeface="Times New Roman"/>
            </a:endParaRPr>
          </a:p>
          <a:p>
            <a:r>
              <a:rPr lang="en-US" sz="1200" u="sng" dirty="0">
                <a:latin typeface="Times New Roman"/>
                <a:cs typeface="Times New Roman"/>
              </a:rPr>
              <a:t>Acknowledging</a:t>
            </a:r>
            <a:r>
              <a:rPr lang="en-US" sz="1200" dirty="0">
                <a:latin typeface="Times New Roman"/>
                <a:cs typeface="Times New Roman"/>
              </a:rPr>
              <a:t> the threat that Al Qaeda and the Taliban pose to national and international security,</a:t>
            </a:r>
          </a:p>
          <a:p>
            <a:r>
              <a:rPr lang="en-US" sz="1200" dirty="0">
                <a:latin typeface="Times New Roman"/>
                <a:cs typeface="Times New Roman"/>
              </a:rPr>
              <a:t> </a:t>
            </a:r>
          </a:p>
          <a:p>
            <a:r>
              <a:rPr lang="en-US" sz="1200" u="sng" dirty="0">
                <a:latin typeface="Times New Roman"/>
                <a:cs typeface="Times New Roman"/>
              </a:rPr>
              <a:t>Aware</a:t>
            </a:r>
            <a:r>
              <a:rPr lang="en-US" sz="1200" dirty="0">
                <a:latin typeface="Times New Roman"/>
                <a:cs typeface="Times New Roman"/>
              </a:rPr>
              <a:t> that the Taliban and Al Qaeda appear to be gaining influence and power in parts of Africa and the Arabian Peninsula,</a:t>
            </a:r>
          </a:p>
          <a:p>
            <a:r>
              <a:rPr lang="en-US" sz="1200" dirty="0">
                <a:latin typeface="Times New Roman"/>
                <a:cs typeface="Times New Roman"/>
              </a:rPr>
              <a:t> </a:t>
            </a:r>
          </a:p>
          <a:p>
            <a:r>
              <a:rPr lang="en-US" sz="1200" u="sng" dirty="0">
                <a:latin typeface="Times New Roman"/>
                <a:cs typeface="Times New Roman"/>
              </a:rPr>
              <a:t>Deeply disturbed</a:t>
            </a:r>
            <a:r>
              <a:rPr lang="en-US" sz="1200" dirty="0">
                <a:latin typeface="Times New Roman"/>
                <a:cs typeface="Times New Roman"/>
              </a:rPr>
              <a:t> by the multitude of French diplomats and peacekeepers recently taken hostage by these organizations,</a:t>
            </a:r>
          </a:p>
          <a:p>
            <a:r>
              <a:rPr lang="en-US" sz="1200" dirty="0">
                <a:latin typeface="Times New Roman"/>
                <a:cs typeface="Times New Roman"/>
              </a:rPr>
              <a:t> </a:t>
            </a:r>
          </a:p>
          <a:p>
            <a:r>
              <a:rPr lang="en-US" sz="1200" u="sng" dirty="0">
                <a:latin typeface="Times New Roman"/>
                <a:cs typeface="Times New Roman"/>
              </a:rPr>
              <a:t>Noting with grave concern</a:t>
            </a:r>
            <a:r>
              <a:rPr lang="en-US" sz="1200" dirty="0">
                <a:latin typeface="Times New Roman"/>
                <a:cs typeface="Times New Roman"/>
              </a:rPr>
              <a:t> that these organizations promote the drug trade and other illegal activities,</a:t>
            </a:r>
          </a:p>
          <a:p>
            <a:r>
              <a:rPr lang="en-US" sz="1200" b="1" dirty="0">
                <a:latin typeface="Times New Roman"/>
                <a:cs typeface="Times New Roman"/>
              </a:rPr>
              <a:t> </a:t>
            </a:r>
            <a:endParaRPr lang="en-US" sz="1200" dirty="0">
              <a:latin typeface="Times New Roman"/>
              <a:cs typeface="Times New Roman"/>
            </a:endParaRPr>
          </a:p>
          <a:p>
            <a:r>
              <a:rPr lang="en-US" sz="1200" b="1" dirty="0">
                <a:latin typeface="Times New Roman"/>
                <a:cs typeface="Times New Roman"/>
              </a:rPr>
              <a:t>Resolves:</a:t>
            </a:r>
            <a:endParaRPr lang="en-US" sz="1200" dirty="0">
              <a:latin typeface="Times New Roman"/>
              <a:cs typeface="Times New Roman"/>
            </a:endParaRPr>
          </a:p>
          <a:p>
            <a:r>
              <a:rPr lang="en-US" sz="1200" b="1" dirty="0">
                <a:latin typeface="Times New Roman"/>
                <a:cs typeface="Times New Roman"/>
              </a:rPr>
              <a:t> </a:t>
            </a:r>
            <a:r>
              <a:rPr lang="en-US" sz="1200" dirty="0" smtClean="0">
                <a:latin typeface="Times New Roman"/>
                <a:cs typeface="Times New Roman"/>
              </a:rPr>
              <a:t>1. </a:t>
            </a:r>
            <a:r>
              <a:rPr lang="en-US" sz="1200" b="1" u="sng" dirty="0" smtClean="0">
                <a:latin typeface="Times New Roman"/>
                <a:cs typeface="Times New Roman"/>
              </a:rPr>
              <a:t>Calls </a:t>
            </a:r>
            <a:r>
              <a:rPr lang="en-US" sz="1200" b="1" u="sng" dirty="0">
                <a:latin typeface="Times New Roman"/>
                <a:cs typeface="Times New Roman"/>
              </a:rPr>
              <a:t>upon</a:t>
            </a:r>
            <a:r>
              <a:rPr lang="en-US" sz="1200" dirty="0">
                <a:latin typeface="Times New Roman"/>
                <a:cs typeface="Times New Roman"/>
              </a:rPr>
              <a:t> nations currently affected by Al Qaeda and the Taliban internally to voluntarily request peacekeeping troops from the permanent members of the Security Council.</a:t>
            </a:r>
          </a:p>
          <a:p>
            <a:r>
              <a:rPr lang="en-US" sz="1200" dirty="0">
                <a:latin typeface="Times New Roman"/>
                <a:cs typeface="Times New Roman"/>
              </a:rPr>
              <a:t> </a:t>
            </a:r>
          </a:p>
          <a:p>
            <a:pPr lvl="0"/>
            <a:r>
              <a:rPr lang="en-US" sz="1200" dirty="0" smtClean="0">
                <a:latin typeface="Times New Roman"/>
                <a:cs typeface="Times New Roman"/>
              </a:rPr>
              <a:t>2. </a:t>
            </a:r>
            <a:r>
              <a:rPr lang="en-US" sz="1200" b="1" u="sng" dirty="0" smtClean="0">
                <a:latin typeface="Times New Roman"/>
                <a:cs typeface="Times New Roman"/>
              </a:rPr>
              <a:t>Invites</a:t>
            </a:r>
            <a:r>
              <a:rPr lang="en-US" sz="1200" dirty="0" smtClean="0">
                <a:latin typeface="Times New Roman"/>
                <a:cs typeface="Times New Roman"/>
              </a:rPr>
              <a:t> </a:t>
            </a:r>
            <a:r>
              <a:rPr lang="en-US" sz="1200" dirty="0">
                <a:latin typeface="Times New Roman"/>
                <a:cs typeface="Times New Roman"/>
              </a:rPr>
              <a:t>the United Nations to promote strong regional border security in an attempt to crackdown upon the lucrative drug trade, which these </a:t>
            </a:r>
            <a:r>
              <a:rPr lang="en-US" sz="1200" dirty="0" smtClean="0">
                <a:latin typeface="Times New Roman"/>
                <a:cs typeface="Times New Roman"/>
              </a:rPr>
              <a:t>organizations </a:t>
            </a:r>
            <a:r>
              <a:rPr lang="en-US" sz="1200" dirty="0">
                <a:latin typeface="Times New Roman"/>
                <a:cs typeface="Times New Roman"/>
              </a:rPr>
              <a:t>promote.</a:t>
            </a:r>
          </a:p>
          <a:p>
            <a:r>
              <a:rPr lang="en-US" sz="1200" dirty="0">
                <a:latin typeface="Times New Roman"/>
                <a:cs typeface="Times New Roman"/>
              </a:rPr>
              <a:t> </a:t>
            </a:r>
          </a:p>
          <a:p>
            <a:pPr lvl="0"/>
            <a:r>
              <a:rPr lang="en-US" sz="1200" dirty="0" smtClean="0">
                <a:latin typeface="Times New Roman"/>
                <a:cs typeface="Times New Roman"/>
              </a:rPr>
              <a:t>3. </a:t>
            </a:r>
            <a:r>
              <a:rPr lang="en-US" sz="1200" b="1" u="sng" dirty="0" smtClean="0">
                <a:latin typeface="Times New Roman"/>
                <a:cs typeface="Times New Roman"/>
              </a:rPr>
              <a:t>Calls </a:t>
            </a:r>
            <a:r>
              <a:rPr lang="en-US" sz="1200" b="1" u="sng" dirty="0">
                <a:latin typeface="Times New Roman"/>
                <a:cs typeface="Times New Roman"/>
              </a:rPr>
              <a:t>upon</a:t>
            </a:r>
            <a:r>
              <a:rPr lang="en-US" sz="1200" dirty="0">
                <a:latin typeface="Times New Roman"/>
                <a:cs typeface="Times New Roman"/>
              </a:rPr>
              <a:t> the United Nations to impose sanctions upon nations that do not take the appropriate measures to decrease the amount of terrorism within their borders.</a:t>
            </a:r>
          </a:p>
        </p:txBody>
      </p:sp>
    </p:spTree>
    <p:extLst>
      <p:ext uri="{BB962C8B-B14F-4D97-AF65-F5344CB8AC3E}">
        <p14:creationId xmlns:p14="http://schemas.microsoft.com/office/powerpoint/2010/main" xmlns="" val="688852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UN is worth the work!</a:t>
            </a:r>
            <a:endParaRPr lang="en-US" dirty="0"/>
          </a:p>
        </p:txBody>
      </p:sp>
      <p:sp>
        <p:nvSpPr>
          <p:cNvPr id="3" name="Content Placeholder 2"/>
          <p:cNvSpPr>
            <a:spLocks noGrp="1"/>
          </p:cNvSpPr>
          <p:nvPr>
            <p:ph idx="1"/>
          </p:nvPr>
        </p:nvSpPr>
        <p:spPr/>
        <p:txBody>
          <a:bodyPr/>
          <a:lstStyle/>
          <a:p>
            <a:r>
              <a:rPr lang="en-US" dirty="0" smtClean="0"/>
              <a:t>Ask anyone who has previously attended any conferences and they will tell you that going to the conferences is more than worth doing some research during the year.</a:t>
            </a:r>
          </a:p>
          <a:p>
            <a:r>
              <a:rPr lang="en-US" dirty="0" smtClean="0"/>
              <a:t>Conferences are fun and rewarding experiences since you get to practice public speaking, make new friends, and get great food!</a:t>
            </a:r>
          </a:p>
          <a:p>
            <a:r>
              <a:rPr lang="en-US" dirty="0" smtClean="0"/>
              <a:t>Model UN also looks great on college applications.</a:t>
            </a:r>
            <a:endParaRPr lang="en-US" dirty="0"/>
          </a:p>
        </p:txBody>
      </p:sp>
    </p:spTree>
    <p:extLst>
      <p:ext uri="{BB962C8B-B14F-4D97-AF65-F5344CB8AC3E}">
        <p14:creationId xmlns:p14="http://schemas.microsoft.com/office/powerpoint/2010/main" xmlns="" val="1609317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Conferences this year:</a:t>
            </a:r>
            <a:endParaRPr lang="en-US" dirty="0"/>
          </a:p>
        </p:txBody>
      </p:sp>
      <p:sp>
        <p:nvSpPr>
          <p:cNvPr id="3" name="Content Placeholder 2"/>
          <p:cNvSpPr>
            <a:spLocks noGrp="1"/>
          </p:cNvSpPr>
          <p:nvPr>
            <p:ph idx="1"/>
          </p:nvPr>
        </p:nvSpPr>
        <p:spPr/>
        <p:txBody>
          <a:bodyPr/>
          <a:lstStyle/>
          <a:p>
            <a:r>
              <a:rPr lang="en-US" dirty="0" smtClean="0"/>
              <a:t>Juniata</a:t>
            </a:r>
          </a:p>
          <a:p>
            <a:r>
              <a:rPr lang="en-US" dirty="0" smtClean="0"/>
              <a:t>Penn State (possible)</a:t>
            </a:r>
          </a:p>
        </p:txBody>
      </p:sp>
    </p:spTree>
    <p:extLst>
      <p:ext uri="{BB962C8B-B14F-4D97-AF65-F5344CB8AC3E}">
        <p14:creationId xmlns:p14="http://schemas.microsoft.com/office/powerpoint/2010/main" xmlns="" val="13910824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5369" y="652561"/>
            <a:ext cx="7419474" cy="4524315"/>
          </a:xfrm>
          <a:prstGeom prst="rect">
            <a:avLst/>
          </a:prstGeom>
          <a:noFill/>
        </p:spPr>
        <p:txBody>
          <a:bodyPr wrap="square" rtlCol="0">
            <a:spAutoFit/>
          </a:bodyPr>
          <a:lstStyle/>
          <a:p>
            <a:pPr algn="ctr"/>
            <a:r>
              <a:rPr lang="en-US" sz="7200" dirty="0" smtClean="0">
                <a:solidFill>
                  <a:schemeClr val="bg1"/>
                </a:solidFill>
              </a:rPr>
              <a:t>Have a great week and we hope to see you next Monday!</a:t>
            </a:r>
            <a:endParaRPr lang="en-US" sz="7200" dirty="0">
              <a:solidFill>
                <a:schemeClr val="bg1"/>
              </a:solidFill>
            </a:endParaRPr>
          </a:p>
        </p:txBody>
      </p:sp>
    </p:spTree>
    <p:extLst>
      <p:ext uri="{BB962C8B-B14F-4D97-AF65-F5344CB8AC3E}">
        <p14:creationId xmlns:p14="http://schemas.microsoft.com/office/powerpoint/2010/main" xmlns="" val="2706794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79</TotalTime>
  <Words>375</Words>
  <Application>Microsoft Office PowerPoint</Application>
  <PresentationFormat>On-screen Show (4:3)</PresentationFormat>
  <Paragraphs>54</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Revolution</vt:lpstr>
      <vt:lpstr>Welcome to Model UN</vt:lpstr>
      <vt:lpstr>Some Information about the UN</vt:lpstr>
      <vt:lpstr>Has the UN been successful?</vt:lpstr>
      <vt:lpstr>What is the Model UN?</vt:lpstr>
      <vt:lpstr>Links</vt:lpstr>
      <vt:lpstr>Slide 6</vt:lpstr>
      <vt:lpstr>Model UN is worth the work!</vt:lpstr>
      <vt:lpstr>Conferences this year:</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Un</dc:title>
  <dc:creator>Office 2004 Test Drive User</dc:creator>
  <cp:lastModifiedBy>student</cp:lastModifiedBy>
  <cp:revision>9</cp:revision>
  <dcterms:created xsi:type="dcterms:W3CDTF">2012-09-06T19:44:30Z</dcterms:created>
  <dcterms:modified xsi:type="dcterms:W3CDTF">2012-09-07T11:43:21Z</dcterms:modified>
</cp:coreProperties>
</file>