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34" r:id="rId3"/>
    <p:sldId id="351" r:id="rId4"/>
    <p:sldId id="339" r:id="rId5"/>
    <p:sldId id="315" r:id="rId6"/>
    <p:sldId id="266" r:id="rId7"/>
    <p:sldId id="341" r:id="rId8"/>
    <p:sldId id="342" r:id="rId9"/>
    <p:sldId id="343" r:id="rId10"/>
    <p:sldId id="326" r:id="rId11"/>
    <p:sldId id="32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 User" initials="CU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2D050"/>
    <a:srgbClr val="CCECFF"/>
    <a:srgbClr val="99CCFF"/>
    <a:srgbClr val="73BEF1"/>
    <a:srgbClr val="77933C"/>
    <a:srgbClr val="B6D5AB"/>
    <a:srgbClr val="EA0000"/>
    <a:srgbClr val="FF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2" autoAdjust="0"/>
    <p:restoredTop sz="94686" autoAdjust="0"/>
  </p:normalViewPr>
  <p:slideViewPr>
    <p:cSldViewPr>
      <p:cViewPr varScale="1">
        <p:scale>
          <a:sx n="73" d="100"/>
          <a:sy n="73" d="100"/>
        </p:scale>
        <p:origin x="-17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02248-3E8E-4013-A492-EE2D20E1DA6B}" type="datetimeFigureOut">
              <a:rPr lang="en-US" smtClean="0"/>
              <a:pPr/>
              <a:t>9/28/2015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03EE-1FBA-4CD6-A9B1-250AC4FFD3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813B-26A0-44D5-B839-07A4E982A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39623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39623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962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962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813B-26A0-44D5-B839-07A4E982A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813B-26A0-44D5-B839-07A4E982A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813B-26A0-44D5-B839-07A4E982A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813B-26A0-44D5-B839-07A4E982A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 anchor="b" anchorCtr="0">
            <a:normAutofit/>
          </a:bodyPr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Wave 5"/>
          <p:cNvSpPr/>
          <p:nvPr userDrawn="1"/>
        </p:nvSpPr>
        <p:spPr>
          <a:xfrm>
            <a:off x="0" y="6400800"/>
            <a:ext cx="9144000" cy="457200"/>
          </a:xfrm>
          <a:prstGeom prst="wave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6600"/>
                </a:solidFill>
              </a:rPr>
              <a:t>© 2014 Cengage Learning. All Rights Reserved.</a:t>
            </a:r>
            <a:endParaRPr lang="en-US" sz="1000" dirty="0">
              <a:solidFill>
                <a:srgbClr val="0066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2320" y="6583680"/>
            <a:ext cx="1828800" cy="27432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325880"/>
            <a:ext cx="8686800" cy="0"/>
          </a:xfrm>
          <a:prstGeom prst="line">
            <a:avLst/>
          </a:prstGeom>
          <a:ln w="38100">
            <a:solidFill>
              <a:srgbClr val="A9D2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813B-26A0-44D5-B839-07A4E982A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75438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E813B-26A0-44D5-B839-07A4E982AE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>
    <p:wipe dir="r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Wave 6"/>
          <p:cNvSpPr/>
          <p:nvPr/>
        </p:nvSpPr>
        <p:spPr>
          <a:xfrm>
            <a:off x="0" y="6400800"/>
            <a:ext cx="9144000" cy="457200"/>
          </a:xfrm>
          <a:prstGeom prst="wave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6600"/>
                </a:solidFill>
              </a:rPr>
              <a:t>© 2014 Cengage Learning. All Rights Reserved.</a:t>
            </a:r>
            <a:endParaRPr lang="en-US" sz="1000" dirty="0">
              <a:solidFill>
                <a:srgbClr val="0066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2320" y="6583680"/>
            <a:ext cx="1828800" cy="27432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325880"/>
            <a:ext cx="8686800" cy="0"/>
          </a:xfrm>
          <a:prstGeom prst="line">
            <a:avLst/>
          </a:prstGeom>
          <a:ln w="38100">
            <a:solidFill>
              <a:srgbClr val="AAD2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ransition>
    <p:wipe dir="r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Font typeface="Calibri" pitchFamily="34" charset="0"/>
        <a:buChar char="●"/>
        <a:defRPr lang="en-US" sz="32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914400" cy="5257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 smtClean="0"/>
              <a:t>Learning Objectives</a:t>
            </a:r>
            <a:endParaRPr lang="en-US" sz="2800" dirty="0"/>
          </a:p>
        </p:txBody>
      </p:sp>
      <p:sp>
        <p:nvSpPr>
          <p:cNvPr id="7" name="Wave 6"/>
          <p:cNvSpPr/>
          <p:nvPr/>
        </p:nvSpPr>
        <p:spPr>
          <a:xfrm>
            <a:off x="0" y="6400800"/>
            <a:ext cx="9144000" cy="457200"/>
          </a:xfrm>
          <a:prstGeom prst="wave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rgbClr val="006600"/>
                </a:solidFill>
              </a:rPr>
              <a:t>© 2014 Cengage Learning. All Rights Reserved.</a:t>
            </a:r>
            <a:endParaRPr lang="en-US" sz="1000" dirty="0">
              <a:solidFill>
                <a:srgbClr val="00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1" y="2514600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1200"/>
              </a:spcAft>
            </a:pPr>
            <a:r>
              <a:rPr lang="en-US" sz="2400" b="1" dirty="0" smtClean="0"/>
              <a:t>LO</a:t>
            </a:r>
            <a:r>
              <a:rPr lang="en-US" sz="2400" b="1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/>
              <a:t> </a:t>
            </a:r>
            <a:r>
              <a:rPr lang="en-US" sz="2400" dirty="0" smtClean="0"/>
              <a:t>	Restate and apply the four questions necessary to analyze transactions for starting a business into debit and credit parts.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705" b="292"/>
          <a:stretch>
            <a:fillRect/>
          </a:stretch>
        </p:blipFill>
        <p:spPr bwMode="auto">
          <a:xfrm>
            <a:off x="0" y="0"/>
            <a:ext cx="9144000" cy="2215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Lesson 2-2 </a:t>
            </a:r>
            <a:r>
              <a:rPr lang="en-US" dirty="0" smtClean="0"/>
              <a:t>Audit Your Understanding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57200" marR="0" indent="-457200"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</a:rPr>
              <a:t>2.	</a:t>
            </a:r>
            <a:r>
              <a:rPr lang="en-US" dirty="0" smtClean="0"/>
              <a:t>Which two </a:t>
            </a:r>
            <a:r>
              <a:rPr lang="en-US" dirty="0"/>
              <a:t>accounts are affected when a business buys supplies on account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V="1">
            <a:off x="5048250" y="228600"/>
            <a:ext cx="4095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 rot="5400000">
            <a:off x="-228600" y="1084730"/>
            <a:ext cx="914400" cy="457200"/>
          </a:xfrm>
          <a:prstGeom prst="triangle">
            <a:avLst/>
          </a:prstGeom>
          <a:solidFill>
            <a:srgbClr val="FFA41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914400" y="3048000"/>
            <a:ext cx="7315200" cy="1520416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Calibri" pitchFamily="34" charset="0"/>
              <a:buNone/>
              <a:tabLst>
                <a:tab pos="22860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</a:t>
            </a:r>
          </a:p>
          <a:p>
            <a:pPr>
              <a:buClr>
                <a:srgbClr val="FF0000"/>
              </a:buClr>
            </a:pPr>
            <a:r>
              <a:rPr lang="en-US" sz="3200" dirty="0" smtClean="0">
                <a:ea typeface="Calibri"/>
                <a:cs typeface="Calibri"/>
              </a:rPr>
              <a:t>Supplies</a:t>
            </a:r>
          </a:p>
          <a:p>
            <a:pPr>
              <a:buClr>
                <a:srgbClr val="FF0000"/>
              </a:buClr>
            </a:pPr>
            <a:r>
              <a:rPr lang="en-US" sz="3200" dirty="0" smtClean="0">
                <a:ea typeface="Calibri"/>
                <a:cs typeface="Calibri"/>
              </a:rPr>
              <a:t>Accounts Payable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lowchart: Delay 7"/>
          <p:cNvSpPr/>
          <p:nvPr/>
        </p:nvSpPr>
        <p:spPr>
          <a:xfrm rot="5400000">
            <a:off x="8282940" y="-403860"/>
            <a:ext cx="381000" cy="1188720"/>
          </a:xfrm>
          <a:prstGeom prst="flowChartDelay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49286" y="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Lesson 2-2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of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Each transaction changes the balances of at least two accounts. </a:t>
            </a:r>
          </a:p>
          <a:p>
            <a:r>
              <a:rPr lang="en-US" dirty="0"/>
              <a:t>A list of accounts used by a business is called a </a:t>
            </a:r>
            <a:r>
              <a:rPr lang="en-US" b="1" dirty="0">
                <a:solidFill>
                  <a:srgbClr val="0070C0"/>
                </a:solidFill>
              </a:rPr>
              <a:t>chart of </a:t>
            </a:r>
            <a:r>
              <a:rPr lang="en-US" b="1" dirty="0" smtClean="0">
                <a:solidFill>
                  <a:srgbClr val="0070C0"/>
                </a:solidFill>
              </a:rPr>
              <a:t>accounts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should use the same four questions every time a transaction is analyzed into its debit and credit parts.</a:t>
            </a:r>
          </a:p>
          <a:p>
            <a:pPr lvl="1"/>
            <a:r>
              <a:rPr lang="en-US" i="1" dirty="0" smtClean="0"/>
              <a:t>Which accounts are affected?</a:t>
            </a:r>
          </a:p>
          <a:p>
            <a:pPr lvl="1"/>
            <a:r>
              <a:rPr lang="en-US" i="1" dirty="0" smtClean="0"/>
              <a:t>How is each account classified?</a:t>
            </a:r>
          </a:p>
          <a:p>
            <a:pPr lvl="1"/>
            <a:r>
              <a:rPr lang="en-US" i="1" dirty="0" smtClean="0"/>
              <a:t>How is each classification changed?</a:t>
            </a:r>
          </a:p>
          <a:p>
            <a:pPr lvl="1"/>
            <a:r>
              <a:rPr lang="en-US" i="1" dirty="0" smtClean="0"/>
              <a:t>How is each amount entered in the accounts?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D2455E-EC1D-45EA-B6B2-90AB88848CF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lowchart: Delay 4"/>
          <p:cNvSpPr/>
          <p:nvPr/>
        </p:nvSpPr>
        <p:spPr>
          <a:xfrm rot="5400000">
            <a:off x="8282940" y="-403860"/>
            <a:ext cx="381000" cy="1188720"/>
          </a:xfrm>
          <a:prstGeom prst="flowChartDelay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049286" y="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Lesson 2-2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GaramondPro-Regular"/>
              </a:rPr>
              <a:t>Chart of Accounts for Delgado Web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600200"/>
            <a:ext cx="4876800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77933C"/>
                </a:solidFill>
              </a:rPr>
              <a:t>Balance Sheet Accounts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(100) ASSETS</a:t>
            </a:r>
          </a:p>
          <a:p>
            <a:r>
              <a:rPr lang="en-US" dirty="0" smtClean="0"/>
              <a:t>110 Cash</a:t>
            </a:r>
          </a:p>
          <a:p>
            <a:r>
              <a:rPr lang="en-US" dirty="0" smtClean="0"/>
              <a:t>120 Petty Cash</a:t>
            </a:r>
          </a:p>
          <a:p>
            <a:r>
              <a:rPr lang="en-US" dirty="0" smtClean="0"/>
              <a:t>130 Accounts Receivable—Main Street Services</a:t>
            </a:r>
          </a:p>
          <a:p>
            <a:r>
              <a:rPr lang="en-US" dirty="0" smtClean="0"/>
              <a:t>140 Accounts Receivable—Valley Landscaping</a:t>
            </a:r>
          </a:p>
          <a:p>
            <a:r>
              <a:rPr lang="en-US" dirty="0" smtClean="0"/>
              <a:t>150 Supplies</a:t>
            </a:r>
          </a:p>
          <a:p>
            <a:r>
              <a:rPr lang="en-US" dirty="0" smtClean="0"/>
              <a:t>160 Prepaid Insurance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(200) LIABILITIES</a:t>
            </a:r>
          </a:p>
          <a:p>
            <a:r>
              <a:rPr lang="en-US" dirty="0" smtClean="0"/>
              <a:t>210 Accounts Payable—Canyon Office Supplies</a:t>
            </a:r>
          </a:p>
          <a:p>
            <a:r>
              <a:rPr lang="en-US" dirty="0" smtClean="0"/>
              <a:t>220 Accounts Payable—Mountain Graphic Arts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(300) OWNER’S EQUITY</a:t>
            </a:r>
          </a:p>
          <a:p>
            <a:r>
              <a:rPr lang="en-US" dirty="0" smtClean="0"/>
              <a:t>310 Michael Delgado, Capital</a:t>
            </a:r>
          </a:p>
          <a:p>
            <a:r>
              <a:rPr lang="en-US" dirty="0" smtClean="0"/>
              <a:t>320 Michael Delgado, Drawing</a:t>
            </a:r>
          </a:p>
          <a:p>
            <a:r>
              <a:rPr lang="en-US" dirty="0" smtClean="0"/>
              <a:t>330 Income Summary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78995" y="1600200"/>
            <a:ext cx="3168560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7933C"/>
                </a:solidFill>
              </a:rPr>
              <a:t>Income Statement Accounts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(400) REVENUE</a:t>
            </a:r>
          </a:p>
          <a:p>
            <a:r>
              <a:rPr lang="en-US" dirty="0" smtClean="0"/>
              <a:t>410 Sales</a:t>
            </a:r>
          </a:p>
          <a:p>
            <a:pPr>
              <a:spcBef>
                <a:spcPts val="600"/>
              </a:spcBef>
            </a:pPr>
            <a:r>
              <a:rPr lang="en-US" b="1" dirty="0" smtClean="0"/>
              <a:t>(500) EXPENSES</a:t>
            </a:r>
          </a:p>
          <a:p>
            <a:r>
              <a:rPr lang="en-US" dirty="0" smtClean="0"/>
              <a:t>510 Advertising Expense</a:t>
            </a:r>
          </a:p>
          <a:p>
            <a:r>
              <a:rPr lang="en-US" dirty="0" smtClean="0"/>
              <a:t>520 Cash Short and Over</a:t>
            </a:r>
          </a:p>
          <a:p>
            <a:r>
              <a:rPr lang="en-US" dirty="0" smtClean="0"/>
              <a:t>530 Communications Expense</a:t>
            </a:r>
          </a:p>
          <a:p>
            <a:r>
              <a:rPr lang="en-US" dirty="0" smtClean="0"/>
              <a:t>540 Equipment Rental Expense</a:t>
            </a:r>
          </a:p>
          <a:p>
            <a:r>
              <a:rPr lang="en-US" dirty="0" smtClean="0"/>
              <a:t>550 Insurance Expense</a:t>
            </a:r>
          </a:p>
          <a:p>
            <a:r>
              <a:rPr lang="en-US" dirty="0" smtClean="0"/>
              <a:t>560 Miscellaneous Expense</a:t>
            </a:r>
          </a:p>
          <a:p>
            <a:r>
              <a:rPr lang="en-US" dirty="0" smtClean="0"/>
              <a:t>570 Supplies Expense</a:t>
            </a:r>
          </a:p>
          <a:p>
            <a:endParaRPr lang="en-US" dirty="0"/>
          </a:p>
        </p:txBody>
      </p:sp>
      <p:sp>
        <p:nvSpPr>
          <p:cNvPr id="9" name="Flowchart: Delay 8"/>
          <p:cNvSpPr/>
          <p:nvPr/>
        </p:nvSpPr>
        <p:spPr>
          <a:xfrm rot="5400000">
            <a:off x="8282940" y="-403860"/>
            <a:ext cx="381000" cy="1188720"/>
          </a:xfrm>
          <a:prstGeom prst="flowChartDelay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49286" y="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Lesson 2-2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Received Cash from Owner as an Investment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D2455E-EC1D-45EA-B6B2-90AB88848CF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LO4</a:t>
            </a:r>
            <a:endParaRPr lang="en-US" dirty="0"/>
          </a:p>
        </p:txBody>
      </p:sp>
      <p:grpSp>
        <p:nvGrpSpPr>
          <p:cNvPr id="3" name="Group 12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4" name="Flowchart: Delay 13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2-2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457200" y="1590814"/>
            <a:ext cx="7772400" cy="457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108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dirty="0" smtClean="0"/>
              <a:t>January 2. Received cash from owner as an investment, $2,000.00.</a:t>
            </a:r>
            <a:endParaRPr lang="en-US" sz="2000" dirty="0"/>
          </a:p>
        </p:txBody>
      </p:sp>
      <p:pic>
        <p:nvPicPr>
          <p:cNvPr id="11" name="Picture 10" descr="Chapter 2_Page 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200400"/>
            <a:ext cx="6400800" cy="2488514"/>
          </a:xfrm>
          <a:prstGeom prst="rect">
            <a:avLst/>
          </a:prstGeom>
        </p:spPr>
      </p:pic>
      <p:grpSp>
        <p:nvGrpSpPr>
          <p:cNvPr id="54" name="Group 53"/>
          <p:cNvGrpSpPr/>
          <p:nvPr/>
        </p:nvGrpSpPr>
        <p:grpSpPr>
          <a:xfrm>
            <a:off x="2514600" y="2201333"/>
            <a:ext cx="4114800" cy="1684867"/>
            <a:chOff x="2514600" y="2201333"/>
            <a:chExt cx="4114800" cy="1684867"/>
          </a:xfrm>
        </p:grpSpPr>
        <p:sp>
          <p:nvSpPr>
            <p:cNvPr id="29" name="Line 20"/>
            <p:cNvSpPr>
              <a:spLocks noChangeShapeType="1"/>
            </p:cNvSpPr>
            <p:nvPr/>
          </p:nvSpPr>
          <p:spPr bwMode="auto">
            <a:xfrm flipV="1">
              <a:off x="2514600" y="2438400"/>
              <a:ext cx="1066800" cy="14478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 flipH="1" flipV="1">
              <a:off x="3657600" y="2438400"/>
              <a:ext cx="1219200" cy="14478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886200" y="2201333"/>
              <a:ext cx="27432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Cash and Michael Delgado, Capital are affected.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3429000" y="220980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1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28600" y="2470539"/>
            <a:ext cx="3276600" cy="1491861"/>
            <a:chOff x="228600" y="2470539"/>
            <a:chExt cx="3276600" cy="1491861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457200" y="2667000"/>
              <a:ext cx="1417320" cy="8382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228600" y="247053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33400" y="2470539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Cash is an asset account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46" name="Right Brace 45"/>
            <p:cNvSpPr/>
            <p:nvPr/>
          </p:nvSpPr>
          <p:spPr>
            <a:xfrm flipH="1">
              <a:off x="1981200" y="3124200"/>
              <a:ext cx="228600" cy="838200"/>
            </a:xfrm>
            <a:prstGeom prst="rightBrac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638800" y="5257800"/>
            <a:ext cx="3276600" cy="914400"/>
            <a:chOff x="5638800" y="5257800"/>
            <a:chExt cx="3276600" cy="914400"/>
          </a:xfrm>
        </p:grpSpPr>
        <p:sp>
          <p:nvSpPr>
            <p:cNvPr id="35" name="Rectangle 34"/>
            <p:cNvSpPr/>
            <p:nvPr/>
          </p:nvSpPr>
          <p:spPr>
            <a:xfrm>
              <a:off x="5943600" y="5802868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Owner’s Equity is increased.</a:t>
              </a:r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6629400" y="4326469"/>
            <a:ext cx="2514600" cy="968062"/>
            <a:chOff x="6629400" y="4326469"/>
            <a:chExt cx="2514600" cy="968062"/>
          </a:xfrm>
        </p:grpSpPr>
        <p:sp>
          <p:nvSpPr>
            <p:cNvPr id="34" name="Rectangle 33"/>
            <p:cNvSpPr/>
            <p:nvPr/>
          </p:nvSpPr>
          <p:spPr>
            <a:xfrm>
              <a:off x="7112000" y="4648200"/>
              <a:ext cx="2032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Michael Delgado,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Capital is credited.</a:t>
              </a:r>
            </a:p>
          </p:txBody>
        </p:sp>
        <p:sp>
          <p:nvSpPr>
            <p:cNvPr id="50" name="Line 16"/>
            <p:cNvSpPr>
              <a:spLocks noChangeShapeType="1"/>
            </p:cNvSpPr>
            <p:nvPr/>
          </p:nvSpPr>
          <p:spPr bwMode="auto">
            <a:xfrm flipH="1" flipV="1">
              <a:off x="6629400" y="4521198"/>
              <a:ext cx="685800" cy="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Rectangle 11"/>
            <p:cNvSpPr>
              <a:spLocks noChangeArrowheads="1"/>
            </p:cNvSpPr>
            <p:nvPr/>
          </p:nvSpPr>
          <p:spPr bwMode="auto">
            <a:xfrm>
              <a:off x="7162800" y="432646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152400" y="3962400"/>
            <a:ext cx="1371600" cy="1010400"/>
            <a:chOff x="152400" y="3962400"/>
            <a:chExt cx="1371600" cy="1010400"/>
          </a:xfrm>
        </p:grpSpPr>
        <p:sp>
          <p:nvSpPr>
            <p:cNvPr id="38" name="Rectangle 37"/>
            <p:cNvSpPr/>
            <p:nvPr/>
          </p:nvSpPr>
          <p:spPr>
            <a:xfrm>
              <a:off x="152400" y="4326469"/>
              <a:ext cx="1371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Cash is debited.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48" name="Line 16"/>
            <p:cNvSpPr>
              <a:spLocks noChangeShapeType="1"/>
            </p:cNvSpPr>
            <p:nvPr/>
          </p:nvSpPr>
          <p:spPr bwMode="auto">
            <a:xfrm>
              <a:off x="448733" y="4148665"/>
              <a:ext cx="838200" cy="3810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Rectangle 10"/>
            <p:cNvSpPr>
              <a:spLocks noChangeArrowheads="1"/>
            </p:cNvSpPr>
            <p:nvPr/>
          </p:nvSpPr>
          <p:spPr bwMode="auto">
            <a:xfrm>
              <a:off x="228600" y="396240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6858000" y="2470539"/>
            <a:ext cx="2133600" cy="1754326"/>
            <a:chOff x="6858000" y="2470539"/>
            <a:chExt cx="2133600" cy="1754326"/>
          </a:xfrm>
        </p:grpSpPr>
        <p:grpSp>
          <p:nvGrpSpPr>
            <p:cNvPr id="56" name="Group 55"/>
            <p:cNvGrpSpPr/>
            <p:nvPr/>
          </p:nvGrpSpPr>
          <p:grpSpPr>
            <a:xfrm>
              <a:off x="6858000" y="2470539"/>
              <a:ext cx="2133600" cy="1754326"/>
              <a:chOff x="6858000" y="2470539"/>
              <a:chExt cx="2133600" cy="1754326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7772400" y="2470539"/>
                <a:ext cx="1219200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Michael Delgado, Capital is an owner‘s equity account.</a:t>
                </a:r>
              </a:p>
            </p:txBody>
          </p:sp>
          <p:sp>
            <p:nvSpPr>
              <p:cNvPr id="44" name="Right Brace 43"/>
              <p:cNvSpPr/>
              <p:nvPr/>
            </p:nvSpPr>
            <p:spPr>
              <a:xfrm>
                <a:off x="6858000" y="3124200"/>
                <a:ext cx="228600" cy="838200"/>
              </a:xfrm>
              <a:prstGeom prst="rightBrac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Line 16"/>
              <p:cNvSpPr>
                <a:spLocks noChangeShapeType="1"/>
              </p:cNvSpPr>
              <p:nvPr/>
            </p:nvSpPr>
            <p:spPr bwMode="auto">
              <a:xfrm flipH="1">
                <a:off x="7162800" y="2667000"/>
                <a:ext cx="457200" cy="838200"/>
              </a:xfrm>
              <a:prstGeom prst="line">
                <a:avLst/>
              </a:prstGeom>
              <a:solidFill>
                <a:srgbClr val="CC0000"/>
              </a:solidFill>
              <a:ln w="38100">
                <a:solidFill>
                  <a:srgbClr val="00B0F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7391400" y="247053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838200" y="5257800"/>
            <a:ext cx="3276600" cy="914400"/>
            <a:chOff x="5638800" y="5257800"/>
            <a:chExt cx="3276600" cy="914400"/>
          </a:xfrm>
        </p:grpSpPr>
        <p:sp>
          <p:nvSpPr>
            <p:cNvPr id="61" name="Rectangle 60"/>
            <p:cNvSpPr/>
            <p:nvPr/>
          </p:nvSpPr>
          <p:spPr>
            <a:xfrm>
              <a:off x="5943600" y="5802868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Assets are increased.</a:t>
              </a:r>
            </a:p>
          </p:txBody>
        </p:sp>
        <p:sp>
          <p:nvSpPr>
            <p:cNvPr id="62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 descr="Chapter 2_Page 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234265"/>
            <a:ext cx="7315200" cy="2165684"/>
          </a:xfrm>
          <a:prstGeom prst="rect">
            <a:avLst/>
          </a:prstGeom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dirty="0" smtClean="0"/>
              <a:t>Paid Cash for Supplies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LO4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4" name="Flowchart: Delay 13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2-2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57200" y="1600200"/>
            <a:ext cx="4555542" cy="40011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108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January 2. Paid cash for supplies, $165.00.</a:t>
            </a:r>
            <a:endParaRPr lang="en-US" sz="20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2438400" y="2201333"/>
            <a:ext cx="5562600" cy="1532467"/>
            <a:chOff x="1371600" y="2201333"/>
            <a:chExt cx="5562600" cy="1532467"/>
          </a:xfrm>
        </p:grpSpPr>
        <p:sp>
          <p:nvSpPr>
            <p:cNvPr id="50" name="Line 20"/>
            <p:cNvSpPr>
              <a:spLocks noChangeShapeType="1"/>
            </p:cNvSpPr>
            <p:nvPr/>
          </p:nvSpPr>
          <p:spPr bwMode="auto">
            <a:xfrm flipV="1">
              <a:off x="1371600" y="2438400"/>
              <a:ext cx="2209800" cy="12954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H="1" flipV="1">
              <a:off x="3657600" y="2438400"/>
              <a:ext cx="228600" cy="12192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810000" y="2201333"/>
              <a:ext cx="31242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Supplies and Cash are affected.</a:t>
              </a: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3429000" y="220980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1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2400" y="2470539"/>
            <a:ext cx="3352800" cy="1491861"/>
            <a:chOff x="228600" y="2470539"/>
            <a:chExt cx="3352800" cy="1491861"/>
          </a:xfrm>
        </p:grpSpPr>
        <p:sp>
          <p:nvSpPr>
            <p:cNvPr id="55" name="Line 16"/>
            <p:cNvSpPr>
              <a:spLocks noChangeShapeType="1"/>
            </p:cNvSpPr>
            <p:nvPr/>
          </p:nvSpPr>
          <p:spPr bwMode="auto">
            <a:xfrm>
              <a:off x="457200" y="2667000"/>
              <a:ext cx="1417320" cy="8382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Rectangle 8"/>
            <p:cNvSpPr>
              <a:spLocks noChangeArrowheads="1"/>
            </p:cNvSpPr>
            <p:nvPr/>
          </p:nvSpPr>
          <p:spPr bwMode="auto">
            <a:xfrm>
              <a:off x="228600" y="247053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09600" y="2470539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Supplies and Cash are assets.</a:t>
              </a:r>
            </a:p>
          </p:txBody>
        </p:sp>
        <p:sp>
          <p:nvSpPr>
            <p:cNvPr id="58" name="Right Brace 57"/>
            <p:cNvSpPr/>
            <p:nvPr/>
          </p:nvSpPr>
          <p:spPr>
            <a:xfrm flipH="1">
              <a:off x="1981200" y="3124200"/>
              <a:ext cx="228600" cy="838200"/>
            </a:xfrm>
            <a:prstGeom prst="rightBrac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105400" y="5257800"/>
            <a:ext cx="3352800" cy="914400"/>
            <a:chOff x="5638800" y="5257800"/>
            <a:chExt cx="3352800" cy="914400"/>
          </a:xfrm>
        </p:grpSpPr>
        <p:sp>
          <p:nvSpPr>
            <p:cNvPr id="60" name="Rectangle 59"/>
            <p:cNvSpPr/>
            <p:nvPr/>
          </p:nvSpPr>
          <p:spPr>
            <a:xfrm>
              <a:off x="6019800" y="5802868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Assets (Cash) are decreased.</a:t>
              </a:r>
            </a:p>
          </p:txBody>
        </p:sp>
        <p:sp>
          <p:nvSpPr>
            <p:cNvPr id="61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2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867400" y="4185737"/>
            <a:ext cx="2514600" cy="691063"/>
            <a:chOff x="6629400" y="4326469"/>
            <a:chExt cx="2514600" cy="691063"/>
          </a:xfrm>
        </p:grpSpPr>
        <p:sp>
          <p:nvSpPr>
            <p:cNvPr id="64" name="Rectangle 63"/>
            <p:cNvSpPr/>
            <p:nvPr/>
          </p:nvSpPr>
          <p:spPr>
            <a:xfrm>
              <a:off x="7112000" y="4648200"/>
              <a:ext cx="2032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Cash is credited.</a:t>
              </a:r>
            </a:p>
          </p:txBody>
        </p:sp>
        <p:sp>
          <p:nvSpPr>
            <p:cNvPr id="65" name="Line 16"/>
            <p:cNvSpPr>
              <a:spLocks noChangeShapeType="1"/>
            </p:cNvSpPr>
            <p:nvPr/>
          </p:nvSpPr>
          <p:spPr bwMode="auto">
            <a:xfrm flipH="1" flipV="1">
              <a:off x="6629400" y="4521198"/>
              <a:ext cx="685800" cy="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6" name="Rectangle 11"/>
            <p:cNvSpPr>
              <a:spLocks noChangeArrowheads="1"/>
            </p:cNvSpPr>
            <p:nvPr/>
          </p:nvSpPr>
          <p:spPr bwMode="auto">
            <a:xfrm>
              <a:off x="7162800" y="432646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38200" y="5257800"/>
            <a:ext cx="3581400" cy="914400"/>
            <a:chOff x="5638800" y="5257800"/>
            <a:chExt cx="3581400" cy="914400"/>
          </a:xfrm>
        </p:grpSpPr>
        <p:sp>
          <p:nvSpPr>
            <p:cNvPr id="78" name="Rectangle 77"/>
            <p:cNvSpPr/>
            <p:nvPr/>
          </p:nvSpPr>
          <p:spPr>
            <a:xfrm>
              <a:off x="6019800" y="5802868"/>
              <a:ext cx="32004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Assets (Supplies) are increased.</a:t>
              </a:r>
            </a:p>
          </p:txBody>
        </p:sp>
        <p:sp>
          <p:nvSpPr>
            <p:cNvPr id="79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0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1828800" y="4191000"/>
            <a:ext cx="2514600" cy="691063"/>
            <a:chOff x="6629400" y="4326469"/>
            <a:chExt cx="2514600" cy="691063"/>
          </a:xfrm>
        </p:grpSpPr>
        <p:sp>
          <p:nvSpPr>
            <p:cNvPr id="82" name="Rectangle 81"/>
            <p:cNvSpPr/>
            <p:nvPr/>
          </p:nvSpPr>
          <p:spPr>
            <a:xfrm>
              <a:off x="7112000" y="4648200"/>
              <a:ext cx="2032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Supplies is debited.</a:t>
              </a:r>
            </a:p>
          </p:txBody>
        </p:sp>
        <p:sp>
          <p:nvSpPr>
            <p:cNvPr id="83" name="Line 16"/>
            <p:cNvSpPr>
              <a:spLocks noChangeShapeType="1"/>
            </p:cNvSpPr>
            <p:nvPr/>
          </p:nvSpPr>
          <p:spPr bwMode="auto">
            <a:xfrm flipH="1" flipV="1">
              <a:off x="6629400" y="4521198"/>
              <a:ext cx="685800" cy="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4" name="Rectangle 11"/>
            <p:cNvSpPr>
              <a:spLocks noChangeArrowheads="1"/>
            </p:cNvSpPr>
            <p:nvPr/>
          </p:nvSpPr>
          <p:spPr bwMode="auto">
            <a:xfrm>
              <a:off x="7162800" y="432646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Chapter 2_Page 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05933" y="3234268"/>
            <a:ext cx="7315200" cy="2162523"/>
          </a:xfrm>
          <a:prstGeom prst="rect">
            <a:avLst/>
          </a:prstGeom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Paid Cash for Insurance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LO4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4" name="Flowchart: Delay 13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2-2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914400" y="1600200"/>
            <a:ext cx="4712187" cy="40011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10800000" scaled="1"/>
            <a:tileRect/>
          </a:gra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January 3. Paid cash for insurance, $900.00.</a:t>
            </a:r>
            <a:endParaRPr lang="en-US" sz="20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2743200" y="2201333"/>
            <a:ext cx="5334000" cy="1608667"/>
            <a:chOff x="1676400" y="2201333"/>
            <a:chExt cx="5334000" cy="1608667"/>
          </a:xfrm>
        </p:grpSpPr>
        <p:sp>
          <p:nvSpPr>
            <p:cNvPr id="40" name="Line 20"/>
            <p:cNvSpPr>
              <a:spLocks noChangeShapeType="1"/>
            </p:cNvSpPr>
            <p:nvPr/>
          </p:nvSpPr>
          <p:spPr bwMode="auto">
            <a:xfrm flipV="1">
              <a:off x="1676400" y="2362200"/>
              <a:ext cx="1676400" cy="14478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20"/>
            <p:cNvSpPr>
              <a:spLocks noChangeShapeType="1"/>
            </p:cNvSpPr>
            <p:nvPr/>
          </p:nvSpPr>
          <p:spPr bwMode="auto">
            <a:xfrm flipH="1" flipV="1">
              <a:off x="3429000" y="2438400"/>
              <a:ext cx="381000" cy="1295400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81400" y="2201333"/>
              <a:ext cx="3429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Prepaid Insurance and </a:t>
              </a:r>
              <a:br>
                <a:rPr lang="en-US" dirty="0" smtClean="0">
                  <a:solidFill>
                    <a:srgbClr val="0070C0"/>
                  </a:solidFill>
                </a:rPr>
              </a:br>
              <a:r>
                <a:rPr lang="en-US" dirty="0" smtClean="0">
                  <a:solidFill>
                    <a:srgbClr val="0070C0"/>
                  </a:solidFill>
                </a:rPr>
                <a:t>Cash are affected. </a:t>
              </a:r>
            </a:p>
          </p:txBody>
        </p:sp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3200400" y="220980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1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066800" y="2201333"/>
            <a:ext cx="2971800" cy="1752600"/>
            <a:chOff x="1143000" y="2470539"/>
            <a:chExt cx="2971800" cy="1752600"/>
          </a:xfrm>
        </p:grpSpPr>
        <p:sp>
          <p:nvSpPr>
            <p:cNvPr id="45" name="Line 16"/>
            <p:cNvSpPr>
              <a:spLocks noChangeShapeType="1"/>
            </p:cNvSpPr>
            <p:nvPr/>
          </p:nvSpPr>
          <p:spPr bwMode="auto">
            <a:xfrm>
              <a:off x="1371600" y="2783806"/>
              <a:ext cx="381000" cy="9906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8"/>
            <p:cNvSpPr>
              <a:spLocks noChangeArrowheads="1"/>
            </p:cNvSpPr>
            <p:nvPr/>
          </p:nvSpPr>
          <p:spPr bwMode="auto">
            <a:xfrm>
              <a:off x="1143000" y="2479006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524000" y="2470539"/>
              <a:ext cx="2590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Prepaid Insurance </a:t>
              </a:r>
              <a:br>
                <a:rPr lang="en-US" dirty="0" smtClean="0">
                  <a:solidFill>
                    <a:srgbClr val="0070C0"/>
                  </a:solidFill>
                </a:rPr>
              </a:br>
              <a:r>
                <a:rPr lang="en-US" dirty="0" smtClean="0">
                  <a:solidFill>
                    <a:srgbClr val="0070C0"/>
                  </a:solidFill>
                </a:rPr>
                <a:t>and Cash are assets.</a:t>
              </a:r>
            </a:p>
          </p:txBody>
        </p:sp>
        <p:sp>
          <p:nvSpPr>
            <p:cNvPr id="48" name="Right Brace 47"/>
            <p:cNvSpPr/>
            <p:nvPr/>
          </p:nvSpPr>
          <p:spPr>
            <a:xfrm flipH="1">
              <a:off x="1786468" y="3384939"/>
              <a:ext cx="228600" cy="838200"/>
            </a:xfrm>
            <a:prstGeom prst="rightBrac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105400" y="5257800"/>
            <a:ext cx="3352800" cy="914400"/>
            <a:chOff x="5638800" y="5257800"/>
            <a:chExt cx="3352800" cy="914400"/>
          </a:xfrm>
        </p:grpSpPr>
        <p:sp>
          <p:nvSpPr>
            <p:cNvPr id="50" name="Rectangle 49"/>
            <p:cNvSpPr/>
            <p:nvPr/>
          </p:nvSpPr>
          <p:spPr>
            <a:xfrm>
              <a:off x="6019800" y="5802868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Assets (Cash) are decreased.</a:t>
              </a:r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867400" y="4185737"/>
            <a:ext cx="2514600" cy="691063"/>
            <a:chOff x="6629400" y="4326469"/>
            <a:chExt cx="2514600" cy="691063"/>
          </a:xfrm>
        </p:grpSpPr>
        <p:sp>
          <p:nvSpPr>
            <p:cNvPr id="54" name="Rectangle 53"/>
            <p:cNvSpPr/>
            <p:nvPr/>
          </p:nvSpPr>
          <p:spPr>
            <a:xfrm>
              <a:off x="7112000" y="4648200"/>
              <a:ext cx="20320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Cash is credited.</a:t>
              </a:r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 flipH="1" flipV="1">
              <a:off x="6629400" y="4521198"/>
              <a:ext cx="685800" cy="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Rectangle 11"/>
            <p:cNvSpPr>
              <a:spLocks noChangeArrowheads="1"/>
            </p:cNvSpPr>
            <p:nvPr/>
          </p:nvSpPr>
          <p:spPr bwMode="auto">
            <a:xfrm>
              <a:off x="7162800" y="432646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57200" y="5105400"/>
            <a:ext cx="4419600" cy="1066800"/>
            <a:chOff x="5638800" y="5105400"/>
            <a:chExt cx="4419600" cy="1066800"/>
          </a:xfrm>
        </p:grpSpPr>
        <p:sp>
          <p:nvSpPr>
            <p:cNvPr id="58" name="Rectangle 57"/>
            <p:cNvSpPr/>
            <p:nvPr/>
          </p:nvSpPr>
          <p:spPr>
            <a:xfrm>
              <a:off x="6019800" y="5802868"/>
              <a:ext cx="40386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Assets (Prepaid Insurance) are increased.</a:t>
              </a:r>
            </a:p>
          </p:txBody>
        </p:sp>
        <p:sp>
          <p:nvSpPr>
            <p:cNvPr id="59" name="Line 16"/>
            <p:cNvSpPr>
              <a:spLocks noChangeShapeType="1"/>
            </p:cNvSpPr>
            <p:nvPr/>
          </p:nvSpPr>
          <p:spPr bwMode="auto">
            <a:xfrm flipV="1">
              <a:off x="5791200" y="5105400"/>
              <a:ext cx="533400" cy="8382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1828800" y="4191000"/>
            <a:ext cx="2438400" cy="968062"/>
            <a:chOff x="6629400" y="4326469"/>
            <a:chExt cx="2438400" cy="968062"/>
          </a:xfrm>
        </p:grpSpPr>
        <p:sp>
          <p:nvSpPr>
            <p:cNvPr id="62" name="Rectangle 61"/>
            <p:cNvSpPr/>
            <p:nvPr/>
          </p:nvSpPr>
          <p:spPr>
            <a:xfrm>
              <a:off x="7112000" y="4648200"/>
              <a:ext cx="1955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Prepaid Insurance</a:t>
              </a:r>
              <a:br>
                <a:rPr lang="en-US" dirty="0" smtClean="0">
                  <a:solidFill>
                    <a:srgbClr val="0070C0"/>
                  </a:solidFill>
                </a:rPr>
              </a:br>
              <a:r>
                <a:rPr lang="en-US" dirty="0" smtClean="0">
                  <a:solidFill>
                    <a:srgbClr val="0070C0"/>
                  </a:solidFill>
                </a:rPr>
                <a:t>is debited.</a:t>
              </a:r>
            </a:p>
          </p:txBody>
        </p:sp>
        <p:sp>
          <p:nvSpPr>
            <p:cNvPr id="63" name="Line 16"/>
            <p:cNvSpPr>
              <a:spLocks noChangeShapeType="1"/>
            </p:cNvSpPr>
            <p:nvPr/>
          </p:nvSpPr>
          <p:spPr bwMode="auto">
            <a:xfrm flipH="1" flipV="1">
              <a:off x="6629400" y="4521198"/>
              <a:ext cx="685800" cy="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4" name="Rectangle 11"/>
            <p:cNvSpPr>
              <a:spLocks noChangeArrowheads="1"/>
            </p:cNvSpPr>
            <p:nvPr/>
          </p:nvSpPr>
          <p:spPr bwMode="auto">
            <a:xfrm>
              <a:off x="7162800" y="432646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Chapter 2_Page 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213322"/>
            <a:ext cx="6400800" cy="2501678"/>
          </a:xfrm>
          <a:prstGeom prst="rect">
            <a:avLst/>
          </a:prstGeom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Bought Supplies on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29600" y="914400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LO4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4" name="Flowchart: Delay 13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2-2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381000" y="1295400"/>
            <a:ext cx="8153400" cy="76944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accounts payable </a:t>
            </a:r>
            <a:r>
              <a:rPr lang="en-US" sz="2000" dirty="0" smtClean="0"/>
              <a:t>– </a:t>
            </a:r>
            <a:r>
              <a:rPr lang="en-US" sz="1400" dirty="0" smtClean="0"/>
              <a:t>amounts to be paid in the future for goods or services already acquired</a:t>
            </a:r>
            <a:endParaRPr lang="en-US" sz="2000" dirty="0" smtClean="0"/>
          </a:p>
          <a:p>
            <a:r>
              <a:rPr lang="en-US" sz="2000" dirty="0" smtClean="0"/>
              <a:t>January </a:t>
            </a:r>
            <a:r>
              <a:rPr lang="en-US" sz="2000" dirty="0" smtClean="0"/>
              <a:t>5. Bought supplies on account from Canyon Office Supplies, $220.00.</a:t>
            </a:r>
            <a:endParaRPr lang="en-US" sz="20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2590800" y="2057400"/>
            <a:ext cx="3733800" cy="1752599"/>
            <a:chOff x="2438400" y="2043086"/>
            <a:chExt cx="3733800" cy="1926891"/>
          </a:xfrm>
        </p:grpSpPr>
        <p:sp>
          <p:nvSpPr>
            <p:cNvPr id="40" name="Line 20"/>
            <p:cNvSpPr>
              <a:spLocks noChangeShapeType="1"/>
            </p:cNvSpPr>
            <p:nvPr/>
          </p:nvSpPr>
          <p:spPr bwMode="auto">
            <a:xfrm flipV="1">
              <a:off x="2438400" y="2378195"/>
              <a:ext cx="838200" cy="1591782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20"/>
            <p:cNvSpPr>
              <a:spLocks noChangeShapeType="1"/>
            </p:cNvSpPr>
            <p:nvPr/>
          </p:nvSpPr>
          <p:spPr bwMode="auto">
            <a:xfrm flipH="1" flipV="1">
              <a:off x="3352800" y="2461972"/>
              <a:ext cx="914400" cy="1508005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81400" y="2043086"/>
              <a:ext cx="2590800" cy="10151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Supplies and Accounts Payable—Canyon Office Supplies are affected.</a:t>
              </a:r>
            </a:p>
          </p:txBody>
        </p:sp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3124200" y="2209800"/>
              <a:ext cx="365760" cy="402134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1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28600" y="2514600"/>
            <a:ext cx="3276600" cy="1491861"/>
            <a:chOff x="228600" y="2470539"/>
            <a:chExt cx="3276600" cy="1491861"/>
          </a:xfrm>
        </p:grpSpPr>
        <p:sp>
          <p:nvSpPr>
            <p:cNvPr id="45" name="Line 16"/>
            <p:cNvSpPr>
              <a:spLocks noChangeShapeType="1"/>
            </p:cNvSpPr>
            <p:nvPr/>
          </p:nvSpPr>
          <p:spPr bwMode="auto">
            <a:xfrm>
              <a:off x="457200" y="2667000"/>
              <a:ext cx="1417320" cy="8382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8"/>
            <p:cNvSpPr>
              <a:spLocks noChangeArrowheads="1"/>
            </p:cNvSpPr>
            <p:nvPr/>
          </p:nvSpPr>
          <p:spPr bwMode="auto">
            <a:xfrm>
              <a:off x="228600" y="247053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" y="2470539"/>
              <a:ext cx="28956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Supplies is an asset.</a:t>
              </a:r>
            </a:p>
          </p:txBody>
        </p:sp>
        <p:sp>
          <p:nvSpPr>
            <p:cNvPr id="48" name="Right Brace 47"/>
            <p:cNvSpPr/>
            <p:nvPr/>
          </p:nvSpPr>
          <p:spPr>
            <a:xfrm flipH="1">
              <a:off x="1981200" y="3124200"/>
              <a:ext cx="228600" cy="838200"/>
            </a:xfrm>
            <a:prstGeom prst="rightBrac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638800" y="5257800"/>
            <a:ext cx="3276600" cy="914400"/>
            <a:chOff x="5638800" y="5257800"/>
            <a:chExt cx="3276600" cy="914400"/>
          </a:xfrm>
        </p:grpSpPr>
        <p:sp>
          <p:nvSpPr>
            <p:cNvPr id="50" name="Rectangle 49"/>
            <p:cNvSpPr/>
            <p:nvPr/>
          </p:nvSpPr>
          <p:spPr>
            <a:xfrm>
              <a:off x="5943600" y="5802868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Liabilities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0070C0"/>
                  </a:solidFill>
                </a:rPr>
                <a:t>are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0070C0"/>
                  </a:solidFill>
                </a:rPr>
                <a:t>increased.</a:t>
              </a:r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05600" y="4326469"/>
            <a:ext cx="2514600" cy="1245061"/>
            <a:chOff x="6629400" y="4326469"/>
            <a:chExt cx="2514600" cy="1245061"/>
          </a:xfrm>
        </p:grpSpPr>
        <p:sp>
          <p:nvSpPr>
            <p:cNvPr id="54" name="Rectangle 53"/>
            <p:cNvSpPr/>
            <p:nvPr/>
          </p:nvSpPr>
          <p:spPr>
            <a:xfrm>
              <a:off x="7010400" y="4648200"/>
              <a:ext cx="2133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Accounts Payable—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Canyon Office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Supplies is credited.</a:t>
              </a:r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 flipH="1" flipV="1">
              <a:off x="6629400" y="4521198"/>
              <a:ext cx="685800" cy="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Rectangle 11"/>
            <p:cNvSpPr>
              <a:spLocks noChangeArrowheads="1"/>
            </p:cNvSpPr>
            <p:nvPr/>
          </p:nvSpPr>
          <p:spPr bwMode="auto">
            <a:xfrm>
              <a:off x="7162800" y="432646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6200" y="3886200"/>
            <a:ext cx="1371600" cy="1027331"/>
            <a:chOff x="76200" y="3886200"/>
            <a:chExt cx="1371600" cy="1027331"/>
          </a:xfrm>
        </p:grpSpPr>
        <p:sp>
          <p:nvSpPr>
            <p:cNvPr id="58" name="Rectangle 57"/>
            <p:cNvSpPr/>
            <p:nvPr/>
          </p:nvSpPr>
          <p:spPr>
            <a:xfrm>
              <a:off x="76200" y="4267200"/>
              <a:ext cx="1371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Supplies</a:t>
              </a:r>
              <a:br>
                <a:rPr lang="en-US" dirty="0" smtClean="0">
                  <a:solidFill>
                    <a:srgbClr val="0070C0"/>
                  </a:solidFill>
                </a:rPr>
              </a:br>
              <a:r>
                <a:rPr lang="en-US" dirty="0" smtClean="0">
                  <a:solidFill>
                    <a:srgbClr val="0070C0"/>
                  </a:solidFill>
                </a:rPr>
                <a:t>is debited.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59" name="Line 16"/>
            <p:cNvSpPr>
              <a:spLocks noChangeShapeType="1"/>
            </p:cNvSpPr>
            <p:nvPr/>
          </p:nvSpPr>
          <p:spPr bwMode="auto">
            <a:xfrm>
              <a:off x="448733" y="4148665"/>
              <a:ext cx="838200" cy="3810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Rectangle 10"/>
            <p:cNvSpPr>
              <a:spLocks noChangeArrowheads="1"/>
            </p:cNvSpPr>
            <p:nvPr/>
          </p:nvSpPr>
          <p:spPr bwMode="auto">
            <a:xfrm>
              <a:off x="228600" y="388620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570134" y="2438400"/>
            <a:ext cx="2421466" cy="1568061"/>
            <a:chOff x="6798734" y="2394339"/>
            <a:chExt cx="2421466" cy="1568061"/>
          </a:xfrm>
        </p:grpSpPr>
        <p:grpSp>
          <p:nvGrpSpPr>
            <p:cNvPr id="62" name="Group 55"/>
            <p:cNvGrpSpPr/>
            <p:nvPr/>
          </p:nvGrpSpPr>
          <p:grpSpPr>
            <a:xfrm>
              <a:off x="6798734" y="2394339"/>
              <a:ext cx="2421466" cy="1568061"/>
              <a:chOff x="6798734" y="2394339"/>
              <a:chExt cx="2421466" cy="1568061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696200" y="2394339"/>
                <a:ext cx="15240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Accounts Payable—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Canyon Office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Supplies is a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liability.</a:t>
                </a:r>
              </a:p>
            </p:txBody>
          </p:sp>
          <p:sp>
            <p:nvSpPr>
              <p:cNvPr id="65" name="Right Brace 64"/>
              <p:cNvSpPr/>
              <p:nvPr/>
            </p:nvSpPr>
            <p:spPr>
              <a:xfrm>
                <a:off x="6798734" y="3124200"/>
                <a:ext cx="228600" cy="838200"/>
              </a:xfrm>
              <a:prstGeom prst="rightBrac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Line 16"/>
              <p:cNvSpPr>
                <a:spLocks noChangeShapeType="1"/>
              </p:cNvSpPr>
              <p:nvPr/>
            </p:nvSpPr>
            <p:spPr bwMode="auto">
              <a:xfrm flipH="1">
                <a:off x="7086600" y="2699139"/>
                <a:ext cx="381000" cy="806060"/>
              </a:xfrm>
              <a:prstGeom prst="line">
                <a:avLst/>
              </a:prstGeom>
              <a:solidFill>
                <a:srgbClr val="CC0000"/>
              </a:solidFill>
              <a:ln w="38100">
                <a:solidFill>
                  <a:srgbClr val="00B0F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3" name="Rectangle 8"/>
            <p:cNvSpPr>
              <a:spLocks noChangeArrowheads="1"/>
            </p:cNvSpPr>
            <p:nvPr/>
          </p:nvSpPr>
          <p:spPr bwMode="auto">
            <a:xfrm>
              <a:off x="7315200" y="247053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838200" y="5257800"/>
            <a:ext cx="3276600" cy="914400"/>
            <a:chOff x="5638800" y="5257800"/>
            <a:chExt cx="3276600" cy="914400"/>
          </a:xfrm>
        </p:grpSpPr>
        <p:sp>
          <p:nvSpPr>
            <p:cNvPr id="68" name="Rectangle 67"/>
            <p:cNvSpPr/>
            <p:nvPr/>
          </p:nvSpPr>
          <p:spPr>
            <a:xfrm>
              <a:off x="5943600" y="5802868"/>
              <a:ext cx="29718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Assets are increased.</a:t>
              </a:r>
            </a:p>
          </p:txBody>
        </p:sp>
        <p:sp>
          <p:nvSpPr>
            <p:cNvPr id="69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Paid Cash on Account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LO4</a:t>
            </a:r>
            <a:endParaRPr lang="en-US" dirty="0"/>
          </a:p>
        </p:txBody>
      </p:sp>
      <p:grpSp>
        <p:nvGrpSpPr>
          <p:cNvPr id="2" name="Group 12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4" name="Flowchart: Delay 13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49286" y="0"/>
              <a:ext cx="848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2-2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457200" y="1600200"/>
            <a:ext cx="7696200" cy="40011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January 9. Paid cash on account to Canyon Office Supplies, $100.00.</a:t>
            </a:r>
            <a:endParaRPr lang="en-US" sz="2000" dirty="0"/>
          </a:p>
        </p:txBody>
      </p:sp>
      <p:pic>
        <p:nvPicPr>
          <p:cNvPr id="37" name="Picture 36" descr="Chapter 2_Page 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204960"/>
            <a:ext cx="6400800" cy="2543908"/>
          </a:xfrm>
          <a:prstGeom prst="rect">
            <a:avLst/>
          </a:prstGeom>
        </p:spPr>
      </p:pic>
      <p:grpSp>
        <p:nvGrpSpPr>
          <p:cNvPr id="38" name="Group 37"/>
          <p:cNvGrpSpPr/>
          <p:nvPr/>
        </p:nvGrpSpPr>
        <p:grpSpPr>
          <a:xfrm>
            <a:off x="2438400" y="2057400"/>
            <a:ext cx="3886200" cy="1828799"/>
            <a:chOff x="2286000" y="2043086"/>
            <a:chExt cx="3886200" cy="2010669"/>
          </a:xfrm>
        </p:grpSpPr>
        <p:sp>
          <p:nvSpPr>
            <p:cNvPr id="40" name="Line 20"/>
            <p:cNvSpPr>
              <a:spLocks noChangeShapeType="1"/>
            </p:cNvSpPr>
            <p:nvPr/>
          </p:nvSpPr>
          <p:spPr bwMode="auto">
            <a:xfrm flipV="1">
              <a:off x="2286000" y="2378194"/>
              <a:ext cx="990600" cy="1675561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1" name="Line 20"/>
            <p:cNvSpPr>
              <a:spLocks noChangeShapeType="1"/>
            </p:cNvSpPr>
            <p:nvPr/>
          </p:nvSpPr>
          <p:spPr bwMode="auto">
            <a:xfrm flipH="1" flipV="1">
              <a:off x="3352800" y="2461972"/>
              <a:ext cx="914400" cy="1508005"/>
            </a:xfrm>
            <a:prstGeom prst="line">
              <a:avLst/>
            </a:prstGeom>
            <a:noFill/>
            <a:ln w="38100">
              <a:solidFill>
                <a:srgbClr val="00B0F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581400" y="2043086"/>
              <a:ext cx="2590800" cy="10151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Accounts Payable—Canyon Office Supplies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and Cash are affected.</a:t>
              </a:r>
            </a:p>
          </p:txBody>
        </p:sp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3124200" y="2209800"/>
              <a:ext cx="365760" cy="402134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1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28600" y="2514600"/>
            <a:ext cx="3276600" cy="1491861"/>
            <a:chOff x="228600" y="2470539"/>
            <a:chExt cx="3276600" cy="1491861"/>
          </a:xfrm>
        </p:grpSpPr>
        <p:sp>
          <p:nvSpPr>
            <p:cNvPr id="45" name="Line 16"/>
            <p:cNvSpPr>
              <a:spLocks noChangeShapeType="1"/>
            </p:cNvSpPr>
            <p:nvPr/>
          </p:nvSpPr>
          <p:spPr bwMode="auto">
            <a:xfrm>
              <a:off x="457200" y="2667000"/>
              <a:ext cx="1417320" cy="8382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8"/>
            <p:cNvSpPr>
              <a:spLocks noChangeArrowheads="1"/>
            </p:cNvSpPr>
            <p:nvPr/>
          </p:nvSpPr>
          <p:spPr bwMode="auto">
            <a:xfrm>
              <a:off x="228600" y="247053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9600" y="2470539"/>
              <a:ext cx="28956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Cash is an asset.</a:t>
              </a:r>
            </a:p>
          </p:txBody>
        </p:sp>
        <p:sp>
          <p:nvSpPr>
            <p:cNvPr id="48" name="Right Brace 47"/>
            <p:cNvSpPr/>
            <p:nvPr/>
          </p:nvSpPr>
          <p:spPr>
            <a:xfrm flipH="1">
              <a:off x="1981200" y="3124200"/>
              <a:ext cx="228600" cy="838200"/>
            </a:xfrm>
            <a:prstGeom prst="rightBrac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962400" y="5257800"/>
            <a:ext cx="1828800" cy="1027331"/>
            <a:chOff x="5638800" y="5257800"/>
            <a:chExt cx="1828800" cy="1027331"/>
          </a:xfrm>
        </p:grpSpPr>
        <p:sp>
          <p:nvSpPr>
            <p:cNvPr id="50" name="Rectangle 49"/>
            <p:cNvSpPr/>
            <p:nvPr/>
          </p:nvSpPr>
          <p:spPr>
            <a:xfrm>
              <a:off x="5943600" y="5638800"/>
              <a:ext cx="1524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Liabilities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0070C0"/>
                  </a:solidFill>
                </a:rPr>
                <a:t>are</a:t>
              </a:r>
              <a:r>
                <a:rPr lang="en-US" dirty="0" smtClean="0"/>
                <a:t/>
              </a:r>
              <a:br>
                <a:rPr lang="en-US" dirty="0" smtClean="0"/>
              </a:br>
              <a:r>
                <a:rPr lang="en-US" dirty="0" smtClean="0">
                  <a:solidFill>
                    <a:srgbClr val="0070C0"/>
                  </a:solidFill>
                </a:rPr>
                <a:t>decreased.</a:t>
              </a:r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2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953000" y="4368801"/>
            <a:ext cx="4267200" cy="1261532"/>
            <a:chOff x="4876800" y="4309998"/>
            <a:chExt cx="4267200" cy="1261532"/>
          </a:xfrm>
        </p:grpSpPr>
        <p:sp>
          <p:nvSpPr>
            <p:cNvPr id="54" name="Rectangle 53"/>
            <p:cNvSpPr/>
            <p:nvPr/>
          </p:nvSpPr>
          <p:spPr>
            <a:xfrm>
              <a:off x="7010400" y="4648200"/>
              <a:ext cx="21336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Accounts Payable—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Canyon Office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Supplies is debited.</a:t>
              </a:r>
            </a:p>
          </p:txBody>
        </p:sp>
        <p:sp>
          <p:nvSpPr>
            <p:cNvPr id="55" name="Line 16"/>
            <p:cNvSpPr>
              <a:spLocks noChangeShapeType="1"/>
            </p:cNvSpPr>
            <p:nvPr/>
          </p:nvSpPr>
          <p:spPr bwMode="auto">
            <a:xfrm flipH="1" flipV="1">
              <a:off x="4876800" y="4487330"/>
              <a:ext cx="2468880" cy="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6" name="Rectangle 11"/>
            <p:cNvSpPr>
              <a:spLocks noChangeArrowheads="1"/>
            </p:cNvSpPr>
            <p:nvPr/>
          </p:nvSpPr>
          <p:spPr bwMode="auto">
            <a:xfrm>
              <a:off x="7162800" y="4309998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6200" y="4368338"/>
            <a:ext cx="2819399" cy="1044265"/>
            <a:chOff x="76200" y="3962400"/>
            <a:chExt cx="2819399" cy="1044265"/>
          </a:xfrm>
        </p:grpSpPr>
        <p:sp>
          <p:nvSpPr>
            <p:cNvPr id="58" name="Rectangle 57"/>
            <p:cNvSpPr/>
            <p:nvPr/>
          </p:nvSpPr>
          <p:spPr>
            <a:xfrm>
              <a:off x="76200" y="4360334"/>
              <a:ext cx="1371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Cash is</a:t>
              </a:r>
            </a:p>
            <a:p>
              <a:r>
                <a:rPr lang="en-US" dirty="0" smtClean="0">
                  <a:solidFill>
                    <a:srgbClr val="0070C0"/>
                  </a:solidFill>
                </a:rPr>
                <a:t>credited.</a:t>
              </a:r>
            </a:p>
          </p:txBody>
        </p:sp>
        <p:sp>
          <p:nvSpPr>
            <p:cNvPr id="59" name="Line 16"/>
            <p:cNvSpPr>
              <a:spLocks noChangeShapeType="1"/>
            </p:cNvSpPr>
            <p:nvPr/>
          </p:nvSpPr>
          <p:spPr bwMode="auto">
            <a:xfrm>
              <a:off x="448732" y="4140198"/>
              <a:ext cx="2446867" cy="2866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Rectangle 10"/>
            <p:cNvSpPr>
              <a:spLocks noChangeArrowheads="1"/>
            </p:cNvSpPr>
            <p:nvPr/>
          </p:nvSpPr>
          <p:spPr bwMode="auto">
            <a:xfrm>
              <a:off x="228600" y="396240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4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722534" y="2438400"/>
            <a:ext cx="2421466" cy="1568061"/>
            <a:chOff x="6798734" y="2394339"/>
            <a:chExt cx="2421466" cy="1568061"/>
          </a:xfrm>
        </p:grpSpPr>
        <p:grpSp>
          <p:nvGrpSpPr>
            <p:cNvPr id="62" name="Group 55"/>
            <p:cNvGrpSpPr/>
            <p:nvPr/>
          </p:nvGrpSpPr>
          <p:grpSpPr>
            <a:xfrm>
              <a:off x="6798734" y="2394339"/>
              <a:ext cx="2421466" cy="1568061"/>
              <a:chOff x="6798734" y="2394339"/>
              <a:chExt cx="2421466" cy="1568061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696200" y="2394339"/>
                <a:ext cx="1524000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Accounts Payable—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Canyon Office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Supplies is a</a:t>
                </a:r>
              </a:p>
              <a:p>
                <a:r>
                  <a:rPr lang="en-US" dirty="0" smtClean="0">
                    <a:solidFill>
                      <a:srgbClr val="0070C0"/>
                    </a:solidFill>
                  </a:rPr>
                  <a:t>liability.</a:t>
                </a:r>
              </a:p>
            </p:txBody>
          </p:sp>
          <p:sp>
            <p:nvSpPr>
              <p:cNvPr id="65" name="Right Brace 64"/>
              <p:cNvSpPr/>
              <p:nvPr/>
            </p:nvSpPr>
            <p:spPr>
              <a:xfrm>
                <a:off x="6798734" y="3124200"/>
                <a:ext cx="228600" cy="838200"/>
              </a:xfrm>
              <a:prstGeom prst="rightBrace">
                <a:avLst/>
              </a:prstGeom>
              <a:ln w="381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Line 16"/>
              <p:cNvSpPr>
                <a:spLocks noChangeShapeType="1"/>
              </p:cNvSpPr>
              <p:nvPr/>
            </p:nvSpPr>
            <p:spPr bwMode="auto">
              <a:xfrm flipH="1">
                <a:off x="7086600" y="2699139"/>
                <a:ext cx="381000" cy="806060"/>
              </a:xfrm>
              <a:prstGeom prst="line">
                <a:avLst/>
              </a:prstGeom>
              <a:solidFill>
                <a:srgbClr val="CC0000"/>
              </a:solidFill>
              <a:ln w="38100">
                <a:solidFill>
                  <a:srgbClr val="00B0F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3" name="Rectangle 8"/>
            <p:cNvSpPr>
              <a:spLocks noChangeArrowheads="1"/>
            </p:cNvSpPr>
            <p:nvPr/>
          </p:nvSpPr>
          <p:spPr bwMode="auto">
            <a:xfrm>
              <a:off x="7315200" y="2470539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2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286000" y="5257800"/>
            <a:ext cx="1524000" cy="1027331"/>
            <a:chOff x="5638800" y="5257800"/>
            <a:chExt cx="1524000" cy="1027331"/>
          </a:xfrm>
        </p:grpSpPr>
        <p:sp>
          <p:nvSpPr>
            <p:cNvPr id="68" name="Rectangle 67"/>
            <p:cNvSpPr/>
            <p:nvPr/>
          </p:nvSpPr>
          <p:spPr>
            <a:xfrm>
              <a:off x="5943600" y="5638800"/>
              <a:ext cx="12192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Assets are</a:t>
              </a:r>
              <a:br>
                <a:rPr lang="en-US" dirty="0" smtClean="0">
                  <a:solidFill>
                    <a:srgbClr val="0070C0"/>
                  </a:solidFill>
                </a:rPr>
              </a:br>
              <a:r>
                <a:rPr lang="en-US" dirty="0" smtClean="0">
                  <a:solidFill>
                    <a:srgbClr val="0070C0"/>
                  </a:solidFill>
                </a:rPr>
                <a:t>decreased.</a:t>
              </a:r>
            </a:p>
          </p:txBody>
        </p:sp>
        <p:sp>
          <p:nvSpPr>
            <p:cNvPr id="69" name="Line 16"/>
            <p:cNvSpPr>
              <a:spLocks noChangeShapeType="1"/>
            </p:cNvSpPr>
            <p:nvPr/>
          </p:nvSpPr>
          <p:spPr bwMode="auto">
            <a:xfrm flipV="1">
              <a:off x="5791200" y="5257800"/>
              <a:ext cx="304800" cy="685800"/>
            </a:xfrm>
            <a:prstGeom prst="line">
              <a:avLst/>
            </a:prstGeom>
            <a:solidFill>
              <a:srgbClr val="CC0000"/>
            </a:solidFill>
            <a:ln w="38100">
              <a:solidFill>
                <a:srgbClr val="00B0F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0" name="Rectangle 9"/>
            <p:cNvSpPr>
              <a:spLocks noChangeArrowheads="1"/>
            </p:cNvSpPr>
            <p:nvPr/>
          </p:nvSpPr>
          <p:spPr bwMode="auto">
            <a:xfrm>
              <a:off x="5638800" y="5806440"/>
              <a:ext cx="365760" cy="365760"/>
            </a:xfrm>
            <a:prstGeom prst="ellipse">
              <a:avLst/>
            </a:prstGeom>
            <a:gradFill>
              <a:gsLst>
                <a:gs pos="0">
                  <a:srgbClr val="FF0000"/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/>
              <a:r>
                <a:rPr lang="en-US" b="1" dirty="0" smtClean="0"/>
                <a:t>3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Lesson 2-2 </a:t>
            </a:r>
            <a:r>
              <a:rPr lang="en-US" dirty="0" smtClean="0"/>
              <a:t>Audit Your Understanding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457200" indent="-457200">
              <a:buNone/>
            </a:pPr>
            <a:r>
              <a:rPr lang="en-US" b="1" dirty="0">
                <a:solidFill>
                  <a:srgbClr val="FF0000"/>
                </a:solidFill>
              </a:rPr>
              <a:t>1.	</a:t>
            </a:r>
            <a:r>
              <a:rPr lang="en-US" dirty="0" smtClean="0"/>
              <a:t>State </a:t>
            </a:r>
            <a:r>
              <a:rPr lang="en-US" dirty="0"/>
              <a:t>the four questions used to analyze a transaction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V="1">
            <a:off x="5048250" y="228600"/>
            <a:ext cx="4095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 rot="5400000">
            <a:off x="-228600" y="1084730"/>
            <a:ext cx="914400" cy="457200"/>
          </a:xfrm>
          <a:prstGeom prst="triangle">
            <a:avLst/>
          </a:prstGeom>
          <a:solidFill>
            <a:srgbClr val="FFA41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7"/>
          <p:cNvSpPr txBox="1">
            <a:spLocks/>
          </p:cNvSpPr>
          <p:nvPr/>
        </p:nvSpPr>
        <p:spPr>
          <a:xfrm>
            <a:off x="914400" y="2743199"/>
            <a:ext cx="7315200" cy="2997744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Tx/>
              <a:buFont typeface="Calibri" pitchFamily="34" charset="0"/>
              <a:buNone/>
              <a:tabLst>
                <a:tab pos="228600" algn="l"/>
              </a:tabLst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</a:t>
            </a:r>
          </a:p>
          <a:p>
            <a:pPr marL="457200" indent="-457200">
              <a:buClr>
                <a:srgbClr val="FF0000"/>
              </a:buClr>
            </a:pPr>
            <a:r>
              <a:rPr lang="en-US" sz="3200" dirty="0" smtClean="0">
                <a:ea typeface="Calibri"/>
                <a:cs typeface="Calibri"/>
              </a:rPr>
              <a:t>1.	Which accounts are affected? </a:t>
            </a:r>
          </a:p>
          <a:p>
            <a:pPr marL="457200" indent="-457200">
              <a:buClr>
                <a:srgbClr val="FF0000"/>
              </a:buClr>
            </a:pPr>
            <a:r>
              <a:rPr lang="en-US" sz="3200" dirty="0" smtClean="0">
                <a:ea typeface="Calibri"/>
                <a:cs typeface="Calibri"/>
              </a:rPr>
              <a:t>2.	How is each account classified? </a:t>
            </a:r>
          </a:p>
          <a:p>
            <a:pPr marL="457200" indent="-457200">
              <a:buClr>
                <a:srgbClr val="FF0000"/>
              </a:buClr>
            </a:pPr>
            <a:r>
              <a:rPr lang="en-US" sz="3200" dirty="0" smtClean="0">
                <a:ea typeface="Calibri"/>
                <a:cs typeface="Calibri"/>
              </a:rPr>
              <a:t>3.	How is each classification changed? </a:t>
            </a:r>
          </a:p>
          <a:p>
            <a:pPr marL="457200" indent="-457200">
              <a:buClr>
                <a:srgbClr val="FF0000"/>
              </a:buClr>
            </a:pPr>
            <a:r>
              <a:rPr lang="en-US" sz="3200" dirty="0" smtClean="0">
                <a:ea typeface="Calibri"/>
                <a:cs typeface="Calibri"/>
              </a:rPr>
              <a:t>4.	How is each amount entered in the accounts?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lowchart: Delay 7"/>
          <p:cNvSpPr/>
          <p:nvPr/>
        </p:nvSpPr>
        <p:spPr>
          <a:xfrm rot="5400000">
            <a:off x="8282940" y="-403860"/>
            <a:ext cx="381000" cy="1188720"/>
          </a:xfrm>
          <a:prstGeom prst="flowChartDelay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049286" y="0"/>
            <a:ext cx="848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Lesson 2-2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3443</TotalTime>
  <Words>577</Words>
  <Application>Microsoft Office PowerPoint</Application>
  <PresentationFormat>On-screen Show (4:3)</PresentationFormat>
  <Paragraphs>163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Custom Design</vt:lpstr>
      <vt:lpstr>Slide 1</vt:lpstr>
      <vt:lpstr>Chart of Accounts</vt:lpstr>
      <vt:lpstr>Chart of Accounts for Delgado Web Services</vt:lpstr>
      <vt:lpstr>Received Cash from Owner as an Investment</vt:lpstr>
      <vt:lpstr>Paid Cash for Supplies</vt:lpstr>
      <vt:lpstr>Paid Cash for Insurance</vt:lpstr>
      <vt:lpstr>Bought Supplies on Account</vt:lpstr>
      <vt:lpstr>Paid Cash on Account</vt:lpstr>
      <vt:lpstr>Lesson 2-2 Audit Your Understanding</vt:lpstr>
      <vt:lpstr>Lesson 2-2 Audit Your Understanding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McLaughlin</dc:creator>
  <cp:lastModifiedBy>staff</cp:lastModifiedBy>
  <cp:revision>293</cp:revision>
  <dcterms:created xsi:type="dcterms:W3CDTF">2012-07-02T15:51:50Z</dcterms:created>
  <dcterms:modified xsi:type="dcterms:W3CDTF">2015-09-29T04:19:14Z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-748959103</vt:i4>
  </property>
  <property fmtid="{D5CDD505-2E9C-101B-9397-08002B2CF9AE}" pid="3" name="_NewReviewCycle">
    <vt:lpwstr/>
  </property>
  <property fmtid="{D5CDD505-2E9C-101B-9397-08002B2CF9AE}" pid="4" name="_EmailSubject">
    <vt:lpwstr>C21 PPT Sample Comments</vt:lpwstr>
  </property>
  <property fmtid="{D5CDD505-2E9C-101B-9397-08002B2CF9AE}" pid="5" name="_AuthorEmail">
    <vt:lpwstr>Diane.Bowdler@cengage.com</vt:lpwstr>
  </property>
  <property fmtid="{D5CDD505-2E9C-101B-9397-08002B2CF9AE}" pid="6" name="_AuthorEmailDisplayName">
    <vt:lpwstr>Bowdler, Diane</vt:lpwstr>
  </property>
</Properties>
</file>