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256" r:id="rId2"/>
    <p:sldId id="257" r:id="rId3"/>
    <p:sldId id="261" r:id="rId4"/>
    <p:sldId id="260" r:id="rId5"/>
    <p:sldId id="258" r:id="rId6"/>
    <p:sldId id="267" r:id="rId7"/>
    <p:sldId id="268" r:id="rId8"/>
    <p:sldId id="269" r:id="rId9"/>
    <p:sldId id="262" r:id="rId10"/>
    <p:sldId id="263" r:id="rId1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A50021"/>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13315"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13316"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13317"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F6E8900E-DEEB-417F-815F-D630CFEEAEE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BDF412-6252-4C39-92D1-AE0A867CA77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49F056-D6C5-4E3A-89DB-57048EDAF9C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A3EAD0-B143-4215-A196-EDE635C2DB7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E8E58D-BE45-4D6A-B664-CA4075D20EE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C289BC-1974-499B-A5E2-B656B8E1C19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544849-F3B1-420D-9AE0-A2704419260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C85E81-23F0-4995-AEDD-412F2A8B7CC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26A63EC-ECF9-4B1D-B8CE-74D96B319F6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F5C3086-7469-4876-9B64-21164324DC5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0EACF8-5B1C-4412-93C7-E52BFE58017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2F1208-7B39-43D4-B675-5A98F6412F4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28" tIns="45715" rIns="91428" bIns="45715"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28" tIns="45715" rIns="91428"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28" tIns="45715" rIns="91428" bIns="45715"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28" tIns="45715" rIns="91428" bIns="45715"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28" tIns="45715" rIns="91428" bIns="45715" numCol="1" anchor="t" anchorCtr="0" compatLnSpc="1">
            <a:prstTxWarp prst="textNoShape">
              <a:avLst/>
            </a:prstTxWarp>
          </a:bodyPr>
          <a:lstStyle>
            <a:lvl1pPr algn="r">
              <a:defRPr sz="1400"/>
            </a:lvl1pPr>
          </a:lstStyle>
          <a:p>
            <a:pPr>
              <a:defRPr/>
            </a:pPr>
            <a:fld id="{3F54AA3F-3D30-4626-AD2D-BDAF0FECABE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1447800" y="5334000"/>
            <a:ext cx="6400800" cy="685800"/>
          </a:xfrm>
        </p:spPr>
        <p:txBody>
          <a:bodyPr/>
          <a:lstStyle/>
          <a:p>
            <a:pPr eaLnBrk="1" hangingPunct="1"/>
            <a:r>
              <a:rPr lang="en-US" b="1" smtClean="0">
                <a:solidFill>
                  <a:schemeClr val="bg1"/>
                </a:solidFill>
                <a:latin typeface="Times New Roman" pitchFamily="18" charset="0"/>
              </a:rPr>
              <a:t>Forensic Science</a:t>
            </a:r>
          </a:p>
        </p:txBody>
      </p:sp>
      <p:sp>
        <p:nvSpPr>
          <p:cNvPr id="2051" name="WordArt 4"/>
          <p:cNvSpPr>
            <a:spLocks noChangeArrowheads="1" noChangeShapeType="1" noTextEdit="1"/>
          </p:cNvSpPr>
          <p:nvPr/>
        </p:nvSpPr>
        <p:spPr bwMode="auto">
          <a:xfrm>
            <a:off x="304800" y="762000"/>
            <a:ext cx="8610600" cy="3886200"/>
          </a:xfrm>
          <a:prstGeom prst="rect">
            <a:avLst/>
          </a:prstGeom>
        </p:spPr>
        <p:txBody>
          <a:bodyPr wrap="none" fromWordArt="1">
            <a:prstTxWarp prst="textDoubleWave1">
              <a:avLst>
                <a:gd name="adj1" fmla="val 6500"/>
                <a:gd name="adj2" fmla="val -1338"/>
              </a:avLst>
            </a:prstTxWarp>
          </a:bodyPr>
          <a:lstStyle/>
          <a:p>
            <a:pPr algn="ctr"/>
            <a:r>
              <a:rPr lang="en-US" sz="4000" kern="10">
                <a:ln w="38100">
                  <a:solidFill>
                    <a:srgbClr val="000000"/>
                  </a:solidFill>
                  <a:round/>
                  <a:headEnd/>
                  <a:tailEnd/>
                </a:ln>
                <a:solidFill>
                  <a:srgbClr val="A50021"/>
                </a:solidFill>
                <a:effectLst>
                  <a:outerShdw dist="125724" dir="18900000" algn="ctr" rotWithShape="0">
                    <a:srgbClr val="FFCC00"/>
                  </a:outerShdw>
                </a:effectLst>
                <a:latin typeface="Cooper Black"/>
              </a:rPr>
              <a:t>Blood Basics</a:t>
            </a:r>
          </a:p>
        </p:txBody>
      </p:sp>
      <p:sp>
        <p:nvSpPr>
          <p:cNvPr id="2052" name="Text Box 6"/>
          <p:cNvSpPr txBox="1">
            <a:spLocks noChangeArrowheads="1"/>
          </p:cNvSpPr>
          <p:nvPr/>
        </p:nvSpPr>
        <p:spPr bwMode="auto">
          <a:xfrm>
            <a:off x="76200" y="6477000"/>
            <a:ext cx="3429000" cy="304800"/>
          </a:xfrm>
          <a:prstGeom prst="rect">
            <a:avLst/>
          </a:prstGeom>
          <a:noFill/>
          <a:ln w="9525">
            <a:noFill/>
            <a:miter lim="800000"/>
            <a:headEnd/>
            <a:tailEnd/>
          </a:ln>
        </p:spPr>
        <p:txBody>
          <a:bodyPr lIns="91428" tIns="45715" rIns="91428" bIns="45715">
            <a:spAutoFit/>
          </a:bodyPr>
          <a:lstStyle/>
          <a:p>
            <a:r>
              <a:rPr lang="en-US" sz="1400" i="1">
                <a:solidFill>
                  <a:schemeClr val="bg1"/>
                </a:solidFill>
              </a:rPr>
              <a:t>T. Trimpe 2006   http://sciencespot.net/</a:t>
            </a:r>
            <a:endParaRPr lang="en-US">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971800" y="457200"/>
            <a:ext cx="3352800" cy="1143000"/>
          </a:xfrm>
          <a:solidFill>
            <a:srgbClr val="A50021"/>
          </a:solidFill>
        </p:spPr>
        <p:txBody>
          <a:bodyPr/>
          <a:lstStyle/>
          <a:p>
            <a:pPr eaLnBrk="1" hangingPunct="1"/>
            <a:r>
              <a:rPr lang="en-US" sz="4000" b="1" smtClean="0">
                <a:solidFill>
                  <a:schemeClr val="bg1"/>
                </a:solidFill>
                <a:latin typeface="Times New Roman" pitchFamily="18" charset="0"/>
              </a:rPr>
              <a:t>Microscopic</a:t>
            </a:r>
            <a:r>
              <a:rPr lang="en-US" sz="4000" b="1" smtClean="0">
                <a:latin typeface="Times New Roman" pitchFamily="18" charset="0"/>
              </a:rPr>
              <a:t> </a:t>
            </a:r>
            <a:br>
              <a:rPr lang="en-US" sz="4000" b="1" smtClean="0">
                <a:latin typeface="Times New Roman" pitchFamily="18" charset="0"/>
              </a:rPr>
            </a:br>
            <a:r>
              <a:rPr lang="en-US" sz="4000" b="1" smtClean="0">
                <a:solidFill>
                  <a:schemeClr val="bg1"/>
                </a:solidFill>
                <a:latin typeface="Times New Roman" pitchFamily="18" charset="0"/>
              </a:rPr>
              <a:t>Views</a:t>
            </a:r>
          </a:p>
        </p:txBody>
      </p:sp>
      <p:grpSp>
        <p:nvGrpSpPr>
          <p:cNvPr id="11267" name="Group 3"/>
          <p:cNvGrpSpPr>
            <a:grpSpLocks/>
          </p:cNvGrpSpPr>
          <p:nvPr/>
        </p:nvGrpSpPr>
        <p:grpSpPr bwMode="auto">
          <a:xfrm>
            <a:off x="254000" y="209550"/>
            <a:ext cx="2463800" cy="6572250"/>
            <a:chOff x="160" y="132"/>
            <a:chExt cx="1552" cy="4140"/>
          </a:xfrm>
        </p:grpSpPr>
        <p:grpSp>
          <p:nvGrpSpPr>
            <p:cNvPr id="11285" name="Group 4"/>
            <p:cNvGrpSpPr>
              <a:grpSpLocks/>
            </p:cNvGrpSpPr>
            <p:nvPr/>
          </p:nvGrpSpPr>
          <p:grpSpPr bwMode="auto">
            <a:xfrm>
              <a:off x="160" y="132"/>
              <a:ext cx="1552" cy="1395"/>
              <a:chOff x="144" y="132"/>
              <a:chExt cx="1552" cy="1395"/>
            </a:xfrm>
          </p:grpSpPr>
          <p:pic>
            <p:nvPicPr>
              <p:cNvPr id="11292" name="Picture 5" descr="bird_blood_40x_1"/>
              <p:cNvPicPr>
                <a:picLocks noChangeAspect="1" noChangeArrowheads="1"/>
              </p:cNvPicPr>
              <p:nvPr/>
            </p:nvPicPr>
            <p:blipFill>
              <a:blip r:embed="rId2" cstate="print"/>
              <a:srcRect/>
              <a:stretch>
                <a:fillRect/>
              </a:stretch>
            </p:blipFill>
            <p:spPr bwMode="auto">
              <a:xfrm>
                <a:off x="144" y="132"/>
                <a:ext cx="1552" cy="1164"/>
              </a:xfrm>
              <a:prstGeom prst="rect">
                <a:avLst/>
              </a:prstGeom>
              <a:noFill/>
              <a:ln w="9525">
                <a:noFill/>
                <a:miter lim="800000"/>
                <a:headEnd/>
                <a:tailEnd/>
              </a:ln>
            </p:spPr>
          </p:pic>
          <p:sp>
            <p:nvSpPr>
              <p:cNvPr id="11293" name="Text Box 6"/>
              <p:cNvSpPr txBox="1">
                <a:spLocks noChangeArrowheads="1"/>
              </p:cNvSpPr>
              <p:nvPr/>
            </p:nvSpPr>
            <p:spPr bwMode="auto">
              <a:xfrm>
                <a:off x="144" y="1296"/>
                <a:ext cx="1536" cy="231"/>
              </a:xfrm>
              <a:prstGeom prst="rect">
                <a:avLst/>
              </a:prstGeom>
              <a:noFill/>
              <a:ln w="9525">
                <a:noFill/>
                <a:miter lim="800000"/>
                <a:headEnd/>
                <a:tailEnd/>
              </a:ln>
            </p:spPr>
            <p:txBody>
              <a:bodyPr lIns="91428" tIns="45715" rIns="91428" bIns="45715">
                <a:spAutoFit/>
              </a:bodyPr>
              <a:lstStyle/>
              <a:p>
                <a:pPr algn="ctr">
                  <a:spcBef>
                    <a:spcPct val="50000"/>
                  </a:spcBef>
                </a:pPr>
                <a:r>
                  <a:rPr lang="en-US">
                    <a:latin typeface="Times New Roman" pitchFamily="18" charset="0"/>
                  </a:rPr>
                  <a:t>Bird Blood</a:t>
                </a:r>
              </a:p>
            </p:txBody>
          </p:sp>
        </p:grpSp>
        <p:grpSp>
          <p:nvGrpSpPr>
            <p:cNvPr id="11286" name="Group 7"/>
            <p:cNvGrpSpPr>
              <a:grpSpLocks/>
            </p:cNvGrpSpPr>
            <p:nvPr/>
          </p:nvGrpSpPr>
          <p:grpSpPr bwMode="auto">
            <a:xfrm>
              <a:off x="168" y="1536"/>
              <a:ext cx="1536" cy="1383"/>
              <a:chOff x="192" y="1488"/>
              <a:chExt cx="1536" cy="1383"/>
            </a:xfrm>
          </p:grpSpPr>
          <p:sp>
            <p:nvSpPr>
              <p:cNvPr id="11290" name="Text Box 8"/>
              <p:cNvSpPr txBox="1">
                <a:spLocks noChangeArrowheads="1"/>
              </p:cNvSpPr>
              <p:nvPr/>
            </p:nvSpPr>
            <p:spPr bwMode="auto">
              <a:xfrm>
                <a:off x="192" y="2640"/>
                <a:ext cx="1536" cy="231"/>
              </a:xfrm>
              <a:prstGeom prst="rect">
                <a:avLst/>
              </a:prstGeom>
              <a:noFill/>
              <a:ln w="9525">
                <a:noFill/>
                <a:miter lim="800000"/>
                <a:headEnd/>
                <a:tailEnd/>
              </a:ln>
            </p:spPr>
            <p:txBody>
              <a:bodyPr lIns="91428" tIns="45715" rIns="91428" bIns="45715">
                <a:spAutoFit/>
              </a:bodyPr>
              <a:lstStyle/>
              <a:p>
                <a:pPr algn="ctr">
                  <a:spcBef>
                    <a:spcPct val="50000"/>
                  </a:spcBef>
                </a:pPr>
                <a:r>
                  <a:rPr lang="en-US">
                    <a:latin typeface="Times New Roman" pitchFamily="18" charset="0"/>
                  </a:rPr>
                  <a:t>Cat Blood</a:t>
                </a:r>
              </a:p>
            </p:txBody>
          </p:sp>
          <p:pic>
            <p:nvPicPr>
              <p:cNvPr id="11291" name="Picture 9" descr="cat_blood_40x_1"/>
              <p:cNvPicPr>
                <a:picLocks noChangeAspect="1" noChangeArrowheads="1"/>
              </p:cNvPicPr>
              <p:nvPr/>
            </p:nvPicPr>
            <p:blipFill>
              <a:blip r:embed="rId3" cstate="print"/>
              <a:srcRect/>
              <a:stretch>
                <a:fillRect/>
              </a:stretch>
            </p:blipFill>
            <p:spPr bwMode="auto">
              <a:xfrm>
                <a:off x="192" y="1488"/>
                <a:ext cx="1536" cy="1152"/>
              </a:xfrm>
              <a:prstGeom prst="rect">
                <a:avLst/>
              </a:prstGeom>
              <a:noFill/>
              <a:ln w="9525">
                <a:noFill/>
                <a:miter lim="800000"/>
                <a:headEnd/>
                <a:tailEnd/>
              </a:ln>
            </p:spPr>
          </p:pic>
        </p:grpSp>
        <p:grpSp>
          <p:nvGrpSpPr>
            <p:cNvPr id="11287" name="Group 10"/>
            <p:cNvGrpSpPr>
              <a:grpSpLocks/>
            </p:cNvGrpSpPr>
            <p:nvPr/>
          </p:nvGrpSpPr>
          <p:grpSpPr bwMode="auto">
            <a:xfrm>
              <a:off x="168" y="2928"/>
              <a:ext cx="1536" cy="1344"/>
              <a:chOff x="240" y="2976"/>
              <a:chExt cx="1536" cy="1344"/>
            </a:xfrm>
          </p:grpSpPr>
          <p:sp>
            <p:nvSpPr>
              <p:cNvPr id="11288" name="Text Box 11"/>
              <p:cNvSpPr txBox="1">
                <a:spLocks noChangeArrowheads="1"/>
              </p:cNvSpPr>
              <p:nvPr/>
            </p:nvSpPr>
            <p:spPr bwMode="auto">
              <a:xfrm>
                <a:off x="240" y="4089"/>
                <a:ext cx="1536" cy="231"/>
              </a:xfrm>
              <a:prstGeom prst="rect">
                <a:avLst/>
              </a:prstGeom>
              <a:noFill/>
              <a:ln w="9525">
                <a:noFill/>
                <a:miter lim="800000"/>
                <a:headEnd/>
                <a:tailEnd/>
              </a:ln>
            </p:spPr>
            <p:txBody>
              <a:bodyPr lIns="91428" tIns="45715" rIns="91428" bIns="45715">
                <a:spAutoFit/>
              </a:bodyPr>
              <a:lstStyle/>
              <a:p>
                <a:pPr algn="ctr">
                  <a:spcBef>
                    <a:spcPct val="50000"/>
                  </a:spcBef>
                </a:pPr>
                <a:r>
                  <a:rPr lang="en-US">
                    <a:latin typeface="Times New Roman" pitchFamily="18" charset="0"/>
                  </a:rPr>
                  <a:t>Dog Blood</a:t>
                </a:r>
              </a:p>
            </p:txBody>
          </p:sp>
          <p:pic>
            <p:nvPicPr>
              <p:cNvPr id="11289" name="Picture 12" descr="dog_blood_40x_1"/>
              <p:cNvPicPr>
                <a:picLocks noChangeAspect="1" noChangeArrowheads="1"/>
              </p:cNvPicPr>
              <p:nvPr/>
            </p:nvPicPr>
            <p:blipFill>
              <a:blip r:embed="rId4" cstate="print"/>
              <a:srcRect/>
              <a:stretch>
                <a:fillRect/>
              </a:stretch>
            </p:blipFill>
            <p:spPr bwMode="auto">
              <a:xfrm>
                <a:off x="240" y="2976"/>
                <a:ext cx="1536" cy="1152"/>
              </a:xfrm>
              <a:prstGeom prst="rect">
                <a:avLst/>
              </a:prstGeom>
              <a:noFill/>
              <a:ln w="9525">
                <a:noFill/>
                <a:miter lim="800000"/>
                <a:headEnd/>
                <a:tailEnd/>
              </a:ln>
            </p:spPr>
          </p:pic>
        </p:grpSp>
      </p:grpSp>
      <p:grpSp>
        <p:nvGrpSpPr>
          <p:cNvPr id="11268" name="Group 13"/>
          <p:cNvGrpSpPr>
            <a:grpSpLocks/>
          </p:cNvGrpSpPr>
          <p:nvPr/>
        </p:nvGrpSpPr>
        <p:grpSpPr bwMode="auto">
          <a:xfrm>
            <a:off x="6534150" y="228600"/>
            <a:ext cx="2438400" cy="6573838"/>
            <a:chOff x="4116" y="144"/>
            <a:chExt cx="1536" cy="4140"/>
          </a:xfrm>
        </p:grpSpPr>
        <p:grpSp>
          <p:nvGrpSpPr>
            <p:cNvPr id="11276" name="Group 14"/>
            <p:cNvGrpSpPr>
              <a:grpSpLocks/>
            </p:cNvGrpSpPr>
            <p:nvPr/>
          </p:nvGrpSpPr>
          <p:grpSpPr bwMode="auto">
            <a:xfrm>
              <a:off x="4116" y="144"/>
              <a:ext cx="1536" cy="1371"/>
              <a:chOff x="4112" y="144"/>
              <a:chExt cx="1536" cy="1371"/>
            </a:xfrm>
          </p:grpSpPr>
          <p:sp>
            <p:nvSpPr>
              <p:cNvPr id="11283" name="Text Box 15"/>
              <p:cNvSpPr txBox="1">
                <a:spLocks noChangeArrowheads="1"/>
              </p:cNvSpPr>
              <p:nvPr/>
            </p:nvSpPr>
            <p:spPr bwMode="auto">
              <a:xfrm>
                <a:off x="4112" y="1284"/>
                <a:ext cx="1536" cy="231"/>
              </a:xfrm>
              <a:prstGeom prst="rect">
                <a:avLst/>
              </a:prstGeom>
              <a:noFill/>
              <a:ln w="9525">
                <a:noFill/>
                <a:miter lim="800000"/>
                <a:headEnd/>
                <a:tailEnd/>
              </a:ln>
            </p:spPr>
            <p:txBody>
              <a:bodyPr lIns="91428" tIns="45715" rIns="91428" bIns="45715">
                <a:spAutoFit/>
              </a:bodyPr>
              <a:lstStyle/>
              <a:p>
                <a:pPr algn="ctr">
                  <a:spcBef>
                    <a:spcPct val="50000"/>
                  </a:spcBef>
                </a:pPr>
                <a:r>
                  <a:rPr lang="en-US">
                    <a:latin typeface="Times New Roman" pitchFamily="18" charset="0"/>
                  </a:rPr>
                  <a:t>Fish Blood</a:t>
                </a:r>
              </a:p>
            </p:txBody>
          </p:sp>
          <p:pic>
            <p:nvPicPr>
              <p:cNvPr id="11284" name="Picture 16" descr="fish_blood_40x_1"/>
              <p:cNvPicPr>
                <a:picLocks noChangeAspect="1" noChangeArrowheads="1"/>
              </p:cNvPicPr>
              <p:nvPr/>
            </p:nvPicPr>
            <p:blipFill>
              <a:blip r:embed="rId5" cstate="print"/>
              <a:srcRect/>
              <a:stretch>
                <a:fillRect/>
              </a:stretch>
            </p:blipFill>
            <p:spPr bwMode="auto">
              <a:xfrm>
                <a:off x="4128" y="144"/>
                <a:ext cx="1504" cy="1128"/>
              </a:xfrm>
              <a:prstGeom prst="rect">
                <a:avLst/>
              </a:prstGeom>
              <a:noFill/>
              <a:ln w="9525">
                <a:noFill/>
                <a:miter lim="800000"/>
                <a:headEnd/>
                <a:tailEnd/>
              </a:ln>
            </p:spPr>
          </p:pic>
        </p:grpSp>
        <p:grpSp>
          <p:nvGrpSpPr>
            <p:cNvPr id="11277" name="Group 17"/>
            <p:cNvGrpSpPr>
              <a:grpSpLocks/>
            </p:cNvGrpSpPr>
            <p:nvPr/>
          </p:nvGrpSpPr>
          <p:grpSpPr bwMode="auto">
            <a:xfrm>
              <a:off x="4116" y="1554"/>
              <a:ext cx="1536" cy="1355"/>
              <a:chOff x="4120" y="1536"/>
              <a:chExt cx="1536" cy="1355"/>
            </a:xfrm>
          </p:grpSpPr>
          <p:sp>
            <p:nvSpPr>
              <p:cNvPr id="11281" name="Text Box 18"/>
              <p:cNvSpPr txBox="1">
                <a:spLocks noChangeArrowheads="1"/>
              </p:cNvSpPr>
              <p:nvPr/>
            </p:nvSpPr>
            <p:spPr bwMode="auto">
              <a:xfrm>
                <a:off x="4120" y="2660"/>
                <a:ext cx="1536" cy="231"/>
              </a:xfrm>
              <a:prstGeom prst="rect">
                <a:avLst/>
              </a:prstGeom>
              <a:noFill/>
              <a:ln w="9525">
                <a:noFill/>
                <a:miter lim="800000"/>
                <a:headEnd/>
                <a:tailEnd/>
              </a:ln>
            </p:spPr>
            <p:txBody>
              <a:bodyPr lIns="91428" tIns="45715" rIns="91428" bIns="45715">
                <a:spAutoFit/>
              </a:bodyPr>
              <a:lstStyle/>
              <a:p>
                <a:pPr algn="ctr">
                  <a:spcBef>
                    <a:spcPct val="50000"/>
                  </a:spcBef>
                </a:pPr>
                <a:r>
                  <a:rPr lang="en-US">
                    <a:latin typeface="Times New Roman" pitchFamily="18" charset="0"/>
                  </a:rPr>
                  <a:t>Frog Blood</a:t>
                </a:r>
              </a:p>
            </p:txBody>
          </p:sp>
          <p:pic>
            <p:nvPicPr>
              <p:cNvPr id="11282" name="Picture 19" descr="frog_blood_40x_1"/>
              <p:cNvPicPr>
                <a:picLocks noChangeAspect="1" noChangeArrowheads="1"/>
              </p:cNvPicPr>
              <p:nvPr/>
            </p:nvPicPr>
            <p:blipFill>
              <a:blip r:embed="rId6" cstate="print"/>
              <a:srcRect/>
              <a:stretch>
                <a:fillRect/>
              </a:stretch>
            </p:blipFill>
            <p:spPr bwMode="auto">
              <a:xfrm>
                <a:off x="4128" y="1536"/>
                <a:ext cx="1504" cy="1128"/>
              </a:xfrm>
              <a:prstGeom prst="rect">
                <a:avLst/>
              </a:prstGeom>
              <a:noFill/>
              <a:ln w="9525">
                <a:noFill/>
                <a:miter lim="800000"/>
                <a:headEnd/>
                <a:tailEnd/>
              </a:ln>
            </p:spPr>
          </p:pic>
        </p:grpSp>
        <p:grpSp>
          <p:nvGrpSpPr>
            <p:cNvPr id="11278" name="Group 20"/>
            <p:cNvGrpSpPr>
              <a:grpSpLocks/>
            </p:cNvGrpSpPr>
            <p:nvPr/>
          </p:nvGrpSpPr>
          <p:grpSpPr bwMode="auto">
            <a:xfrm>
              <a:off x="4116" y="2949"/>
              <a:ext cx="1536" cy="1335"/>
              <a:chOff x="4120" y="2949"/>
              <a:chExt cx="1536" cy="1335"/>
            </a:xfrm>
          </p:grpSpPr>
          <p:sp>
            <p:nvSpPr>
              <p:cNvPr id="11279" name="Text Box 21"/>
              <p:cNvSpPr txBox="1">
                <a:spLocks noChangeArrowheads="1"/>
              </p:cNvSpPr>
              <p:nvPr/>
            </p:nvSpPr>
            <p:spPr bwMode="auto">
              <a:xfrm>
                <a:off x="4120" y="4053"/>
                <a:ext cx="1536" cy="231"/>
              </a:xfrm>
              <a:prstGeom prst="rect">
                <a:avLst/>
              </a:prstGeom>
              <a:noFill/>
              <a:ln w="9525">
                <a:noFill/>
                <a:miter lim="800000"/>
                <a:headEnd/>
                <a:tailEnd/>
              </a:ln>
            </p:spPr>
            <p:txBody>
              <a:bodyPr lIns="91428" tIns="45715" rIns="91428" bIns="45715">
                <a:spAutoFit/>
              </a:bodyPr>
              <a:lstStyle/>
              <a:p>
                <a:pPr algn="ctr">
                  <a:spcBef>
                    <a:spcPct val="50000"/>
                  </a:spcBef>
                </a:pPr>
                <a:r>
                  <a:rPr lang="en-US">
                    <a:latin typeface="Times New Roman" pitchFamily="18" charset="0"/>
                  </a:rPr>
                  <a:t>Snake Blood</a:t>
                </a:r>
              </a:p>
            </p:txBody>
          </p:sp>
          <p:pic>
            <p:nvPicPr>
              <p:cNvPr id="11280" name="Picture 22" descr="snake_blood_40x_1"/>
              <p:cNvPicPr>
                <a:picLocks noChangeAspect="1" noChangeArrowheads="1"/>
              </p:cNvPicPr>
              <p:nvPr/>
            </p:nvPicPr>
            <p:blipFill>
              <a:blip r:embed="rId7" cstate="print"/>
              <a:srcRect/>
              <a:stretch>
                <a:fillRect/>
              </a:stretch>
            </p:blipFill>
            <p:spPr bwMode="auto">
              <a:xfrm>
                <a:off x="4137" y="2949"/>
                <a:ext cx="1488" cy="1116"/>
              </a:xfrm>
              <a:prstGeom prst="rect">
                <a:avLst/>
              </a:prstGeom>
              <a:noFill/>
              <a:ln w="9525">
                <a:noFill/>
                <a:miter lim="800000"/>
                <a:headEnd/>
                <a:tailEnd/>
              </a:ln>
            </p:spPr>
          </p:pic>
        </p:grpSp>
      </p:grpSp>
      <p:grpSp>
        <p:nvGrpSpPr>
          <p:cNvPr id="11269" name="Group 23"/>
          <p:cNvGrpSpPr>
            <a:grpSpLocks/>
          </p:cNvGrpSpPr>
          <p:nvPr/>
        </p:nvGrpSpPr>
        <p:grpSpPr bwMode="auto">
          <a:xfrm>
            <a:off x="3225800" y="1905000"/>
            <a:ext cx="2616200" cy="4724400"/>
            <a:chOff x="2032" y="960"/>
            <a:chExt cx="1648" cy="2976"/>
          </a:xfrm>
        </p:grpSpPr>
        <p:grpSp>
          <p:nvGrpSpPr>
            <p:cNvPr id="11270" name="Group 24"/>
            <p:cNvGrpSpPr>
              <a:grpSpLocks/>
            </p:cNvGrpSpPr>
            <p:nvPr/>
          </p:nvGrpSpPr>
          <p:grpSpPr bwMode="auto">
            <a:xfrm>
              <a:off x="2032" y="2448"/>
              <a:ext cx="1648" cy="1488"/>
              <a:chOff x="2032" y="2448"/>
              <a:chExt cx="1648" cy="1488"/>
            </a:xfrm>
          </p:grpSpPr>
          <p:sp>
            <p:nvSpPr>
              <p:cNvPr id="11274" name="Text Box 25"/>
              <p:cNvSpPr txBox="1">
                <a:spLocks noChangeArrowheads="1"/>
              </p:cNvSpPr>
              <p:nvPr/>
            </p:nvSpPr>
            <p:spPr bwMode="auto">
              <a:xfrm>
                <a:off x="2088" y="3705"/>
                <a:ext cx="1536" cy="231"/>
              </a:xfrm>
              <a:prstGeom prst="rect">
                <a:avLst/>
              </a:prstGeom>
              <a:noFill/>
              <a:ln w="9525">
                <a:noFill/>
                <a:miter lim="800000"/>
                <a:headEnd/>
                <a:tailEnd/>
              </a:ln>
            </p:spPr>
            <p:txBody>
              <a:bodyPr lIns="91428" tIns="45715" rIns="91428" bIns="45715">
                <a:spAutoFit/>
              </a:bodyPr>
              <a:lstStyle/>
              <a:p>
                <a:pPr algn="ctr">
                  <a:spcBef>
                    <a:spcPct val="50000"/>
                  </a:spcBef>
                </a:pPr>
                <a:r>
                  <a:rPr lang="en-US">
                    <a:latin typeface="Times New Roman" pitchFamily="18" charset="0"/>
                  </a:rPr>
                  <a:t>Human Blood</a:t>
                </a:r>
              </a:p>
            </p:txBody>
          </p:sp>
          <p:pic>
            <p:nvPicPr>
              <p:cNvPr id="11275" name="Picture 26" descr="human_blood_40x_1"/>
              <p:cNvPicPr>
                <a:picLocks noChangeAspect="1" noChangeArrowheads="1"/>
              </p:cNvPicPr>
              <p:nvPr/>
            </p:nvPicPr>
            <p:blipFill>
              <a:blip r:embed="rId8" cstate="print"/>
              <a:srcRect/>
              <a:stretch>
                <a:fillRect/>
              </a:stretch>
            </p:blipFill>
            <p:spPr bwMode="auto">
              <a:xfrm>
                <a:off x="2032" y="2448"/>
                <a:ext cx="1648" cy="1236"/>
              </a:xfrm>
              <a:prstGeom prst="rect">
                <a:avLst/>
              </a:prstGeom>
              <a:noFill/>
              <a:ln w="9525">
                <a:noFill/>
                <a:miter lim="800000"/>
                <a:headEnd/>
                <a:tailEnd/>
              </a:ln>
            </p:spPr>
          </p:pic>
        </p:grpSp>
        <p:grpSp>
          <p:nvGrpSpPr>
            <p:cNvPr id="11271" name="Group 27"/>
            <p:cNvGrpSpPr>
              <a:grpSpLocks/>
            </p:cNvGrpSpPr>
            <p:nvPr/>
          </p:nvGrpSpPr>
          <p:grpSpPr bwMode="auto">
            <a:xfrm>
              <a:off x="2056" y="960"/>
              <a:ext cx="1600" cy="1431"/>
              <a:chOff x="2064" y="960"/>
              <a:chExt cx="1600" cy="1431"/>
            </a:xfrm>
          </p:grpSpPr>
          <p:sp>
            <p:nvSpPr>
              <p:cNvPr id="11272" name="Text Box 28"/>
              <p:cNvSpPr txBox="1">
                <a:spLocks noChangeArrowheads="1"/>
              </p:cNvSpPr>
              <p:nvPr/>
            </p:nvSpPr>
            <p:spPr bwMode="auto">
              <a:xfrm>
                <a:off x="2088" y="2160"/>
                <a:ext cx="1536" cy="231"/>
              </a:xfrm>
              <a:prstGeom prst="rect">
                <a:avLst/>
              </a:prstGeom>
              <a:noFill/>
              <a:ln w="9525">
                <a:noFill/>
                <a:miter lim="800000"/>
                <a:headEnd/>
                <a:tailEnd/>
              </a:ln>
            </p:spPr>
            <p:txBody>
              <a:bodyPr lIns="91428" tIns="45715" rIns="91428" bIns="45715">
                <a:spAutoFit/>
              </a:bodyPr>
              <a:lstStyle/>
              <a:p>
                <a:pPr algn="ctr">
                  <a:spcBef>
                    <a:spcPct val="50000"/>
                  </a:spcBef>
                </a:pPr>
                <a:r>
                  <a:rPr lang="en-US">
                    <a:latin typeface="Times New Roman" pitchFamily="18" charset="0"/>
                  </a:rPr>
                  <a:t>Horse Blood</a:t>
                </a:r>
              </a:p>
            </p:txBody>
          </p:sp>
          <p:pic>
            <p:nvPicPr>
              <p:cNvPr id="11273" name="Picture 29" descr="horse_blood_40x_1"/>
              <p:cNvPicPr>
                <a:picLocks noChangeAspect="1" noChangeArrowheads="1"/>
              </p:cNvPicPr>
              <p:nvPr/>
            </p:nvPicPr>
            <p:blipFill>
              <a:blip r:embed="rId9" cstate="print"/>
              <a:srcRect/>
              <a:stretch>
                <a:fillRect/>
              </a:stretch>
            </p:blipFill>
            <p:spPr bwMode="auto">
              <a:xfrm>
                <a:off x="2064" y="960"/>
                <a:ext cx="1600" cy="1200"/>
              </a:xfrm>
              <a:prstGeom prst="rect">
                <a:avLst/>
              </a:prstGeom>
              <a:noFill/>
              <a:ln w="9525">
                <a:noFill/>
                <a:miter lim="800000"/>
                <a:headEnd/>
                <a:tailEnd/>
              </a:ln>
            </p:spPr>
          </p:pic>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762000"/>
          </a:xfrm>
          <a:solidFill>
            <a:srgbClr val="A50021"/>
          </a:solidFill>
        </p:spPr>
        <p:txBody>
          <a:bodyPr/>
          <a:lstStyle/>
          <a:p>
            <a:pPr eaLnBrk="1" hangingPunct="1"/>
            <a:r>
              <a:rPr lang="en-US" b="1" smtClean="0">
                <a:solidFill>
                  <a:schemeClr val="bg1"/>
                </a:solidFill>
                <a:latin typeface="Times New Roman" pitchFamily="18" charset="0"/>
              </a:rPr>
              <a:t>What makes up our blood?</a:t>
            </a:r>
          </a:p>
        </p:txBody>
      </p:sp>
      <p:sp>
        <p:nvSpPr>
          <p:cNvPr id="3075" name="Rectangle 3"/>
          <p:cNvSpPr>
            <a:spLocks noGrp="1" noChangeArrowheads="1"/>
          </p:cNvSpPr>
          <p:nvPr>
            <p:ph type="body" idx="1"/>
          </p:nvPr>
        </p:nvSpPr>
        <p:spPr>
          <a:xfrm>
            <a:off x="457200" y="1066800"/>
            <a:ext cx="8229600" cy="5257800"/>
          </a:xfrm>
        </p:spPr>
        <p:txBody>
          <a:bodyPr/>
          <a:lstStyle/>
          <a:p>
            <a:pPr algn="just" eaLnBrk="1" hangingPunct="1">
              <a:lnSpc>
                <a:spcPct val="90000"/>
              </a:lnSpc>
            </a:pPr>
            <a:r>
              <a:rPr lang="en-US" sz="2400" b="1" smtClean="0">
                <a:latin typeface="Times New Roman" pitchFamily="18" charset="0"/>
              </a:rPr>
              <a:t>RED BLOOD CELLS</a:t>
            </a:r>
            <a:r>
              <a:rPr lang="en-US" sz="2400" smtClean="0">
                <a:latin typeface="Times New Roman" pitchFamily="18" charset="0"/>
              </a:rPr>
              <a:t> (Erythrocytes) – The most abundant cells in our blood; they are produced in the bone marrow and contain a protein called hemoglobin that carries oxygen to our cells.</a:t>
            </a:r>
          </a:p>
          <a:p>
            <a:pPr algn="just" eaLnBrk="1" hangingPunct="1">
              <a:lnSpc>
                <a:spcPct val="90000"/>
              </a:lnSpc>
            </a:pPr>
            <a:r>
              <a:rPr lang="en-US" sz="2400" b="1" smtClean="0">
                <a:latin typeface="Times New Roman" pitchFamily="18" charset="0"/>
              </a:rPr>
              <a:t>WHITE BLOOD CELLS</a:t>
            </a:r>
            <a:r>
              <a:rPr lang="en-US" sz="2400" smtClean="0">
                <a:latin typeface="Times New Roman" pitchFamily="18" charset="0"/>
              </a:rPr>
              <a:t> (Leukocytes</a:t>
            </a:r>
            <a:r>
              <a:rPr lang="en-US" sz="2400" i="1" smtClean="0">
                <a:latin typeface="Times New Roman" pitchFamily="18" charset="0"/>
              </a:rPr>
              <a:t>)</a:t>
            </a:r>
            <a:r>
              <a:rPr lang="en-US" sz="2400" smtClean="0">
                <a:latin typeface="Times New Roman" pitchFamily="18" charset="0"/>
              </a:rPr>
              <a:t> – They are part of the immune system and destroy infectious agents called pathogens. </a:t>
            </a:r>
          </a:p>
          <a:p>
            <a:pPr algn="just" eaLnBrk="1" hangingPunct="1">
              <a:lnSpc>
                <a:spcPct val="90000"/>
              </a:lnSpc>
            </a:pPr>
            <a:r>
              <a:rPr lang="en-US" sz="2400" b="1" smtClean="0">
                <a:latin typeface="Times New Roman" pitchFamily="18" charset="0"/>
              </a:rPr>
              <a:t>PLASMA</a:t>
            </a:r>
            <a:r>
              <a:rPr lang="en-US" sz="2400" smtClean="0">
                <a:latin typeface="Times New Roman" pitchFamily="18" charset="0"/>
              </a:rPr>
              <a:t> – This is the yellowish liquid portion of blood that contains electrolytes, nutrients and vitamins, hormones, clotting factors, and proteins such as antibodies to fight infection. </a:t>
            </a:r>
          </a:p>
          <a:p>
            <a:pPr algn="just" eaLnBrk="1" hangingPunct="1">
              <a:lnSpc>
                <a:spcPct val="90000"/>
              </a:lnSpc>
            </a:pPr>
            <a:r>
              <a:rPr lang="en-US" sz="2400" b="1" smtClean="0">
                <a:latin typeface="Times New Roman" pitchFamily="18" charset="0"/>
              </a:rPr>
              <a:t>PLATELETS</a:t>
            </a:r>
            <a:r>
              <a:rPr lang="en-US" sz="2400" smtClean="0">
                <a:latin typeface="Times New Roman" pitchFamily="18" charset="0"/>
              </a:rPr>
              <a:t> (Thrombocytes</a:t>
            </a:r>
            <a:r>
              <a:rPr lang="en-US" sz="2400" i="1" smtClean="0">
                <a:latin typeface="Times New Roman" pitchFamily="18" charset="0"/>
              </a:rPr>
              <a:t>)</a:t>
            </a:r>
            <a:r>
              <a:rPr lang="en-US" sz="2400" smtClean="0">
                <a:latin typeface="Times New Roman" pitchFamily="18" charset="0"/>
              </a:rPr>
              <a:t> – The clotting factors that are carried in the plasma; they clot together in a process called coagulation to seal a wound and prevent a loss of blood.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815975"/>
          </a:xfrm>
          <a:solidFill>
            <a:srgbClr val="A50021"/>
          </a:solidFill>
        </p:spPr>
        <p:txBody>
          <a:bodyPr/>
          <a:lstStyle/>
          <a:p>
            <a:pPr eaLnBrk="1" hangingPunct="1"/>
            <a:r>
              <a:rPr lang="en-US" b="1" smtClean="0">
                <a:solidFill>
                  <a:schemeClr val="bg1"/>
                </a:solidFill>
                <a:latin typeface="Times New Roman" pitchFamily="18" charset="0"/>
              </a:rPr>
              <a:t>Blood Facts</a:t>
            </a:r>
          </a:p>
        </p:txBody>
      </p:sp>
      <p:sp>
        <p:nvSpPr>
          <p:cNvPr id="7172" name="Text Box 4"/>
          <p:cNvSpPr txBox="1">
            <a:spLocks noChangeArrowheads="1"/>
          </p:cNvSpPr>
          <p:nvPr/>
        </p:nvSpPr>
        <p:spPr bwMode="auto">
          <a:xfrm>
            <a:off x="319088" y="1238250"/>
            <a:ext cx="8534400" cy="4791075"/>
          </a:xfrm>
          <a:prstGeom prst="rect">
            <a:avLst/>
          </a:prstGeom>
          <a:noFill/>
          <a:ln w="9525">
            <a:noFill/>
            <a:miter lim="800000"/>
            <a:headEnd/>
            <a:tailEnd/>
          </a:ln>
        </p:spPr>
        <p:txBody>
          <a:bodyPr lIns="91428" tIns="45715" rIns="91428" bIns="45715">
            <a:spAutoFit/>
          </a:bodyPr>
          <a:lstStyle/>
          <a:p>
            <a:pPr algn="just">
              <a:spcBef>
                <a:spcPct val="50000"/>
              </a:spcBef>
            </a:pPr>
            <a:r>
              <a:rPr lang="en-US" sz="2800" dirty="0">
                <a:latin typeface="Times New Roman" pitchFamily="18" charset="0"/>
              </a:rPr>
              <a:t>The average adult has about </a:t>
            </a:r>
            <a:r>
              <a:rPr lang="en-US" sz="2800" b="1" dirty="0">
                <a:latin typeface="Times New Roman" pitchFamily="18" charset="0"/>
              </a:rPr>
              <a:t>FIVE</a:t>
            </a:r>
            <a:r>
              <a:rPr lang="en-US" sz="2800" dirty="0">
                <a:latin typeface="Times New Roman" pitchFamily="18" charset="0"/>
              </a:rPr>
              <a:t> liters of blood inside of their body, which makes up 7-8% of their body weight.</a:t>
            </a:r>
          </a:p>
          <a:p>
            <a:pPr algn="just">
              <a:spcBef>
                <a:spcPct val="50000"/>
              </a:spcBef>
            </a:pPr>
            <a:r>
              <a:rPr lang="en-US" sz="2800" dirty="0">
                <a:latin typeface="Times New Roman" pitchFamily="18" charset="0"/>
              </a:rPr>
              <a:t>Blood is living </a:t>
            </a:r>
            <a:r>
              <a:rPr lang="en-US" sz="2800" b="1" dirty="0">
                <a:latin typeface="Times New Roman" pitchFamily="18" charset="0"/>
              </a:rPr>
              <a:t>tissue</a:t>
            </a:r>
            <a:r>
              <a:rPr lang="en-US" sz="2800" dirty="0">
                <a:latin typeface="Times New Roman" pitchFamily="18" charset="0"/>
              </a:rPr>
              <a:t> that carries oxygen and nutrients to all parts of the body, and carries carbon dioxide and other waste products back to the lungs, kidneys and liver for disposal. It also fights against </a:t>
            </a:r>
            <a:r>
              <a:rPr lang="en-US" sz="2800" b="1" dirty="0">
                <a:latin typeface="Times New Roman" pitchFamily="18" charset="0"/>
              </a:rPr>
              <a:t>infection</a:t>
            </a:r>
            <a:r>
              <a:rPr lang="en-US" sz="2800" dirty="0">
                <a:latin typeface="Times New Roman" pitchFamily="18" charset="0"/>
              </a:rPr>
              <a:t> and helps heal </a:t>
            </a:r>
            <a:r>
              <a:rPr lang="en-US" sz="2800" b="1" dirty="0">
                <a:latin typeface="Times New Roman" pitchFamily="18" charset="0"/>
              </a:rPr>
              <a:t>wounds</a:t>
            </a:r>
            <a:r>
              <a:rPr lang="en-US" sz="2800" dirty="0">
                <a:latin typeface="Times New Roman" pitchFamily="18" charset="0"/>
              </a:rPr>
              <a:t>, so we can stay healthy. </a:t>
            </a:r>
          </a:p>
          <a:p>
            <a:pPr algn="just">
              <a:spcBef>
                <a:spcPct val="50000"/>
              </a:spcBef>
            </a:pPr>
            <a:r>
              <a:rPr lang="en-US" sz="2800" dirty="0">
                <a:latin typeface="Times New Roman" pitchFamily="18" charset="0"/>
              </a:rPr>
              <a:t>There are about one </a:t>
            </a:r>
            <a:r>
              <a:rPr lang="en-US" sz="2800" b="1" dirty="0">
                <a:latin typeface="Times New Roman" pitchFamily="18" charset="0"/>
              </a:rPr>
              <a:t>billion</a:t>
            </a:r>
            <a:r>
              <a:rPr lang="en-US" sz="2800" dirty="0">
                <a:latin typeface="Times New Roman" pitchFamily="18" charset="0"/>
              </a:rPr>
              <a:t> red blood cells in two to three drops of blood. For every </a:t>
            </a:r>
            <a:r>
              <a:rPr lang="en-US" sz="2800" b="1" dirty="0">
                <a:latin typeface="Times New Roman" pitchFamily="18" charset="0"/>
              </a:rPr>
              <a:t>600</a:t>
            </a:r>
            <a:r>
              <a:rPr lang="en-US" sz="2800" dirty="0">
                <a:latin typeface="Times New Roman" pitchFamily="18" charset="0"/>
              </a:rPr>
              <a:t> red blood cells, there are about </a:t>
            </a:r>
            <a:r>
              <a:rPr lang="en-US" sz="2800" b="1" dirty="0">
                <a:latin typeface="Times New Roman" pitchFamily="18" charset="0"/>
              </a:rPr>
              <a:t>40</a:t>
            </a:r>
            <a:r>
              <a:rPr lang="en-US" sz="2800" dirty="0">
                <a:latin typeface="Times New Roman" pitchFamily="18" charset="0"/>
              </a:rPr>
              <a:t> platelets and </a:t>
            </a:r>
            <a:r>
              <a:rPr lang="en-US" sz="2800" b="1" dirty="0">
                <a:latin typeface="Times New Roman" pitchFamily="18" charset="0"/>
              </a:rPr>
              <a:t>one</a:t>
            </a:r>
            <a:r>
              <a:rPr lang="en-US" sz="2800" dirty="0">
                <a:latin typeface="Times New Roman" pitchFamily="18" charset="0"/>
              </a:rPr>
              <a:t> white </a:t>
            </a:r>
            <a:r>
              <a:rPr lang="en-US" sz="2800" dirty="0" smtClean="0">
                <a:latin typeface="Times New Roman" pitchFamily="18" charset="0"/>
              </a:rPr>
              <a:t>blood cell</a:t>
            </a:r>
            <a:r>
              <a:rPr lang="en-US" sz="2800" dirty="0">
                <a:latin typeface="Times New Roman" pitchFamily="18" charset="0"/>
              </a:rPr>
              <a:t>. </a:t>
            </a:r>
          </a:p>
        </p:txBody>
      </p:sp>
      <p:sp>
        <p:nvSpPr>
          <p:cNvPr id="4100" name="Text Box 5"/>
          <p:cNvSpPr txBox="1">
            <a:spLocks noChangeArrowheads="1"/>
          </p:cNvSpPr>
          <p:nvPr/>
        </p:nvSpPr>
        <p:spPr bwMode="auto">
          <a:xfrm>
            <a:off x="762000" y="6477000"/>
            <a:ext cx="7772400" cy="274638"/>
          </a:xfrm>
          <a:prstGeom prst="rect">
            <a:avLst/>
          </a:prstGeom>
          <a:noFill/>
          <a:ln w="9525">
            <a:noFill/>
            <a:miter lim="800000"/>
            <a:headEnd/>
            <a:tailEnd/>
          </a:ln>
        </p:spPr>
        <p:txBody>
          <a:bodyPr lIns="91428" tIns="45715" rIns="91428" bIns="45715">
            <a:spAutoFit/>
          </a:bodyPr>
          <a:lstStyle/>
          <a:p>
            <a:pPr algn="ctr">
              <a:spcBef>
                <a:spcPct val="50000"/>
              </a:spcBef>
            </a:pPr>
            <a:r>
              <a:rPr lang="en-US" sz="1200"/>
              <a:t>http://www.bloodbankofalaska.org/about_blood/index.html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p:cNvPicPr>
            <a:picLocks noChangeAspect="1" noChangeArrowheads="1"/>
          </p:cNvPicPr>
          <p:nvPr/>
        </p:nvPicPr>
        <p:blipFill>
          <a:blip r:embed="rId2" cstate="print"/>
          <a:srcRect/>
          <a:stretch>
            <a:fillRect/>
          </a:stretch>
        </p:blipFill>
        <p:spPr bwMode="auto">
          <a:xfrm>
            <a:off x="7391400" y="4800600"/>
            <a:ext cx="1050925" cy="1503363"/>
          </a:xfrm>
          <a:prstGeom prst="rect">
            <a:avLst/>
          </a:prstGeom>
          <a:noFill/>
          <a:ln w="9525">
            <a:noFill/>
            <a:miter lim="800000"/>
            <a:headEnd/>
            <a:tailEnd/>
          </a:ln>
        </p:spPr>
      </p:pic>
      <p:sp>
        <p:nvSpPr>
          <p:cNvPr id="5123" name="Rectangle 2"/>
          <p:cNvSpPr>
            <a:spLocks noGrp="1" noChangeArrowheads="1"/>
          </p:cNvSpPr>
          <p:nvPr>
            <p:ph type="title"/>
          </p:nvPr>
        </p:nvSpPr>
        <p:spPr>
          <a:xfrm>
            <a:off x="0" y="0"/>
            <a:ext cx="9144000" cy="792163"/>
          </a:xfrm>
          <a:solidFill>
            <a:srgbClr val="A50021"/>
          </a:solidFill>
        </p:spPr>
        <p:txBody>
          <a:bodyPr/>
          <a:lstStyle/>
          <a:p>
            <a:pPr eaLnBrk="1" hangingPunct="1"/>
            <a:r>
              <a:rPr lang="en-US" sz="3600" b="1" smtClean="0">
                <a:solidFill>
                  <a:schemeClr val="bg1"/>
                </a:solidFill>
                <a:latin typeface="Times New Roman" pitchFamily="18" charset="0"/>
              </a:rPr>
              <a:t>Genetics of Blood Types</a:t>
            </a:r>
          </a:p>
        </p:txBody>
      </p:sp>
      <p:sp>
        <p:nvSpPr>
          <p:cNvPr id="6147" name="Rectangle 3"/>
          <p:cNvSpPr>
            <a:spLocks noGrp="1" noChangeArrowheads="1"/>
          </p:cNvSpPr>
          <p:nvPr>
            <p:ph type="body" idx="1"/>
          </p:nvPr>
        </p:nvSpPr>
        <p:spPr>
          <a:xfrm>
            <a:off x="457200" y="1066800"/>
            <a:ext cx="8229600" cy="3886200"/>
          </a:xfrm>
        </p:spPr>
        <p:txBody>
          <a:bodyPr/>
          <a:lstStyle/>
          <a:p>
            <a:pPr algn="just" eaLnBrk="1" hangingPunct="1">
              <a:lnSpc>
                <a:spcPct val="90000"/>
              </a:lnSpc>
            </a:pPr>
            <a:r>
              <a:rPr lang="en-US" sz="2800" smtClean="0">
                <a:latin typeface="Times New Roman" pitchFamily="18" charset="0"/>
              </a:rPr>
              <a:t>Your blood type is established before you are </a:t>
            </a:r>
            <a:r>
              <a:rPr lang="en-US" sz="2800" b="1" smtClean="0">
                <a:latin typeface="Times New Roman" pitchFamily="18" charset="0"/>
              </a:rPr>
              <a:t>BORN</a:t>
            </a:r>
            <a:r>
              <a:rPr lang="en-US" sz="2800" smtClean="0">
                <a:latin typeface="Times New Roman" pitchFamily="18" charset="0"/>
              </a:rPr>
              <a:t>, by specific </a:t>
            </a:r>
            <a:r>
              <a:rPr lang="en-US" sz="2800" b="1" smtClean="0">
                <a:latin typeface="Times New Roman" pitchFamily="18" charset="0"/>
              </a:rPr>
              <a:t>GENES</a:t>
            </a:r>
            <a:r>
              <a:rPr lang="en-US" sz="2800" smtClean="0">
                <a:latin typeface="Times New Roman" pitchFamily="18" charset="0"/>
              </a:rPr>
              <a:t> inherited from your parents. </a:t>
            </a:r>
          </a:p>
          <a:p>
            <a:pPr algn="just" eaLnBrk="1" hangingPunct="1">
              <a:lnSpc>
                <a:spcPct val="90000"/>
              </a:lnSpc>
            </a:pPr>
            <a:endParaRPr lang="en-US" sz="2800" smtClean="0">
              <a:latin typeface="Times New Roman" pitchFamily="18" charset="0"/>
            </a:endParaRPr>
          </a:p>
          <a:p>
            <a:pPr algn="just" eaLnBrk="1" hangingPunct="1">
              <a:lnSpc>
                <a:spcPct val="90000"/>
              </a:lnSpc>
            </a:pPr>
            <a:r>
              <a:rPr lang="en-US" sz="2800" smtClean="0">
                <a:latin typeface="Times New Roman" pitchFamily="18" charset="0"/>
              </a:rPr>
              <a:t>You inherit one gene from your </a:t>
            </a:r>
            <a:r>
              <a:rPr lang="en-US" sz="2800" b="1" smtClean="0">
                <a:latin typeface="Times New Roman" pitchFamily="18" charset="0"/>
              </a:rPr>
              <a:t>MOTHER</a:t>
            </a:r>
            <a:r>
              <a:rPr lang="en-US" sz="2800" smtClean="0">
                <a:latin typeface="Times New Roman" pitchFamily="18" charset="0"/>
              </a:rPr>
              <a:t> and one from your </a:t>
            </a:r>
            <a:r>
              <a:rPr lang="en-US" sz="2800" b="1" smtClean="0">
                <a:latin typeface="Times New Roman" pitchFamily="18" charset="0"/>
              </a:rPr>
              <a:t>FATHER.</a:t>
            </a:r>
          </a:p>
          <a:p>
            <a:pPr algn="just" eaLnBrk="1" hangingPunct="1">
              <a:lnSpc>
                <a:spcPct val="90000"/>
              </a:lnSpc>
            </a:pPr>
            <a:endParaRPr lang="en-US" sz="2800" b="1" smtClean="0">
              <a:latin typeface="Times New Roman" pitchFamily="18" charset="0"/>
            </a:endParaRPr>
          </a:p>
          <a:p>
            <a:pPr algn="just" eaLnBrk="1" hangingPunct="1">
              <a:lnSpc>
                <a:spcPct val="90000"/>
              </a:lnSpc>
            </a:pPr>
            <a:r>
              <a:rPr lang="en-US" sz="2800" smtClean="0">
                <a:latin typeface="Times New Roman" pitchFamily="18" charset="0"/>
              </a:rPr>
              <a:t>These genes determine your blood type by causing proteins called </a:t>
            </a:r>
            <a:r>
              <a:rPr lang="en-US" sz="2800" b="1" smtClean="0">
                <a:latin typeface="Times New Roman" pitchFamily="18" charset="0"/>
              </a:rPr>
              <a:t>AGGLUTINOGENS</a:t>
            </a:r>
            <a:r>
              <a:rPr lang="en-US" sz="2800" smtClean="0">
                <a:latin typeface="Times New Roman" pitchFamily="18" charset="0"/>
              </a:rPr>
              <a:t> to exist on the surface of all of your red blood cells.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762000"/>
          </a:xfrm>
          <a:solidFill>
            <a:srgbClr val="A50021"/>
          </a:solidFill>
        </p:spPr>
        <p:txBody>
          <a:bodyPr/>
          <a:lstStyle/>
          <a:p>
            <a:pPr eaLnBrk="1" hangingPunct="1"/>
            <a:r>
              <a:rPr lang="en-US" b="1" smtClean="0">
                <a:solidFill>
                  <a:schemeClr val="bg1"/>
                </a:solidFill>
                <a:latin typeface="Times New Roman" pitchFamily="18" charset="0"/>
              </a:rPr>
              <a:t>What are blood types?</a:t>
            </a:r>
          </a:p>
        </p:txBody>
      </p:sp>
      <p:grpSp>
        <p:nvGrpSpPr>
          <p:cNvPr id="6147" name="Group 6"/>
          <p:cNvGrpSpPr>
            <a:grpSpLocks/>
          </p:cNvGrpSpPr>
          <p:nvPr/>
        </p:nvGrpSpPr>
        <p:grpSpPr bwMode="auto">
          <a:xfrm>
            <a:off x="1219200" y="3360738"/>
            <a:ext cx="6629400" cy="3268662"/>
            <a:chOff x="720" y="1152"/>
            <a:chExt cx="4203" cy="2620"/>
          </a:xfrm>
        </p:grpSpPr>
        <p:pic>
          <p:nvPicPr>
            <p:cNvPr id="6152" name="Picture 4"/>
            <p:cNvPicPr>
              <a:picLocks noChangeAspect="1" noChangeArrowheads="1"/>
            </p:cNvPicPr>
            <p:nvPr/>
          </p:nvPicPr>
          <p:blipFill>
            <a:blip r:embed="rId2" cstate="print"/>
            <a:srcRect/>
            <a:stretch>
              <a:fillRect/>
            </a:stretch>
          </p:blipFill>
          <p:spPr bwMode="auto">
            <a:xfrm>
              <a:off x="720" y="1152"/>
              <a:ext cx="4203" cy="2450"/>
            </a:xfrm>
            <a:prstGeom prst="rect">
              <a:avLst/>
            </a:prstGeom>
            <a:noFill/>
            <a:ln w="9525">
              <a:noFill/>
              <a:miter lim="800000"/>
              <a:headEnd/>
              <a:tailEnd/>
            </a:ln>
          </p:spPr>
        </p:pic>
        <p:sp>
          <p:nvSpPr>
            <p:cNvPr id="6153" name="Text Box 5"/>
            <p:cNvSpPr txBox="1">
              <a:spLocks noChangeArrowheads="1"/>
            </p:cNvSpPr>
            <p:nvPr/>
          </p:nvSpPr>
          <p:spPr bwMode="auto">
            <a:xfrm>
              <a:off x="1334" y="3551"/>
              <a:ext cx="2976" cy="221"/>
            </a:xfrm>
            <a:prstGeom prst="rect">
              <a:avLst/>
            </a:prstGeom>
            <a:noFill/>
            <a:ln w="9525">
              <a:noFill/>
              <a:miter lim="800000"/>
              <a:headEnd/>
              <a:tailEnd/>
            </a:ln>
          </p:spPr>
          <p:txBody>
            <a:bodyPr lIns="91428" tIns="45715" rIns="91428" bIns="45715">
              <a:spAutoFit/>
            </a:bodyPr>
            <a:lstStyle/>
            <a:p>
              <a:pPr algn="ctr">
                <a:spcBef>
                  <a:spcPct val="50000"/>
                </a:spcBef>
              </a:pPr>
              <a:r>
                <a:rPr lang="en-US" sz="1200">
                  <a:latin typeface="Times New Roman" pitchFamily="18" charset="0"/>
                </a:rPr>
                <a:t>http://learn.genetics.utah.edu/units/basics/blood/types.cfm</a:t>
              </a:r>
            </a:p>
          </p:txBody>
        </p:sp>
      </p:grpSp>
      <p:grpSp>
        <p:nvGrpSpPr>
          <p:cNvPr id="6148" name="Group 20"/>
          <p:cNvGrpSpPr>
            <a:grpSpLocks/>
          </p:cNvGrpSpPr>
          <p:nvPr/>
        </p:nvGrpSpPr>
        <p:grpSpPr bwMode="auto">
          <a:xfrm>
            <a:off x="457200" y="1219200"/>
            <a:ext cx="8001000" cy="1622425"/>
            <a:chOff x="240" y="912"/>
            <a:chExt cx="5040" cy="1022"/>
          </a:xfrm>
        </p:grpSpPr>
        <p:sp>
          <p:nvSpPr>
            <p:cNvPr id="6150" name="Text Box 7"/>
            <p:cNvSpPr txBox="1">
              <a:spLocks noChangeArrowheads="1"/>
            </p:cNvSpPr>
            <p:nvPr/>
          </p:nvSpPr>
          <p:spPr bwMode="auto">
            <a:xfrm>
              <a:off x="240" y="1056"/>
              <a:ext cx="3312" cy="756"/>
            </a:xfrm>
            <a:prstGeom prst="rect">
              <a:avLst/>
            </a:prstGeom>
            <a:noFill/>
            <a:ln w="9525">
              <a:noFill/>
              <a:miter lim="800000"/>
              <a:headEnd/>
              <a:tailEnd/>
            </a:ln>
          </p:spPr>
          <p:txBody>
            <a:bodyPr lIns="91428" tIns="45715" rIns="91428" bIns="45715">
              <a:spAutoFit/>
            </a:bodyPr>
            <a:lstStyle/>
            <a:p>
              <a:pPr algn="just">
                <a:spcBef>
                  <a:spcPct val="50000"/>
                </a:spcBef>
              </a:pPr>
              <a:r>
                <a:rPr lang="en-US" sz="2400" dirty="0">
                  <a:latin typeface="Times New Roman" pitchFamily="18" charset="0"/>
                </a:rPr>
                <a:t>There are 3 </a:t>
              </a:r>
              <a:r>
                <a:rPr lang="en-US" sz="2400" dirty="0" smtClean="0">
                  <a:latin typeface="Times New Roman" pitchFamily="18" charset="0"/>
                </a:rPr>
                <a:t>genotypes </a:t>
              </a:r>
              <a:r>
                <a:rPr lang="en-US" sz="2400" dirty="0">
                  <a:latin typeface="Times New Roman" pitchFamily="18" charset="0"/>
                </a:rPr>
                <a:t>for blood type:  A, B, &amp; O. Since we have 2 </a:t>
              </a:r>
              <a:r>
                <a:rPr lang="en-US" sz="2400" dirty="0" smtClean="0">
                  <a:latin typeface="Times New Roman" pitchFamily="18" charset="0"/>
                </a:rPr>
                <a:t>alleles, </a:t>
              </a:r>
              <a:r>
                <a:rPr lang="en-US" sz="2400" dirty="0">
                  <a:latin typeface="Times New Roman" pitchFamily="18" charset="0"/>
                </a:rPr>
                <a:t>there are 6 possible combinations.</a:t>
              </a:r>
            </a:p>
          </p:txBody>
        </p:sp>
        <p:sp>
          <p:nvSpPr>
            <p:cNvPr id="6151" name="Text Box 8"/>
            <p:cNvSpPr txBox="1">
              <a:spLocks noChangeArrowheads="1"/>
            </p:cNvSpPr>
            <p:nvPr/>
          </p:nvSpPr>
          <p:spPr bwMode="auto">
            <a:xfrm>
              <a:off x="3744" y="912"/>
              <a:ext cx="1536" cy="1022"/>
            </a:xfrm>
            <a:prstGeom prst="rect">
              <a:avLst/>
            </a:prstGeom>
            <a:noFill/>
            <a:ln w="19050">
              <a:solidFill>
                <a:schemeClr val="tx1"/>
              </a:solidFill>
              <a:miter lim="800000"/>
              <a:headEnd/>
              <a:tailEnd/>
            </a:ln>
          </p:spPr>
          <p:txBody>
            <a:bodyPr lIns="91428" tIns="45715" rIns="91428" bIns="45715">
              <a:spAutoFit/>
            </a:bodyPr>
            <a:lstStyle/>
            <a:p>
              <a:pPr algn="ctr">
                <a:spcBef>
                  <a:spcPct val="50000"/>
                </a:spcBef>
              </a:pPr>
              <a:r>
                <a:rPr lang="en-US" b="1">
                  <a:latin typeface="Times New Roman" pitchFamily="18" charset="0"/>
                </a:rPr>
                <a:t>Blood Types</a:t>
              </a:r>
            </a:p>
            <a:p>
              <a:pPr algn="ctr">
                <a:spcBef>
                  <a:spcPct val="50000"/>
                </a:spcBef>
              </a:pPr>
              <a:r>
                <a:rPr lang="en-US" b="1">
                  <a:latin typeface="Times New Roman" pitchFamily="18" charset="0"/>
                </a:rPr>
                <a:t>AA or AO = Type A</a:t>
              </a:r>
              <a:br>
                <a:rPr lang="en-US" b="1">
                  <a:latin typeface="Times New Roman" pitchFamily="18" charset="0"/>
                </a:rPr>
              </a:br>
              <a:r>
                <a:rPr lang="en-US" b="1">
                  <a:latin typeface="Times New Roman" pitchFamily="18" charset="0"/>
                </a:rPr>
                <a:t>BB or BO = Type B</a:t>
              </a:r>
              <a:br>
                <a:rPr lang="en-US" b="1">
                  <a:latin typeface="Times New Roman" pitchFamily="18" charset="0"/>
                </a:rPr>
              </a:br>
              <a:r>
                <a:rPr lang="en-US" b="1">
                  <a:latin typeface="Times New Roman" pitchFamily="18" charset="0"/>
                </a:rPr>
                <a:t>OO = Type O</a:t>
              </a:r>
              <a:br>
                <a:rPr lang="en-US" b="1">
                  <a:latin typeface="Times New Roman" pitchFamily="18" charset="0"/>
                </a:rPr>
              </a:br>
              <a:r>
                <a:rPr lang="en-US" b="1">
                  <a:latin typeface="Times New Roman" pitchFamily="18" charset="0"/>
                </a:rPr>
                <a:t>AB = Type AB</a:t>
              </a:r>
            </a:p>
          </p:txBody>
        </p:sp>
      </p:grpSp>
      <p:sp>
        <p:nvSpPr>
          <p:cNvPr id="9" name="AutoShape 29"/>
          <p:cNvSpPr>
            <a:spLocks noChangeArrowheads="1"/>
          </p:cNvSpPr>
          <p:nvPr/>
        </p:nvSpPr>
        <p:spPr bwMode="auto">
          <a:xfrm>
            <a:off x="8229600" y="990600"/>
            <a:ext cx="457200" cy="457200"/>
          </a:xfrm>
          <a:prstGeom prst="star5">
            <a:avLst/>
          </a:prstGeom>
          <a:solidFill>
            <a:srgbClr val="FF0000"/>
          </a:solidFill>
          <a:ln w="9525">
            <a:solidFill>
              <a:srgbClr val="000000"/>
            </a:solidFill>
            <a:miter lim="800000"/>
            <a:headEnd/>
            <a:tailEnd/>
          </a:ln>
        </p:spPr>
        <p:txBody>
          <a:bodyPr/>
          <a:lstStyle/>
          <a:p>
            <a:pPr>
              <a:defRPr/>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762000"/>
          </a:xfrm>
          <a:prstGeom prst="rect">
            <a:avLst/>
          </a:prstGeom>
          <a:solidFill>
            <a:srgbClr val="A50021"/>
          </a:solidFill>
          <a:ln w="9525">
            <a:noFill/>
            <a:miter lim="800000"/>
            <a:headEnd/>
            <a:tailEnd/>
          </a:ln>
          <a:effectLst/>
        </p:spPr>
        <p:txBody>
          <a:bodyPr lIns="91428" tIns="45715" rIns="91428" bIns="45715" anchor="ctr"/>
          <a:lstStyle/>
          <a:p>
            <a:pPr algn="ctr">
              <a:defRPr/>
            </a:pPr>
            <a:r>
              <a:rPr lang="en-US" sz="4400" b="1" kern="0" dirty="0">
                <a:solidFill>
                  <a:schemeClr val="bg1"/>
                </a:solidFill>
                <a:latin typeface="Times New Roman" pitchFamily="18" charset="0"/>
                <a:ea typeface="+mj-ea"/>
                <a:cs typeface="+mj-cs"/>
              </a:rPr>
              <a:t>How common is your blood type?</a:t>
            </a:r>
          </a:p>
        </p:txBody>
      </p:sp>
      <p:pic>
        <p:nvPicPr>
          <p:cNvPr id="7171" name="Picture 2"/>
          <p:cNvPicPr>
            <a:picLocks noChangeAspect="1" noChangeArrowheads="1"/>
          </p:cNvPicPr>
          <p:nvPr/>
        </p:nvPicPr>
        <p:blipFill>
          <a:blip r:embed="rId2" cstate="print"/>
          <a:srcRect l="9241" t="53763" r="59677" b="15323"/>
          <a:stretch>
            <a:fillRect/>
          </a:stretch>
        </p:blipFill>
        <p:spPr bwMode="auto">
          <a:xfrm>
            <a:off x="966788" y="1524000"/>
            <a:ext cx="7110412" cy="4419600"/>
          </a:xfrm>
          <a:prstGeom prst="rect">
            <a:avLst/>
          </a:prstGeom>
          <a:noFill/>
          <a:ln w="9525">
            <a:noFill/>
            <a:miter lim="800000"/>
            <a:headEnd/>
            <a:tailEnd/>
          </a:ln>
        </p:spPr>
      </p:pic>
      <p:sp>
        <p:nvSpPr>
          <p:cNvPr id="10" name="TextBox 9"/>
          <p:cNvSpPr txBox="1">
            <a:spLocks noChangeArrowheads="1"/>
          </p:cNvSpPr>
          <p:nvPr/>
        </p:nvSpPr>
        <p:spPr bwMode="auto">
          <a:xfrm>
            <a:off x="7729538" y="2133600"/>
            <a:ext cx="1143000" cy="523875"/>
          </a:xfrm>
          <a:prstGeom prst="rect">
            <a:avLst/>
          </a:prstGeom>
          <a:solidFill>
            <a:srgbClr val="FFFF00"/>
          </a:solidFill>
          <a:ln w="9525">
            <a:noFill/>
            <a:miter lim="800000"/>
            <a:headEnd/>
            <a:tailEnd/>
          </a:ln>
        </p:spPr>
        <p:txBody>
          <a:bodyPr>
            <a:spAutoFit/>
          </a:bodyPr>
          <a:lstStyle/>
          <a:p>
            <a:pPr algn="ctr"/>
            <a:r>
              <a:rPr lang="en-US" sz="2800">
                <a:latin typeface="Times New Roman" pitchFamily="18" charset="0"/>
                <a:cs typeface="Times New Roman" pitchFamily="18" charset="0"/>
              </a:rPr>
              <a:t>46.1%</a:t>
            </a:r>
          </a:p>
        </p:txBody>
      </p:sp>
      <p:sp>
        <p:nvSpPr>
          <p:cNvPr id="11" name="TextBox 10"/>
          <p:cNvSpPr txBox="1">
            <a:spLocks noChangeArrowheads="1"/>
          </p:cNvSpPr>
          <p:nvPr/>
        </p:nvSpPr>
        <p:spPr bwMode="auto">
          <a:xfrm>
            <a:off x="7729538" y="3124200"/>
            <a:ext cx="1143000" cy="523875"/>
          </a:xfrm>
          <a:prstGeom prst="rect">
            <a:avLst/>
          </a:prstGeom>
          <a:solidFill>
            <a:srgbClr val="FFFF00"/>
          </a:solidFill>
          <a:ln w="9525">
            <a:noFill/>
            <a:miter lim="800000"/>
            <a:headEnd/>
            <a:tailEnd/>
          </a:ln>
        </p:spPr>
        <p:txBody>
          <a:bodyPr>
            <a:spAutoFit/>
          </a:bodyPr>
          <a:lstStyle/>
          <a:p>
            <a:pPr algn="ctr"/>
            <a:r>
              <a:rPr lang="en-US" sz="2800">
                <a:latin typeface="Times New Roman" pitchFamily="18" charset="0"/>
                <a:cs typeface="Times New Roman" pitchFamily="18" charset="0"/>
              </a:rPr>
              <a:t>38.8%</a:t>
            </a:r>
          </a:p>
        </p:txBody>
      </p:sp>
      <p:sp>
        <p:nvSpPr>
          <p:cNvPr id="12" name="TextBox 11"/>
          <p:cNvSpPr txBox="1">
            <a:spLocks noChangeArrowheads="1"/>
          </p:cNvSpPr>
          <p:nvPr/>
        </p:nvSpPr>
        <p:spPr bwMode="auto">
          <a:xfrm>
            <a:off x="7729538" y="3962400"/>
            <a:ext cx="1143000" cy="523875"/>
          </a:xfrm>
          <a:prstGeom prst="rect">
            <a:avLst/>
          </a:prstGeom>
          <a:solidFill>
            <a:srgbClr val="FFFF00"/>
          </a:solidFill>
          <a:ln w="9525">
            <a:noFill/>
            <a:miter lim="800000"/>
            <a:headEnd/>
            <a:tailEnd/>
          </a:ln>
        </p:spPr>
        <p:txBody>
          <a:bodyPr>
            <a:spAutoFit/>
          </a:bodyPr>
          <a:lstStyle/>
          <a:p>
            <a:pPr algn="ctr"/>
            <a:r>
              <a:rPr lang="en-US" sz="2800">
                <a:latin typeface="Times New Roman" pitchFamily="18" charset="0"/>
                <a:cs typeface="Times New Roman" pitchFamily="18" charset="0"/>
              </a:rPr>
              <a:t>11.1%</a:t>
            </a:r>
          </a:p>
        </p:txBody>
      </p:sp>
      <p:sp>
        <p:nvSpPr>
          <p:cNvPr id="13" name="TextBox 12"/>
          <p:cNvSpPr txBox="1">
            <a:spLocks noChangeArrowheads="1"/>
          </p:cNvSpPr>
          <p:nvPr/>
        </p:nvSpPr>
        <p:spPr bwMode="auto">
          <a:xfrm>
            <a:off x="7729538" y="4876800"/>
            <a:ext cx="1143000" cy="523875"/>
          </a:xfrm>
          <a:prstGeom prst="rect">
            <a:avLst/>
          </a:prstGeom>
          <a:solidFill>
            <a:srgbClr val="FFFF00"/>
          </a:solidFill>
          <a:ln w="9525">
            <a:noFill/>
            <a:miter lim="800000"/>
            <a:headEnd/>
            <a:tailEnd/>
          </a:ln>
        </p:spPr>
        <p:txBody>
          <a:bodyPr>
            <a:spAutoFit/>
          </a:bodyPr>
          <a:lstStyle/>
          <a:p>
            <a:pPr algn="ctr"/>
            <a:r>
              <a:rPr lang="en-US" sz="2800">
                <a:latin typeface="Times New Roman" pitchFamily="18" charset="0"/>
                <a:cs typeface="Times New Roman" pitchFamily="18" charset="0"/>
              </a:rPr>
              <a:t>3.9%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762000"/>
          </a:xfrm>
          <a:prstGeom prst="rect">
            <a:avLst/>
          </a:prstGeom>
          <a:solidFill>
            <a:srgbClr val="A50021"/>
          </a:solidFill>
          <a:ln w="9525">
            <a:noFill/>
            <a:miter lim="800000"/>
            <a:headEnd/>
            <a:tailEnd/>
          </a:ln>
          <a:effectLst/>
        </p:spPr>
        <p:txBody>
          <a:bodyPr lIns="91428" tIns="45715" rIns="91428" bIns="45715" anchor="ctr"/>
          <a:lstStyle/>
          <a:p>
            <a:pPr algn="ctr">
              <a:defRPr/>
            </a:pPr>
            <a:r>
              <a:rPr lang="en-US" sz="4400" b="1" kern="0" dirty="0">
                <a:solidFill>
                  <a:schemeClr val="bg1"/>
                </a:solidFill>
                <a:latin typeface="Times New Roman" pitchFamily="18" charset="0"/>
                <a:ea typeface="+mj-ea"/>
                <a:cs typeface="+mj-cs"/>
              </a:rPr>
              <a:t>Blood Transfusions</a:t>
            </a:r>
          </a:p>
        </p:txBody>
      </p:sp>
      <p:sp>
        <p:nvSpPr>
          <p:cNvPr id="8195" name="TextBox 4"/>
          <p:cNvSpPr txBox="1">
            <a:spLocks noChangeArrowheads="1"/>
          </p:cNvSpPr>
          <p:nvPr/>
        </p:nvSpPr>
        <p:spPr bwMode="auto">
          <a:xfrm>
            <a:off x="228600" y="1143000"/>
            <a:ext cx="8610600" cy="1477963"/>
          </a:xfrm>
          <a:prstGeom prst="rect">
            <a:avLst/>
          </a:prstGeom>
          <a:noFill/>
          <a:ln w="9525">
            <a:noFill/>
            <a:miter lim="800000"/>
            <a:headEnd/>
            <a:tailEnd/>
          </a:ln>
        </p:spPr>
        <p:txBody>
          <a:bodyPr>
            <a:spAutoFit/>
          </a:bodyPr>
          <a:lstStyle/>
          <a:p>
            <a:pPr algn="just"/>
            <a:r>
              <a:rPr lang="en-US">
                <a:latin typeface="Times New Roman" pitchFamily="18" charset="0"/>
                <a:cs typeface="Times New Roman" pitchFamily="18" charset="0"/>
              </a:rPr>
              <a:t>A </a:t>
            </a:r>
            <a:r>
              <a:rPr lang="en-US" b="1">
                <a:latin typeface="Times New Roman" pitchFamily="18" charset="0"/>
                <a:cs typeface="Times New Roman" pitchFamily="18" charset="0"/>
              </a:rPr>
              <a:t>blood transfusion </a:t>
            </a:r>
            <a:r>
              <a:rPr lang="en-US">
                <a:latin typeface="Times New Roman" pitchFamily="18" charset="0"/>
                <a:cs typeface="Times New Roman" pitchFamily="18" charset="0"/>
              </a:rPr>
              <a:t>is a procedure in which blood is given to a patient through an intravenous (IV) line in one of the blood vessels. Blood transfusions are done to replace blood lost during surgery or a serious injury. A transfusion also may be done if a person’s body can't make blood properly because of an illness. </a:t>
            </a:r>
          </a:p>
          <a:p>
            <a:pPr algn="just"/>
            <a:endParaRPr lang="en-US">
              <a:latin typeface="Times New Roman" pitchFamily="18" charset="0"/>
              <a:cs typeface="Times New Roman" pitchFamily="18" charset="0"/>
            </a:endParaRPr>
          </a:p>
        </p:txBody>
      </p:sp>
      <p:sp>
        <p:nvSpPr>
          <p:cNvPr id="8196" name="Rectangle 2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pSp>
        <p:nvGrpSpPr>
          <p:cNvPr id="8197" name="Group 1"/>
          <p:cNvGrpSpPr>
            <a:grpSpLocks noChangeAspect="1"/>
          </p:cNvGrpSpPr>
          <p:nvPr/>
        </p:nvGrpSpPr>
        <p:grpSpPr bwMode="auto">
          <a:xfrm>
            <a:off x="4572000" y="2743200"/>
            <a:ext cx="3733800" cy="3763963"/>
            <a:chOff x="1200" y="1260"/>
            <a:chExt cx="3690" cy="3720"/>
          </a:xfrm>
        </p:grpSpPr>
        <p:sp>
          <p:nvSpPr>
            <p:cNvPr id="8202" name="AutoShape 21"/>
            <p:cNvSpPr>
              <a:spLocks noChangeAspect="1" noChangeArrowheads="1" noTextEdit="1"/>
            </p:cNvSpPr>
            <p:nvPr/>
          </p:nvSpPr>
          <p:spPr bwMode="auto">
            <a:xfrm>
              <a:off x="1200" y="1260"/>
              <a:ext cx="3690" cy="3720"/>
            </a:xfrm>
            <a:prstGeom prst="rect">
              <a:avLst/>
            </a:prstGeom>
            <a:noFill/>
            <a:ln w="9525">
              <a:noFill/>
              <a:miter lim="800000"/>
              <a:headEnd/>
              <a:tailEnd/>
            </a:ln>
          </p:spPr>
          <p:txBody>
            <a:bodyPr/>
            <a:lstStyle/>
            <a:p>
              <a:endParaRPr lang="en-US"/>
            </a:p>
          </p:txBody>
        </p:sp>
        <p:grpSp>
          <p:nvGrpSpPr>
            <p:cNvPr id="8203" name="Group 2"/>
            <p:cNvGrpSpPr>
              <a:grpSpLocks/>
            </p:cNvGrpSpPr>
            <p:nvPr/>
          </p:nvGrpSpPr>
          <p:grpSpPr bwMode="auto">
            <a:xfrm>
              <a:off x="1498" y="1470"/>
              <a:ext cx="3039" cy="3165"/>
              <a:chOff x="1498" y="1470"/>
              <a:chExt cx="3039" cy="3165"/>
            </a:xfrm>
          </p:grpSpPr>
          <p:grpSp>
            <p:nvGrpSpPr>
              <p:cNvPr id="8204" name="Group 14"/>
              <p:cNvGrpSpPr>
                <a:grpSpLocks/>
              </p:cNvGrpSpPr>
              <p:nvPr/>
            </p:nvGrpSpPr>
            <p:grpSpPr bwMode="auto">
              <a:xfrm>
                <a:off x="1498" y="2550"/>
                <a:ext cx="3039" cy="855"/>
                <a:chOff x="1108" y="2595"/>
                <a:chExt cx="3039" cy="855"/>
              </a:xfrm>
            </p:grpSpPr>
            <p:grpSp>
              <p:nvGrpSpPr>
                <p:cNvPr id="8216" name="Group 18"/>
                <p:cNvGrpSpPr>
                  <a:grpSpLocks/>
                </p:cNvGrpSpPr>
                <p:nvPr/>
              </p:nvGrpSpPr>
              <p:grpSpPr bwMode="auto">
                <a:xfrm>
                  <a:off x="1108" y="2595"/>
                  <a:ext cx="856" cy="855"/>
                  <a:chOff x="1108" y="2295"/>
                  <a:chExt cx="856" cy="855"/>
                </a:xfrm>
              </p:grpSpPr>
              <p:sp>
                <p:nvSpPr>
                  <p:cNvPr id="20500" name="Oval 20"/>
                  <p:cNvSpPr>
                    <a:spLocks noChangeArrowheads="1"/>
                  </p:cNvSpPr>
                  <p:nvPr/>
                </p:nvSpPr>
                <p:spPr bwMode="auto">
                  <a:xfrm>
                    <a:off x="1108" y="2295"/>
                    <a:ext cx="858" cy="855"/>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a:lstStyle/>
                  <a:p>
                    <a:pPr>
                      <a:defRPr/>
                    </a:pPr>
                    <a:endParaRPr lang="en-US"/>
                  </a:p>
                </p:txBody>
              </p:sp>
              <p:sp>
                <p:nvSpPr>
                  <p:cNvPr id="2" name="WordArt 19"/>
                  <p:cNvSpPr>
                    <a:spLocks noChangeArrowheads="1" noChangeShapeType="1" noTextEdit="1"/>
                  </p:cNvSpPr>
                  <p:nvPr/>
                </p:nvSpPr>
                <p:spPr bwMode="auto">
                  <a:xfrm>
                    <a:off x="1335" y="2447"/>
                    <a:ext cx="412" cy="52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Cooper Black"/>
                      </a:rPr>
                      <a:t>A</a:t>
                    </a:r>
                  </a:p>
                </p:txBody>
              </p:sp>
            </p:grpSp>
            <p:grpSp>
              <p:nvGrpSpPr>
                <p:cNvPr id="8217" name="Group 15"/>
                <p:cNvGrpSpPr>
                  <a:grpSpLocks/>
                </p:cNvGrpSpPr>
                <p:nvPr/>
              </p:nvGrpSpPr>
              <p:grpSpPr bwMode="auto">
                <a:xfrm>
                  <a:off x="3291" y="2595"/>
                  <a:ext cx="856" cy="855"/>
                  <a:chOff x="2363" y="2295"/>
                  <a:chExt cx="856" cy="855"/>
                </a:xfrm>
              </p:grpSpPr>
              <p:sp>
                <p:nvSpPr>
                  <p:cNvPr id="20497" name="Oval 17"/>
                  <p:cNvSpPr>
                    <a:spLocks noChangeArrowheads="1"/>
                  </p:cNvSpPr>
                  <p:nvPr/>
                </p:nvSpPr>
                <p:spPr bwMode="auto">
                  <a:xfrm>
                    <a:off x="2361" y="2295"/>
                    <a:ext cx="858" cy="855"/>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a:lstStyle/>
                  <a:p>
                    <a:pPr>
                      <a:defRPr/>
                    </a:pPr>
                    <a:endParaRPr lang="en-US"/>
                  </a:p>
                </p:txBody>
              </p:sp>
              <p:sp>
                <p:nvSpPr>
                  <p:cNvPr id="8219" name="WordArt 16"/>
                  <p:cNvSpPr>
                    <a:spLocks noChangeArrowheads="1" noChangeShapeType="1" noTextEdit="1"/>
                  </p:cNvSpPr>
                  <p:nvPr/>
                </p:nvSpPr>
                <p:spPr bwMode="auto">
                  <a:xfrm>
                    <a:off x="2620" y="2462"/>
                    <a:ext cx="412" cy="52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Cooper Black"/>
                      </a:rPr>
                      <a:t>B</a:t>
                    </a:r>
                  </a:p>
                </p:txBody>
              </p:sp>
            </p:grpSp>
          </p:grpSp>
          <p:grpSp>
            <p:nvGrpSpPr>
              <p:cNvPr id="8205" name="Group 11"/>
              <p:cNvGrpSpPr>
                <a:grpSpLocks/>
              </p:cNvGrpSpPr>
              <p:nvPr/>
            </p:nvGrpSpPr>
            <p:grpSpPr bwMode="auto">
              <a:xfrm>
                <a:off x="2590" y="1470"/>
                <a:ext cx="856" cy="855"/>
                <a:chOff x="1724" y="1305"/>
                <a:chExt cx="856" cy="855"/>
              </a:xfrm>
            </p:grpSpPr>
            <p:sp>
              <p:nvSpPr>
                <p:cNvPr id="20493" name="Oval 13"/>
                <p:cNvSpPr>
                  <a:spLocks noChangeArrowheads="1"/>
                </p:cNvSpPr>
                <p:nvPr/>
              </p:nvSpPr>
              <p:spPr bwMode="auto">
                <a:xfrm>
                  <a:off x="1724" y="1305"/>
                  <a:ext cx="858" cy="855"/>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a:lstStyle/>
                <a:p>
                  <a:pPr>
                    <a:defRPr/>
                  </a:pPr>
                  <a:endParaRPr lang="en-US"/>
                </a:p>
              </p:txBody>
            </p:sp>
            <p:sp>
              <p:nvSpPr>
                <p:cNvPr id="8215" name="WordArt 12"/>
                <p:cNvSpPr>
                  <a:spLocks noChangeArrowheads="1" noChangeShapeType="1" noTextEdit="1"/>
                </p:cNvSpPr>
                <p:nvPr/>
              </p:nvSpPr>
              <p:spPr bwMode="auto">
                <a:xfrm rot="367396">
                  <a:off x="1951" y="1457"/>
                  <a:ext cx="412" cy="52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Cooper Black"/>
                    </a:rPr>
                    <a:t>O</a:t>
                  </a:r>
                </a:p>
              </p:txBody>
            </p:sp>
          </p:grpSp>
          <p:grpSp>
            <p:nvGrpSpPr>
              <p:cNvPr id="8206" name="Group 8"/>
              <p:cNvGrpSpPr>
                <a:grpSpLocks/>
              </p:cNvGrpSpPr>
              <p:nvPr/>
            </p:nvGrpSpPr>
            <p:grpSpPr bwMode="auto">
              <a:xfrm>
                <a:off x="2589" y="3780"/>
                <a:ext cx="856" cy="855"/>
                <a:chOff x="1747" y="3285"/>
                <a:chExt cx="856" cy="855"/>
              </a:xfrm>
            </p:grpSpPr>
            <p:sp>
              <p:nvSpPr>
                <p:cNvPr id="20490" name="Oval 10"/>
                <p:cNvSpPr>
                  <a:spLocks noChangeArrowheads="1"/>
                </p:cNvSpPr>
                <p:nvPr/>
              </p:nvSpPr>
              <p:spPr bwMode="auto">
                <a:xfrm>
                  <a:off x="1745" y="3285"/>
                  <a:ext cx="858" cy="855"/>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a:lstStyle/>
                <a:p>
                  <a:pPr>
                    <a:defRPr/>
                  </a:pPr>
                  <a:endParaRPr lang="en-US"/>
                </a:p>
              </p:txBody>
            </p:sp>
            <p:sp>
              <p:nvSpPr>
                <p:cNvPr id="8213" name="WordArt 9"/>
                <p:cNvSpPr>
                  <a:spLocks noChangeArrowheads="1" noChangeShapeType="1" noTextEdit="1"/>
                </p:cNvSpPr>
                <p:nvPr/>
              </p:nvSpPr>
              <p:spPr bwMode="auto">
                <a:xfrm>
                  <a:off x="1884" y="3437"/>
                  <a:ext cx="606" cy="52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Cooper Black"/>
                    </a:rPr>
                    <a:t>AB</a:t>
                  </a:r>
                </a:p>
              </p:txBody>
            </p:sp>
          </p:grpSp>
          <p:cxnSp>
            <p:nvCxnSpPr>
              <p:cNvPr id="8207" name="AutoShape 7"/>
              <p:cNvCxnSpPr>
                <a:cxnSpLocks noChangeShapeType="1"/>
              </p:cNvCxnSpPr>
              <p:nvPr/>
            </p:nvCxnSpPr>
            <p:spPr bwMode="auto">
              <a:xfrm flipH="1">
                <a:off x="3017" y="2340"/>
                <a:ext cx="13" cy="1410"/>
              </a:xfrm>
              <a:prstGeom prst="straightConnector1">
                <a:avLst/>
              </a:prstGeom>
              <a:noFill/>
              <a:ln w="38100">
                <a:solidFill>
                  <a:srgbClr val="000000"/>
                </a:solidFill>
                <a:round/>
                <a:headEnd/>
                <a:tailEnd type="triangle" w="med" len="med"/>
              </a:ln>
            </p:spPr>
          </p:cxnSp>
          <p:cxnSp>
            <p:nvCxnSpPr>
              <p:cNvPr id="8208" name="AutoShape 6"/>
              <p:cNvCxnSpPr>
                <a:cxnSpLocks noChangeShapeType="1"/>
              </p:cNvCxnSpPr>
              <p:nvPr/>
            </p:nvCxnSpPr>
            <p:spPr bwMode="auto">
              <a:xfrm flipH="1">
                <a:off x="2229" y="2230"/>
                <a:ext cx="486" cy="415"/>
              </a:xfrm>
              <a:prstGeom prst="straightConnector1">
                <a:avLst/>
              </a:prstGeom>
              <a:noFill/>
              <a:ln w="38100">
                <a:solidFill>
                  <a:srgbClr val="000000"/>
                </a:solidFill>
                <a:round/>
                <a:headEnd/>
                <a:tailEnd type="triangle" w="med" len="med"/>
              </a:ln>
            </p:spPr>
          </p:cxnSp>
          <p:cxnSp>
            <p:nvCxnSpPr>
              <p:cNvPr id="8209" name="AutoShape 5"/>
              <p:cNvCxnSpPr>
                <a:cxnSpLocks noChangeShapeType="1"/>
              </p:cNvCxnSpPr>
              <p:nvPr/>
            </p:nvCxnSpPr>
            <p:spPr bwMode="auto">
              <a:xfrm>
                <a:off x="3321" y="2230"/>
                <a:ext cx="485" cy="415"/>
              </a:xfrm>
              <a:prstGeom prst="straightConnector1">
                <a:avLst/>
              </a:prstGeom>
              <a:noFill/>
              <a:ln w="38100">
                <a:solidFill>
                  <a:srgbClr val="000000"/>
                </a:solidFill>
                <a:round/>
                <a:headEnd/>
                <a:tailEnd type="triangle" w="med" len="med"/>
              </a:ln>
            </p:spPr>
          </p:cxnSp>
          <p:cxnSp>
            <p:nvCxnSpPr>
              <p:cNvPr id="8210" name="AutoShape 4"/>
              <p:cNvCxnSpPr>
                <a:cxnSpLocks noChangeShapeType="1"/>
              </p:cNvCxnSpPr>
              <p:nvPr/>
            </p:nvCxnSpPr>
            <p:spPr bwMode="auto">
              <a:xfrm>
                <a:off x="2240" y="3355"/>
                <a:ext cx="486" cy="565"/>
              </a:xfrm>
              <a:prstGeom prst="straightConnector1">
                <a:avLst/>
              </a:prstGeom>
              <a:noFill/>
              <a:ln w="38100">
                <a:solidFill>
                  <a:srgbClr val="000000"/>
                </a:solidFill>
                <a:round/>
                <a:headEnd/>
                <a:tailEnd type="triangle" w="med" len="med"/>
              </a:ln>
            </p:spPr>
          </p:cxnSp>
          <p:cxnSp>
            <p:nvCxnSpPr>
              <p:cNvPr id="8211" name="AutoShape 3"/>
              <p:cNvCxnSpPr>
                <a:cxnSpLocks noChangeShapeType="1"/>
              </p:cNvCxnSpPr>
              <p:nvPr/>
            </p:nvCxnSpPr>
            <p:spPr bwMode="auto">
              <a:xfrm flipH="1">
                <a:off x="3332" y="3355"/>
                <a:ext cx="485" cy="565"/>
              </a:xfrm>
              <a:prstGeom prst="straightConnector1">
                <a:avLst/>
              </a:prstGeom>
              <a:noFill/>
              <a:ln w="38100">
                <a:solidFill>
                  <a:srgbClr val="000000"/>
                </a:solidFill>
                <a:round/>
                <a:headEnd/>
                <a:tailEnd type="triangle" w="med" len="med"/>
              </a:ln>
            </p:spPr>
          </p:cxnSp>
        </p:grpSp>
      </p:grpSp>
      <p:sp>
        <p:nvSpPr>
          <p:cNvPr id="8198" name="TextBox 26"/>
          <p:cNvSpPr txBox="1">
            <a:spLocks noChangeArrowheads="1"/>
          </p:cNvSpPr>
          <p:nvPr/>
        </p:nvSpPr>
        <p:spPr bwMode="auto">
          <a:xfrm>
            <a:off x="304800" y="2667000"/>
            <a:ext cx="4038600" cy="3416300"/>
          </a:xfrm>
          <a:prstGeom prst="rect">
            <a:avLst/>
          </a:prstGeom>
          <a:noFill/>
          <a:ln w="9525">
            <a:noFill/>
            <a:miter lim="800000"/>
            <a:headEnd/>
            <a:tailEnd/>
          </a:ln>
        </p:spPr>
        <p:txBody>
          <a:bodyPr>
            <a:spAutoFit/>
          </a:bodyPr>
          <a:lstStyle/>
          <a:p>
            <a:pPr algn="just"/>
            <a:r>
              <a:rPr lang="en-US" b="1">
                <a:latin typeface="Times New Roman" pitchFamily="18" charset="0"/>
                <a:cs typeface="Times New Roman" pitchFamily="18" charset="0"/>
              </a:rPr>
              <a:t>Who can give you blood?</a:t>
            </a:r>
          </a:p>
          <a:p>
            <a:pPr algn="just"/>
            <a:endParaRPr lang="en-US" b="1">
              <a:latin typeface="Times New Roman" pitchFamily="18" charset="0"/>
              <a:cs typeface="Times New Roman" pitchFamily="18" charset="0"/>
            </a:endParaRPr>
          </a:p>
          <a:p>
            <a:pPr algn="just"/>
            <a:r>
              <a:rPr lang="en-US">
                <a:latin typeface="Times New Roman" pitchFamily="18" charset="0"/>
                <a:cs typeface="Times New Roman" pitchFamily="18" charset="0"/>
              </a:rPr>
              <a:t>People with </a:t>
            </a:r>
            <a:r>
              <a:rPr lang="en-US" b="1">
                <a:latin typeface="Times New Roman" pitchFamily="18" charset="0"/>
                <a:cs typeface="Times New Roman" pitchFamily="18" charset="0"/>
              </a:rPr>
              <a:t>TYPE O </a:t>
            </a:r>
            <a:r>
              <a:rPr lang="en-US">
                <a:latin typeface="Times New Roman" pitchFamily="18" charset="0"/>
                <a:cs typeface="Times New Roman" pitchFamily="18" charset="0"/>
              </a:rPr>
              <a:t>blood are called </a:t>
            </a:r>
            <a:r>
              <a:rPr lang="en-US" b="1">
                <a:latin typeface="Times New Roman" pitchFamily="18" charset="0"/>
                <a:cs typeface="Times New Roman" pitchFamily="18" charset="0"/>
              </a:rPr>
              <a:t>Universal Donors, </a:t>
            </a:r>
            <a:r>
              <a:rPr lang="en-US">
                <a:latin typeface="Times New Roman" pitchFamily="18" charset="0"/>
                <a:cs typeface="Times New Roman" pitchFamily="18" charset="0"/>
              </a:rPr>
              <a:t>because they can give blood to any blood type.</a:t>
            </a:r>
          </a:p>
          <a:p>
            <a:pPr algn="just"/>
            <a:endParaRPr lang="en-US">
              <a:latin typeface="Times New Roman" pitchFamily="18" charset="0"/>
              <a:cs typeface="Times New Roman" pitchFamily="18" charset="0"/>
            </a:endParaRPr>
          </a:p>
          <a:p>
            <a:pPr algn="just"/>
            <a:r>
              <a:rPr lang="en-US">
                <a:latin typeface="Times New Roman" pitchFamily="18" charset="0"/>
                <a:cs typeface="Times New Roman" pitchFamily="18" charset="0"/>
              </a:rPr>
              <a:t>People with </a:t>
            </a:r>
            <a:r>
              <a:rPr lang="en-US" b="1">
                <a:latin typeface="Times New Roman" pitchFamily="18" charset="0"/>
                <a:cs typeface="Times New Roman" pitchFamily="18" charset="0"/>
              </a:rPr>
              <a:t>TYPE AB </a:t>
            </a:r>
            <a:r>
              <a:rPr lang="en-US">
                <a:latin typeface="Times New Roman" pitchFamily="18" charset="0"/>
                <a:cs typeface="Times New Roman" pitchFamily="18" charset="0"/>
              </a:rPr>
              <a:t>blood are called </a:t>
            </a:r>
            <a:r>
              <a:rPr lang="en-US" b="1">
                <a:latin typeface="Times New Roman" pitchFamily="18" charset="0"/>
                <a:cs typeface="Times New Roman" pitchFamily="18" charset="0"/>
              </a:rPr>
              <a:t>Universal Recipients, </a:t>
            </a:r>
            <a:r>
              <a:rPr lang="en-US">
                <a:latin typeface="Times New Roman" pitchFamily="18" charset="0"/>
                <a:cs typeface="Times New Roman" pitchFamily="18" charset="0"/>
              </a:rPr>
              <a:t>because they can receive any blood type.</a:t>
            </a:r>
          </a:p>
          <a:p>
            <a:endParaRPr lang="en-US">
              <a:latin typeface="Times New Roman" pitchFamily="18" charset="0"/>
              <a:cs typeface="Times New Roman" pitchFamily="18" charset="0"/>
            </a:endParaRPr>
          </a:p>
          <a:p>
            <a:r>
              <a:rPr lang="en-US" b="1">
                <a:latin typeface="Times New Roman" pitchFamily="18" charset="0"/>
                <a:cs typeface="Times New Roman" pitchFamily="18" charset="0"/>
              </a:rPr>
              <a:t>Rh + </a:t>
            </a:r>
            <a:r>
              <a:rPr lang="en-US" b="1">
                <a:latin typeface="Times New Roman" pitchFamily="18" charset="0"/>
                <a:cs typeface="Times New Roman" pitchFamily="18" charset="0"/>
                <a:sym typeface="Wingdings" pitchFamily="2" charset="2"/>
              </a:rPr>
              <a:t></a:t>
            </a:r>
            <a:r>
              <a:rPr lang="en-US" b="1">
                <a:latin typeface="Times New Roman" pitchFamily="18" charset="0"/>
                <a:cs typeface="Times New Roman" pitchFamily="18" charset="0"/>
              </a:rPr>
              <a:t> Can receive + or -    </a:t>
            </a:r>
          </a:p>
          <a:p>
            <a:r>
              <a:rPr lang="en-US" b="1">
                <a:latin typeface="Times New Roman" pitchFamily="18" charset="0"/>
                <a:cs typeface="Times New Roman" pitchFamily="18" charset="0"/>
              </a:rPr>
              <a:t>Rh - </a:t>
            </a:r>
            <a:r>
              <a:rPr lang="en-US" b="1">
                <a:latin typeface="Times New Roman" pitchFamily="18" charset="0"/>
                <a:cs typeface="Times New Roman" pitchFamily="18" charset="0"/>
                <a:sym typeface="Wingdings" pitchFamily="2" charset="2"/>
              </a:rPr>
              <a:t></a:t>
            </a:r>
            <a:r>
              <a:rPr lang="en-US" b="1">
                <a:latin typeface="Times New Roman" pitchFamily="18" charset="0"/>
                <a:cs typeface="Times New Roman" pitchFamily="18" charset="0"/>
              </a:rPr>
              <a:t> Can only receive -</a:t>
            </a:r>
            <a:endParaRPr lang="en-US">
              <a:latin typeface="Times New Roman" pitchFamily="18" charset="0"/>
              <a:cs typeface="Times New Roman" pitchFamily="18" charset="0"/>
            </a:endParaRPr>
          </a:p>
        </p:txBody>
      </p:sp>
      <p:sp>
        <p:nvSpPr>
          <p:cNvPr id="8199" name="TextBox 27"/>
          <p:cNvSpPr txBox="1">
            <a:spLocks noChangeArrowheads="1"/>
          </p:cNvSpPr>
          <p:nvPr/>
        </p:nvSpPr>
        <p:spPr bwMode="auto">
          <a:xfrm>
            <a:off x="6553200" y="2743200"/>
            <a:ext cx="1981200" cy="381000"/>
          </a:xfrm>
          <a:prstGeom prst="rect">
            <a:avLst/>
          </a:prstGeom>
          <a:noFill/>
          <a:ln w="9525">
            <a:noFill/>
            <a:miter lim="800000"/>
            <a:headEnd/>
            <a:tailEnd/>
          </a:ln>
        </p:spPr>
        <p:txBody>
          <a:bodyPr>
            <a:spAutoFit/>
          </a:bodyPr>
          <a:lstStyle/>
          <a:p>
            <a:r>
              <a:rPr lang="en-US" b="1">
                <a:latin typeface="Times New Roman" pitchFamily="18" charset="0"/>
                <a:cs typeface="Times New Roman" pitchFamily="18" charset="0"/>
              </a:rPr>
              <a:t>Universal Donor</a:t>
            </a:r>
          </a:p>
        </p:txBody>
      </p:sp>
      <p:sp>
        <p:nvSpPr>
          <p:cNvPr id="8200" name="TextBox 28"/>
          <p:cNvSpPr txBox="1">
            <a:spLocks noChangeArrowheads="1"/>
          </p:cNvSpPr>
          <p:nvPr/>
        </p:nvSpPr>
        <p:spPr bwMode="auto">
          <a:xfrm>
            <a:off x="6629400" y="6019800"/>
            <a:ext cx="2133600" cy="369888"/>
          </a:xfrm>
          <a:prstGeom prst="rect">
            <a:avLst/>
          </a:prstGeom>
          <a:noFill/>
          <a:ln w="9525">
            <a:noFill/>
            <a:miter lim="800000"/>
            <a:headEnd/>
            <a:tailEnd/>
          </a:ln>
        </p:spPr>
        <p:txBody>
          <a:bodyPr>
            <a:spAutoFit/>
          </a:bodyPr>
          <a:lstStyle/>
          <a:p>
            <a:r>
              <a:rPr lang="en-US" b="1">
                <a:latin typeface="Times New Roman" pitchFamily="18" charset="0"/>
                <a:cs typeface="Times New Roman" pitchFamily="18" charset="0"/>
              </a:rPr>
              <a:t>Universal Recipient</a:t>
            </a:r>
          </a:p>
        </p:txBody>
      </p:sp>
      <p:sp>
        <p:nvSpPr>
          <p:cNvPr id="8221" name="AutoShape 29"/>
          <p:cNvSpPr>
            <a:spLocks noChangeArrowheads="1"/>
          </p:cNvSpPr>
          <p:nvPr/>
        </p:nvSpPr>
        <p:spPr bwMode="auto">
          <a:xfrm>
            <a:off x="7696200" y="5105400"/>
            <a:ext cx="457200" cy="457200"/>
          </a:xfrm>
          <a:prstGeom prst="star5">
            <a:avLst/>
          </a:prstGeom>
          <a:solidFill>
            <a:srgbClr val="FF0000"/>
          </a:solidFill>
          <a:ln w="9525">
            <a:solidFill>
              <a:srgbClr val="000000"/>
            </a:solidFill>
            <a:miter lim="800000"/>
            <a:headEnd/>
            <a:tailEnd/>
          </a:ln>
        </p:spPr>
        <p:txBody>
          <a:bodyPr/>
          <a:lstStyle/>
          <a:p>
            <a:pPr>
              <a:defRPr/>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762000"/>
          </a:xfrm>
          <a:solidFill>
            <a:srgbClr val="A50021"/>
          </a:solidFill>
        </p:spPr>
        <p:txBody>
          <a:bodyPr/>
          <a:lstStyle/>
          <a:p>
            <a:pPr eaLnBrk="1" hangingPunct="1"/>
            <a:r>
              <a:rPr lang="en-US" b="1" smtClean="0">
                <a:solidFill>
                  <a:schemeClr val="bg1"/>
                </a:solidFill>
                <a:latin typeface="Times New Roman" pitchFamily="18" charset="0"/>
              </a:rPr>
              <a:t>Rh Factors</a:t>
            </a:r>
          </a:p>
        </p:txBody>
      </p:sp>
      <p:sp>
        <p:nvSpPr>
          <p:cNvPr id="9219" name="Rectangle 3"/>
          <p:cNvSpPr>
            <a:spLocks noGrp="1" noChangeArrowheads="1"/>
          </p:cNvSpPr>
          <p:nvPr>
            <p:ph type="body" idx="1"/>
          </p:nvPr>
        </p:nvSpPr>
        <p:spPr>
          <a:xfrm>
            <a:off x="228600" y="990600"/>
            <a:ext cx="6248400" cy="4953000"/>
          </a:xfrm>
        </p:spPr>
        <p:txBody>
          <a:bodyPr/>
          <a:lstStyle/>
          <a:p>
            <a:pPr algn="just" eaLnBrk="1" hangingPunct="1">
              <a:lnSpc>
                <a:spcPct val="90000"/>
              </a:lnSpc>
            </a:pPr>
            <a:r>
              <a:rPr lang="en-US" sz="2400" smtClean="0">
                <a:latin typeface="Times New Roman" pitchFamily="18" charset="0"/>
              </a:rPr>
              <a:t>Scientists sometimes study </a:t>
            </a:r>
            <a:r>
              <a:rPr lang="en-US" sz="2400" b="1" smtClean="0">
                <a:latin typeface="Times New Roman" pitchFamily="18" charset="0"/>
              </a:rPr>
              <a:t>Rhesus</a:t>
            </a:r>
            <a:r>
              <a:rPr lang="en-US" sz="2400" smtClean="0">
                <a:latin typeface="Times New Roman" pitchFamily="18" charset="0"/>
              </a:rPr>
              <a:t> </a:t>
            </a:r>
            <a:r>
              <a:rPr lang="en-US" sz="2400" b="1" smtClean="0">
                <a:latin typeface="Times New Roman" pitchFamily="18" charset="0"/>
              </a:rPr>
              <a:t>monkeys</a:t>
            </a:r>
            <a:r>
              <a:rPr lang="en-US" sz="2400" smtClean="0">
                <a:latin typeface="Times New Roman" pitchFamily="18" charset="0"/>
              </a:rPr>
              <a:t> to learn more about the human anatomy because there are certain similarities between the two species. While studying Rhesus monkeys, a certain blood protein was discovered. This protein is also present in the blood of some people. Other people, however, do not have the protein. </a:t>
            </a:r>
          </a:p>
          <a:p>
            <a:pPr algn="just" eaLnBrk="1" hangingPunct="1">
              <a:lnSpc>
                <a:spcPct val="90000"/>
              </a:lnSpc>
            </a:pPr>
            <a:r>
              <a:rPr lang="en-US" sz="2400" smtClean="0">
                <a:latin typeface="Times New Roman" pitchFamily="18" charset="0"/>
              </a:rPr>
              <a:t>The presence of the protein, or lack of it, is referred to as the Rh (for </a:t>
            </a:r>
            <a:r>
              <a:rPr lang="en-US" sz="2400" b="1" smtClean="0">
                <a:latin typeface="Times New Roman" pitchFamily="18" charset="0"/>
              </a:rPr>
              <a:t>Rhesus</a:t>
            </a:r>
            <a:r>
              <a:rPr lang="en-US" sz="2400" smtClean="0">
                <a:latin typeface="Times New Roman" pitchFamily="18" charset="0"/>
              </a:rPr>
              <a:t>) factor. </a:t>
            </a:r>
          </a:p>
          <a:p>
            <a:pPr algn="just" eaLnBrk="1" hangingPunct="1">
              <a:lnSpc>
                <a:spcPct val="90000"/>
              </a:lnSpc>
            </a:pPr>
            <a:r>
              <a:rPr lang="en-US" sz="2400" smtClean="0">
                <a:latin typeface="Times New Roman" pitchFamily="18" charset="0"/>
              </a:rPr>
              <a:t>If your blood does contain the protein, your blood is said to be Rh </a:t>
            </a:r>
            <a:r>
              <a:rPr lang="en-US" sz="2400" b="1" smtClean="0">
                <a:latin typeface="Times New Roman" pitchFamily="18" charset="0"/>
              </a:rPr>
              <a:t>positive</a:t>
            </a:r>
            <a:r>
              <a:rPr lang="en-US" sz="2400" smtClean="0">
                <a:latin typeface="Times New Roman" pitchFamily="18" charset="0"/>
              </a:rPr>
              <a:t> (Rh+). If your blood does not contain the protein, your blood is said to be Rh </a:t>
            </a:r>
            <a:r>
              <a:rPr lang="en-US" sz="2400" b="1" smtClean="0">
                <a:latin typeface="Times New Roman" pitchFamily="18" charset="0"/>
              </a:rPr>
              <a:t>negative</a:t>
            </a:r>
            <a:r>
              <a:rPr lang="en-US" sz="2400" smtClean="0">
                <a:latin typeface="Times New Roman" pitchFamily="18" charset="0"/>
              </a:rPr>
              <a:t> (Rh-). </a:t>
            </a:r>
          </a:p>
          <a:p>
            <a:pPr eaLnBrk="1" hangingPunct="1">
              <a:lnSpc>
                <a:spcPct val="90000"/>
              </a:lnSpc>
            </a:pPr>
            <a:endParaRPr lang="en-US" sz="2400" smtClean="0">
              <a:latin typeface="Times New Roman" pitchFamily="18" charset="0"/>
            </a:endParaRPr>
          </a:p>
        </p:txBody>
      </p:sp>
      <p:sp>
        <p:nvSpPr>
          <p:cNvPr id="9220" name="Text Box 4"/>
          <p:cNvSpPr txBox="1">
            <a:spLocks noChangeArrowheads="1"/>
          </p:cNvSpPr>
          <p:nvPr/>
        </p:nvSpPr>
        <p:spPr bwMode="auto">
          <a:xfrm>
            <a:off x="6781800" y="3962400"/>
            <a:ext cx="2133600" cy="2041525"/>
          </a:xfrm>
          <a:prstGeom prst="rect">
            <a:avLst/>
          </a:prstGeom>
          <a:noFill/>
          <a:ln w="9525">
            <a:noFill/>
            <a:miter lim="800000"/>
            <a:headEnd/>
            <a:tailEnd/>
          </a:ln>
        </p:spPr>
        <p:txBody>
          <a:bodyPr lIns="91428" tIns="45715" rIns="91428" bIns="45715">
            <a:spAutoFit/>
          </a:bodyPr>
          <a:lstStyle/>
          <a:p>
            <a:pPr algn="ctr">
              <a:spcBef>
                <a:spcPct val="50000"/>
              </a:spcBef>
            </a:pPr>
            <a:r>
              <a:rPr lang="en-US" sz="3200">
                <a:latin typeface="Cooper Black" pitchFamily="18" charset="0"/>
              </a:rPr>
              <a:t>A+  A-</a:t>
            </a:r>
            <a:br>
              <a:rPr lang="en-US" sz="3200">
                <a:latin typeface="Cooper Black" pitchFamily="18" charset="0"/>
              </a:rPr>
            </a:br>
            <a:r>
              <a:rPr lang="en-US" sz="3200">
                <a:latin typeface="Cooper Black" pitchFamily="18" charset="0"/>
              </a:rPr>
              <a:t>B+  B-</a:t>
            </a:r>
            <a:br>
              <a:rPr lang="en-US" sz="3200">
                <a:latin typeface="Cooper Black" pitchFamily="18" charset="0"/>
              </a:rPr>
            </a:br>
            <a:r>
              <a:rPr lang="en-US" sz="3200">
                <a:latin typeface="Cooper Black" pitchFamily="18" charset="0"/>
              </a:rPr>
              <a:t>AB+ AB-</a:t>
            </a:r>
            <a:br>
              <a:rPr lang="en-US" sz="3200">
                <a:latin typeface="Cooper Black" pitchFamily="18" charset="0"/>
              </a:rPr>
            </a:br>
            <a:r>
              <a:rPr lang="en-US" sz="3200">
                <a:latin typeface="Cooper Black" pitchFamily="18" charset="0"/>
              </a:rPr>
              <a:t>O+  O-</a:t>
            </a:r>
          </a:p>
        </p:txBody>
      </p:sp>
      <p:sp>
        <p:nvSpPr>
          <p:cNvPr id="9221" name="Text Box 5"/>
          <p:cNvSpPr txBox="1">
            <a:spLocks noChangeArrowheads="1"/>
          </p:cNvSpPr>
          <p:nvPr/>
        </p:nvSpPr>
        <p:spPr bwMode="auto">
          <a:xfrm>
            <a:off x="304800" y="6400800"/>
            <a:ext cx="6553200" cy="274638"/>
          </a:xfrm>
          <a:prstGeom prst="rect">
            <a:avLst/>
          </a:prstGeom>
          <a:noFill/>
          <a:ln w="9525">
            <a:noFill/>
            <a:miter lim="800000"/>
            <a:headEnd/>
            <a:tailEnd/>
          </a:ln>
        </p:spPr>
        <p:txBody>
          <a:bodyPr lIns="91428" tIns="45715" rIns="91428" bIns="45715">
            <a:spAutoFit/>
          </a:bodyPr>
          <a:lstStyle/>
          <a:p>
            <a:pPr algn="ctr">
              <a:spcBef>
                <a:spcPct val="50000"/>
              </a:spcBef>
            </a:pPr>
            <a:r>
              <a:rPr lang="en-US" sz="1200"/>
              <a:t>http://www.fi.edu/biosci/blood/rh.html</a:t>
            </a:r>
          </a:p>
        </p:txBody>
      </p:sp>
      <p:pic>
        <p:nvPicPr>
          <p:cNvPr id="9222" name="Picture 7"/>
          <p:cNvPicPr>
            <a:picLocks noChangeAspect="1" noChangeArrowheads="1"/>
          </p:cNvPicPr>
          <p:nvPr/>
        </p:nvPicPr>
        <p:blipFill>
          <a:blip r:embed="rId2" cstate="print"/>
          <a:srcRect/>
          <a:stretch>
            <a:fillRect/>
          </a:stretch>
        </p:blipFill>
        <p:spPr bwMode="auto">
          <a:xfrm>
            <a:off x="6705600" y="990600"/>
            <a:ext cx="2119313" cy="2609850"/>
          </a:xfrm>
          <a:prstGeom prst="rect">
            <a:avLst/>
          </a:prstGeom>
          <a:noFill/>
          <a:ln w="9525">
            <a:noFill/>
            <a:miter lim="800000"/>
            <a:headEnd/>
            <a:tailEnd/>
          </a:ln>
        </p:spPr>
      </p:pic>
      <p:sp>
        <p:nvSpPr>
          <p:cNvPr id="7" name="AutoShape 29"/>
          <p:cNvSpPr>
            <a:spLocks noChangeArrowheads="1"/>
          </p:cNvSpPr>
          <p:nvPr/>
        </p:nvSpPr>
        <p:spPr bwMode="auto">
          <a:xfrm>
            <a:off x="4572000" y="5410200"/>
            <a:ext cx="457200" cy="457200"/>
          </a:xfrm>
          <a:prstGeom prst="star5">
            <a:avLst/>
          </a:prstGeom>
          <a:solidFill>
            <a:srgbClr val="FF0000"/>
          </a:solidFill>
          <a:ln w="9525">
            <a:solidFill>
              <a:srgbClr val="000000"/>
            </a:solidFill>
            <a:miter lim="800000"/>
            <a:headEnd/>
            <a:tailEnd/>
          </a:ln>
        </p:spPr>
        <p:txBody>
          <a:bodyPr/>
          <a:lstStyle/>
          <a:p>
            <a:pPr>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762000"/>
          </a:xfrm>
          <a:solidFill>
            <a:srgbClr val="A50021"/>
          </a:solidFill>
        </p:spPr>
        <p:txBody>
          <a:bodyPr/>
          <a:lstStyle/>
          <a:p>
            <a:pPr eaLnBrk="1" hangingPunct="1"/>
            <a:r>
              <a:rPr lang="en-US" b="1" smtClean="0">
                <a:solidFill>
                  <a:schemeClr val="bg1"/>
                </a:solidFill>
                <a:latin typeface="Times New Roman" pitchFamily="18" charset="0"/>
              </a:rPr>
              <a:t>Blood Evidence</a:t>
            </a:r>
          </a:p>
        </p:txBody>
      </p:sp>
      <p:sp>
        <p:nvSpPr>
          <p:cNvPr id="10243" name="Rectangle 3"/>
          <p:cNvSpPr>
            <a:spLocks noGrp="1" noChangeArrowheads="1"/>
          </p:cNvSpPr>
          <p:nvPr>
            <p:ph type="body" idx="1"/>
          </p:nvPr>
        </p:nvSpPr>
        <p:spPr>
          <a:xfrm>
            <a:off x="457200" y="990600"/>
            <a:ext cx="8382000" cy="5334000"/>
          </a:xfrm>
        </p:spPr>
        <p:txBody>
          <a:bodyPr/>
          <a:lstStyle/>
          <a:p>
            <a:r>
              <a:rPr lang="en-US" sz="2800" b="1" u="sng" smtClean="0">
                <a:latin typeface="Times New Roman" pitchFamily="18" charset="0"/>
                <a:cs typeface="Times New Roman" pitchFamily="18" charset="0"/>
              </a:rPr>
              <a:t>Blood samples </a:t>
            </a:r>
            <a:r>
              <a:rPr lang="en-US" sz="2800" smtClean="0">
                <a:latin typeface="Times New Roman" pitchFamily="18" charset="0"/>
                <a:cs typeface="Times New Roman" pitchFamily="18" charset="0"/>
              </a:rPr>
              <a:t>– Can be analyzed to determine </a:t>
            </a:r>
            <a:r>
              <a:rPr lang="en-US" sz="2800" b="1" smtClean="0">
                <a:latin typeface="Times New Roman" pitchFamily="18" charset="0"/>
                <a:cs typeface="Times New Roman" pitchFamily="18" charset="0"/>
              </a:rPr>
              <a:t>blood type </a:t>
            </a:r>
            <a:r>
              <a:rPr lang="en-US" sz="2800" smtClean="0">
                <a:latin typeface="Times New Roman" pitchFamily="18" charset="0"/>
                <a:cs typeface="Times New Roman" pitchFamily="18" charset="0"/>
              </a:rPr>
              <a:t>and</a:t>
            </a:r>
            <a:r>
              <a:rPr lang="en-US" sz="2800" b="1" smtClean="0">
                <a:latin typeface="Times New Roman" pitchFamily="18" charset="0"/>
                <a:cs typeface="Times New Roman" pitchFamily="18" charset="0"/>
              </a:rPr>
              <a:t> DNA, </a:t>
            </a:r>
            <a:r>
              <a:rPr lang="en-US" sz="2800" smtClean="0">
                <a:latin typeface="Times New Roman" pitchFamily="18" charset="0"/>
                <a:cs typeface="Times New Roman" pitchFamily="18" charset="0"/>
              </a:rPr>
              <a:t>which can be matched to possible suspects.</a:t>
            </a:r>
          </a:p>
          <a:p>
            <a:endParaRPr lang="en-US" sz="2800" smtClean="0">
              <a:latin typeface="Times New Roman" pitchFamily="18" charset="0"/>
              <a:cs typeface="Times New Roman" pitchFamily="18" charset="0"/>
            </a:endParaRPr>
          </a:p>
          <a:p>
            <a:r>
              <a:rPr lang="en-US" sz="2800" b="1" u="sng" smtClean="0">
                <a:latin typeface="Times New Roman" pitchFamily="18" charset="0"/>
                <a:cs typeface="Times New Roman" pitchFamily="18" charset="0"/>
              </a:rPr>
              <a:t>Blood droplets </a:t>
            </a:r>
            <a:r>
              <a:rPr lang="en-US" sz="2800" smtClean="0">
                <a:latin typeface="Times New Roman" pitchFamily="18" charset="0"/>
                <a:cs typeface="Times New Roman" pitchFamily="18" charset="0"/>
              </a:rPr>
              <a:t>– Can be analyzed to give clues to the location of a </a:t>
            </a:r>
            <a:r>
              <a:rPr lang="en-US" sz="2800" b="1" smtClean="0">
                <a:latin typeface="Times New Roman" pitchFamily="18" charset="0"/>
                <a:cs typeface="Times New Roman" pitchFamily="18" charset="0"/>
              </a:rPr>
              <a:t>crime, </a:t>
            </a:r>
            <a:r>
              <a:rPr lang="en-US" sz="2800" smtClean="0">
                <a:latin typeface="Times New Roman" pitchFamily="18" charset="0"/>
                <a:cs typeface="Times New Roman" pitchFamily="18" charset="0"/>
              </a:rPr>
              <a:t>movement of a </a:t>
            </a:r>
            <a:r>
              <a:rPr lang="en-US" sz="2800" b="1" smtClean="0">
                <a:latin typeface="Times New Roman" pitchFamily="18" charset="0"/>
                <a:cs typeface="Times New Roman" pitchFamily="18" charset="0"/>
              </a:rPr>
              <a:t>victim, </a:t>
            </a:r>
            <a:r>
              <a:rPr lang="en-US" sz="2800" smtClean="0">
                <a:latin typeface="Times New Roman" pitchFamily="18" charset="0"/>
                <a:cs typeface="Times New Roman" pitchFamily="18" charset="0"/>
              </a:rPr>
              <a:t>and type of </a:t>
            </a:r>
            <a:r>
              <a:rPr lang="en-US" sz="2800" b="1" smtClean="0">
                <a:latin typeface="Times New Roman" pitchFamily="18" charset="0"/>
                <a:cs typeface="Times New Roman" pitchFamily="18" charset="0"/>
              </a:rPr>
              <a:t>weapon.</a:t>
            </a:r>
          </a:p>
          <a:p>
            <a:endParaRPr lang="en-US" sz="2800" smtClean="0">
              <a:latin typeface="Times New Roman" pitchFamily="18" charset="0"/>
              <a:cs typeface="Times New Roman" pitchFamily="18" charset="0"/>
            </a:endParaRPr>
          </a:p>
          <a:p>
            <a:r>
              <a:rPr lang="en-US" sz="2800" b="1" u="sng" smtClean="0">
                <a:latin typeface="Times New Roman" pitchFamily="18" charset="0"/>
                <a:cs typeface="Times New Roman" pitchFamily="18" charset="0"/>
              </a:rPr>
              <a:t>Blood spatter </a:t>
            </a:r>
            <a:r>
              <a:rPr lang="en-US" sz="2800" smtClean="0">
                <a:latin typeface="Times New Roman" pitchFamily="18" charset="0"/>
                <a:cs typeface="Times New Roman" pitchFamily="18" charset="0"/>
              </a:rPr>
              <a:t>– Can be analyzed to determine </a:t>
            </a:r>
            <a:r>
              <a:rPr lang="en-US" sz="2800" b="1" smtClean="0">
                <a:latin typeface="Times New Roman" pitchFamily="18" charset="0"/>
                <a:cs typeface="Times New Roman" pitchFamily="18" charset="0"/>
              </a:rPr>
              <a:t>patterns </a:t>
            </a:r>
            <a:r>
              <a:rPr lang="en-US" sz="2800" smtClean="0">
                <a:latin typeface="Times New Roman" pitchFamily="18" charset="0"/>
                <a:cs typeface="Times New Roman" pitchFamily="18" charset="0"/>
              </a:rPr>
              <a:t>that give investigators clues to how a crime might</a:t>
            </a:r>
            <a:r>
              <a:rPr lang="en-US" sz="2800" b="1" smtClean="0">
                <a:latin typeface="Times New Roman" pitchFamily="18" charset="0"/>
                <a:cs typeface="Times New Roman" pitchFamily="18" charset="0"/>
              </a:rPr>
              <a:t> </a:t>
            </a:r>
            <a:r>
              <a:rPr lang="en-US" sz="2800" smtClean="0">
                <a:latin typeface="Times New Roman" pitchFamily="18" charset="0"/>
                <a:cs typeface="Times New Roman" pitchFamily="18" charset="0"/>
              </a:rPr>
              <a:t>have happened.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589</TotalTime>
  <Words>716</Words>
  <Application>Microsoft Office PowerPoint</Application>
  <PresentationFormat>On-screen Show (4:3)</PresentationFormat>
  <Paragraphs>66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 Design</vt:lpstr>
      <vt:lpstr>Slide 1</vt:lpstr>
      <vt:lpstr>What makes up our blood?</vt:lpstr>
      <vt:lpstr>Blood Facts</vt:lpstr>
      <vt:lpstr>Genetics of Blood Types</vt:lpstr>
      <vt:lpstr>What are blood types?</vt:lpstr>
      <vt:lpstr>Slide 6</vt:lpstr>
      <vt:lpstr>Slide 7</vt:lpstr>
      <vt:lpstr>Rh Factors</vt:lpstr>
      <vt:lpstr>Blood Evidence</vt:lpstr>
      <vt:lpstr>Microscopic  Views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Tracy Trimpe</dc:creator>
  <cp:lastModifiedBy>staff</cp:lastModifiedBy>
  <cp:revision>87</cp:revision>
  <dcterms:created xsi:type="dcterms:W3CDTF">2006-09-19T01:58:23Z</dcterms:created>
  <dcterms:modified xsi:type="dcterms:W3CDTF">2016-02-19T17:10:08Z</dcterms:modified>
</cp:coreProperties>
</file>