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ink/ink3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56" autoAdjust="0"/>
    <p:restoredTop sz="94660"/>
  </p:normalViewPr>
  <p:slideViewPr>
    <p:cSldViewPr snapToGrid="0">
      <p:cViewPr>
        <p:scale>
          <a:sx n="80" d="100"/>
          <a:sy n="80" d="100"/>
        </p:scale>
        <p:origin x="1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58763" units="1/cm"/>
        </inkml:channelProperties>
      </inkml:inkSource>
      <inkml:timestamp xml:id="ts0" timeString="2018-04-10T18:18:11.7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202 0,'-33'33,"66"0,-66 0,33 0,0 33,-33 0,33 0,-33 33,0 0,0 0,33 0,-33 33,33 0,0-33,33 32,0 1,0-33,33 0,0 0,33-33,0 0,0 0,33 33</inkml:trace>
  <inkml:trace contextRef="#ctx0" brushRef="#br0" timeOffset="735">796 1517,'0'33,"0"0,33 33,-33-33,33 33,33-33,-33 33,0-33,33 0,-33 0,0 0,0-33,-66 0,0 33,-33-33,0 0,-33 33,0-33,-33 0,33 0,33 33,0-33,33 0</inkml:trace>
  <inkml:trace contextRef="#ctx0" brushRef="#br0" timeOffset="1779">2082 1286,'-33'33,"33"33,0 33,-33 33,33 0,0 33,0 33,0-33,0 33,0-66,0 0,33-33,-33-33,0-33,33-33,-33-33,0 0,33 0,-33-66,0 0,33 0,-33 0,0 0,0 0,0 33,0 0,0 33,0 0,0 0,33 33,0 33,33-33,0 33,33 0,-33-33,33 33,-33-33,0 33,33-33,-66 0,33 0,-33-33,0 0,-33-33,0-33,-33 33,33-33,-33 0,0-33,0 33,33 0,-33 0,33 1,0 32,0 0,0 33,0 66,0 33,0 65,33 1,-33 33,0 33,33 0,-33 33,0-33,0 0,33-33,-33-33,0 0,0-33,0-33</inkml:trace>
  <inkml:trace contextRef="#ctx0" brushRef="#br0" timeOffset="2880">3369 2045,'33'0,"33"0,-33 0,66 0,-33 0,33 0,-33-33,32 33,-32 0,-33 0,0 33,0-33,-66 33,0 0,-33 0,0 66,1-33,-34 0,33 33,0 0,0 0,33-33,0 33,33-33,0 0,66 0,0-66,33 33,33 0,-1-33,1 0,33-33,-33 33,-33 0,-33 0,-33 0</inkml:trace>
  <inkml:trace contextRef="#ctx0" brushRef="#br0" timeOffset="5500">5117 2144,'33'0,"0"0,33 0,0 0,66-33,-33 33,66 0,0 0</inkml:trace>
  <inkml:trace contextRef="#ctx0" brushRef="#br0" timeOffset="5758">5150 2606,'33'0,"0"0,66-33,0 0,66 33,0 0,33 0,-33 0,-66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58763" units="1/cm"/>
        </inkml:channelProperties>
      </inkml:inkSource>
      <inkml:timestamp xml:id="ts0" timeString="2018-04-10T18:18:10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0,'2161738'2161837,"-2161738"-2161804,-33-33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58763" units="1/cm"/>
        </inkml:channelProperties>
      </inkml:inkSource>
      <inkml:timestamp xml:id="ts0" timeString="2018-04-10T18:18:58.3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37,'0'-33,"33"33,-33 33,0 0,0 0,0 33,0 0,33 33,-33-34,0 34,0 0,0-33,0 0,0-33,0 33,33-66,-33 33</inkml:trace>
  <inkml:trace contextRef="#ctx0" brushRef="#br0" timeOffset="530">1188 37,'0'33,"0"33,-33 0,33 0,-33 32,-33 34,0 0,0 33,0 0,33 0,-33 33,0-33,0 0,0 0,33-33,0 0,0-33,33-33,-33-33,33 0</inkml:trace>
  <inkml:trace contextRef="#ctx0" brushRef="#br0" timeOffset="1096">2309 1257,'-33'0,"-33"-33,33 66,-33-33,-33 33,-33 0,33 0,0 0,0 0,33 0,33 0,33 0,0 0,66 33,0-33,66 0,0 0,0 33,-33 0,0 0,-33 0,0 0,-33 0,-33 0,0 0,-33-33,-33 0,0 33,-33-66,0 33,-33-33,33-33,0 33,66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2" y="515155"/>
            <a:ext cx="213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Radiation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831" y="1099930"/>
            <a:ext cx="16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9111" y="730598"/>
            <a:ext cx="733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Emission of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energy</a:t>
            </a:r>
            <a:r>
              <a:rPr lang="en-US" sz="2400" dirty="0">
                <a:solidFill>
                  <a:srgbClr val="FFFF00"/>
                </a:solidFill>
              </a:rPr>
              <a:t> in the form of </a:t>
            </a:r>
            <a:r>
              <a:rPr lang="en-US" sz="2400" b="1" dirty="0">
                <a:solidFill>
                  <a:srgbClr val="FFFF00"/>
                </a:solidFill>
              </a:rPr>
              <a:t>electromagnetic waves (mostly non-ionizing) </a:t>
            </a:r>
            <a:r>
              <a:rPr lang="en-US" sz="2400" dirty="0">
                <a:solidFill>
                  <a:srgbClr val="FFFF00"/>
                </a:solidFill>
              </a:rPr>
              <a:t>OR </a:t>
            </a:r>
            <a:r>
              <a:rPr lang="en-US" sz="2400" b="1" dirty="0">
                <a:solidFill>
                  <a:srgbClr val="FFFF00"/>
                </a:solidFill>
              </a:rPr>
              <a:t>ionizing radiation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0407" y="2847360"/>
            <a:ext cx="700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What’s the difference between non-ionizing and ionizing radiation?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4876" y="3216692"/>
            <a:ext cx="725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FF00"/>
                </a:solidFill>
              </a:rPr>
              <a:t>Ionizing</a:t>
            </a:r>
            <a:r>
              <a:rPr lang="en-US" sz="2400" dirty="0">
                <a:solidFill>
                  <a:srgbClr val="FFFF00"/>
                </a:solidFill>
              </a:rPr>
              <a:t> radiation has enough energy to take electrons from atoms or molecules and thus giving them a charge (i.e., making them an ion)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52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hydrogen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944" y="482790"/>
            <a:ext cx="8877919" cy="356226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192" y="4178286"/>
            <a:ext cx="651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 can observe these spectra with something called a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spectroscope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3698688" y="5009283"/>
            <a:ext cx="2066681" cy="833578"/>
          </a:xfrm>
          <a:prstGeom prst="bentConnector3">
            <a:avLst>
              <a:gd name="adj1" fmla="val 50000"/>
            </a:avLst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89356" y="5124088"/>
            <a:ext cx="507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Uses a </a:t>
            </a:r>
            <a:r>
              <a:rPr lang="en-US" sz="2400" b="1" dirty="0">
                <a:solidFill>
                  <a:srgbClr val="FFFF00"/>
                </a:solidFill>
              </a:rPr>
              <a:t>diffraction gradient </a:t>
            </a:r>
            <a:r>
              <a:rPr lang="en-US" sz="2400" dirty="0">
                <a:solidFill>
                  <a:srgbClr val="FFFF00"/>
                </a:solidFill>
              </a:rPr>
              <a:t>to separate the different types of visible light so we can see them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84" y="567180"/>
            <a:ext cx="651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do electrons behave within an atom?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328" y="1028845"/>
            <a:ext cx="715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We know that they are moving (the only time they’d stop moving is at 0 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620" y="1859842"/>
            <a:ext cx="437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is it random movement?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206" y="2321507"/>
            <a:ext cx="715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Not really random. As it turns out, certain electrons have areas that they are most likely to be located, and there are different levels of organization to this.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7680" y="3983500"/>
            <a:ext cx="344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Levels of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Subshells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Orbitals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328" y="4352832"/>
            <a:ext cx="523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Identifying “Location” of Electrons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Quantum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2320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710" y="785401"/>
            <a:ext cx="352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Quantum Numbers 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430" y="569957"/>
            <a:ext cx="599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Tell us the “location” of an electron in a certain orbital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709" y="1524064"/>
            <a:ext cx="4440119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Orbital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a place where an electron is LIKELY to exist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2510" y="2478171"/>
            <a:ext cx="390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 Quantum Numbers 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0316" y="1524063"/>
            <a:ext cx="483635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“Location” isn’t constant because electrons are moving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446" y="3124501"/>
            <a:ext cx="4753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Principal quantum number (n)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03" y="3770831"/>
            <a:ext cx="63867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Angular momentum quantum number (l)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(a.k.a. sublevel quantum number)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996" y="4745492"/>
            <a:ext cx="54454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Magnetic quantum number (m</a:t>
            </a:r>
            <a:r>
              <a:rPr lang="en-US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(a.k.a. orbital quantum number)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04" y="5774890"/>
            <a:ext cx="54454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Spin quantum number (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400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039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778" y="678244"/>
            <a:ext cx="14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3233" y="770576"/>
            <a:ext cx="727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Outermost level of electron arrangement (determined by the period </a:t>
            </a:r>
            <a:r>
              <a:rPr lang="en-US" sz="2400" dirty="0" smtClean="0">
                <a:solidFill>
                  <a:srgbClr val="FFFF00"/>
                </a:solidFill>
              </a:rPr>
              <a:t>number; same as n)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778" y="2015935"/>
            <a:ext cx="243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Subshells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0142" y="2108267"/>
            <a:ext cx="739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Next level of electron arrangement (exist within each shell), takes on a specific orientation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778" y="3722958"/>
            <a:ext cx="243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Orbitals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3091" y="3630624"/>
            <a:ext cx="7119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Next level of electron arrangement (exist within each subshell); each orbital holds 2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s-</a:t>
            </a:r>
            <a:r>
              <a:rPr lang="en-US" sz="2400" dirty="0">
                <a:solidFill>
                  <a:srgbClr val="FFFF00"/>
                </a:solidFill>
              </a:rPr>
              <a:t>subshell holds </a:t>
            </a:r>
            <a:r>
              <a:rPr lang="en-US" sz="2400" b="1" dirty="0">
                <a:solidFill>
                  <a:srgbClr val="FFFF00"/>
                </a:solidFill>
              </a:rPr>
              <a:t>1 orbital (2 electrons)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p-</a:t>
            </a:r>
            <a:r>
              <a:rPr lang="en-US" sz="2400" dirty="0">
                <a:solidFill>
                  <a:srgbClr val="FFFF00"/>
                </a:solidFill>
              </a:rPr>
              <a:t>subshell holds </a:t>
            </a:r>
            <a:r>
              <a:rPr lang="en-US" sz="2400" b="1" dirty="0">
                <a:solidFill>
                  <a:srgbClr val="FFFF00"/>
                </a:solidFill>
              </a:rPr>
              <a:t>3 orbitals (6 electrons)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d</a:t>
            </a:r>
            <a:r>
              <a:rPr lang="en-US" sz="2400" dirty="0">
                <a:solidFill>
                  <a:srgbClr val="FFFF00"/>
                </a:solidFill>
              </a:rPr>
              <a:t>-subshell holds </a:t>
            </a:r>
            <a:r>
              <a:rPr lang="en-US" sz="2400" b="1" dirty="0">
                <a:solidFill>
                  <a:srgbClr val="FFFF00"/>
                </a:solidFill>
              </a:rPr>
              <a:t>5 orbitals (10 electrons)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f</a:t>
            </a:r>
            <a:r>
              <a:rPr lang="en-US" sz="2400" dirty="0">
                <a:solidFill>
                  <a:srgbClr val="FFFF00"/>
                </a:solidFill>
              </a:rPr>
              <a:t>-subshell holds </a:t>
            </a:r>
            <a:r>
              <a:rPr lang="en-US" sz="2400" b="1" dirty="0">
                <a:solidFill>
                  <a:srgbClr val="FFFF00"/>
                </a:solidFill>
              </a:rPr>
              <a:t>7 orbitals (14 electrons)</a:t>
            </a:r>
          </a:p>
        </p:txBody>
      </p:sp>
    </p:spTree>
    <p:extLst>
      <p:ext uri="{BB962C8B-B14F-4D97-AF65-F5344CB8AC3E}">
        <p14:creationId xmlns:p14="http://schemas.microsoft.com/office/powerpoint/2010/main" xmlns="" val="17704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7309" y="633001"/>
            <a:ext cx="5198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NOTE: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are not expected to know why electrons are arranged this way. Just know that they are. This understanding involves quantum mechanics.</a:t>
            </a: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However, you ARE expected to know how to arrange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1832" y="1188357"/>
            <a:ext cx="5198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 are 3 ways we will arrange electrons in an atom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Electron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Orbital filling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Electron Dot diagram</a:t>
            </a:r>
          </a:p>
        </p:txBody>
      </p:sp>
    </p:spTree>
    <p:extLst>
      <p:ext uri="{BB962C8B-B14F-4D97-AF65-F5344CB8AC3E}">
        <p14:creationId xmlns:p14="http://schemas.microsoft.com/office/powerpoint/2010/main" xmlns="" val="15236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ubshell elect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2" r="6567"/>
          <a:stretch/>
        </p:blipFill>
        <p:spPr bwMode="auto">
          <a:xfrm>
            <a:off x="636088" y="623497"/>
            <a:ext cx="5718217" cy="563639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4360" y="661919"/>
            <a:ext cx="3563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Switch to </a:t>
            </a:r>
            <a:r>
              <a:rPr lang="en-US" sz="3200" dirty="0" err="1">
                <a:solidFill>
                  <a:srgbClr val="FFFF00"/>
                </a:solidFill>
              </a:rPr>
              <a:t>SmartNotebook</a:t>
            </a:r>
            <a:r>
              <a:rPr lang="en-US" sz="3200" dirty="0">
                <a:solidFill>
                  <a:srgbClr val="FFFF00"/>
                </a:solidFill>
              </a:rPr>
              <a:t> for the rest of the problem</a:t>
            </a:r>
          </a:p>
        </p:txBody>
      </p:sp>
    </p:spTree>
    <p:extLst>
      <p:ext uri="{BB962C8B-B14F-4D97-AF65-F5344CB8AC3E}">
        <p14:creationId xmlns:p14="http://schemas.microsoft.com/office/powerpoint/2010/main" xmlns="" val="34632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ubshell elect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2" r="6567"/>
          <a:stretch/>
        </p:blipFill>
        <p:spPr bwMode="auto">
          <a:xfrm>
            <a:off x="7408190" y="511726"/>
            <a:ext cx="4262033" cy="420105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440" y="511726"/>
            <a:ext cx="6865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Electron Configurations of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First, we need to determine how many subshells there are in an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Next, determine how many electrons surround the neutral atom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does that mean for the charge on the atom?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Finally, we fill up all of the subshells until we’ve accounted for all of our electrons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1702" y="5124928"/>
            <a:ext cx="4937173" cy="830997"/>
            <a:chOff x="781702" y="5124928"/>
            <a:chExt cx="4456725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781702" y="5124928"/>
              <a:ext cx="369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Electron Configuration for a neutral Carbon atom?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339525" y="5297914"/>
              <a:ext cx="898902" cy="4850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3190" y="4603431"/>
            <a:ext cx="545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Carbon </a:t>
            </a:r>
            <a:r>
              <a:rPr lang="en-US" sz="2400" dirty="0">
                <a:solidFill>
                  <a:srgbClr val="FFFF00"/>
                </a:solidFill>
              </a:rPr>
              <a:t>has an atomic number of 6 and therefore has </a:t>
            </a:r>
            <a:r>
              <a:rPr lang="en-US" sz="2400" b="1" dirty="0">
                <a:solidFill>
                  <a:srgbClr val="FFFF00"/>
                </a:solidFill>
              </a:rPr>
              <a:t>6 electrons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3189" y="5540425"/>
            <a:ext cx="545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Carbon is in Period 2 so it must have 3 subshells</a:t>
            </a:r>
          </a:p>
        </p:txBody>
      </p:sp>
    </p:spTree>
    <p:extLst>
      <p:ext uri="{BB962C8B-B14F-4D97-AF65-F5344CB8AC3E}">
        <p14:creationId xmlns:p14="http://schemas.microsoft.com/office/powerpoint/2010/main" xmlns="" val="12974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354" y="413385"/>
            <a:ext cx="818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Where do we find radiation in the world today?</a:t>
            </a:r>
          </a:p>
        </p:txBody>
      </p:sp>
      <p:pic>
        <p:nvPicPr>
          <p:cNvPr id="3074" name="Picture 2" descr="Image result for pictures of ionizing radi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72"/>
          <a:stretch/>
        </p:blipFill>
        <p:spPr bwMode="auto">
          <a:xfrm>
            <a:off x="675381" y="1017554"/>
            <a:ext cx="7824672" cy="409800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173694" y="4930588"/>
            <a:ext cx="5977" cy="1422400"/>
          </a:xfrm>
          <a:prstGeom prst="straightConnector1">
            <a:avLst/>
          </a:prstGeom>
          <a:ln w="66675" cap="sq">
            <a:solidFill>
              <a:schemeClr val="accent6">
                <a:lumMod val="20000"/>
                <a:lumOff val="80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alpha particl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449" y="4547616"/>
            <a:ext cx="2359489" cy="1604453"/>
          </a:xfrm>
          <a:prstGeom prst="rect">
            <a:avLst/>
          </a:prstGeom>
          <a:solidFill>
            <a:srgbClr val="FFFF00">
              <a:alpha val="84000"/>
            </a:srgbClr>
          </a:solidFill>
          <a:effectLst>
            <a:softEdge rad="38100"/>
          </a:effectLst>
        </p:spPr>
      </p:pic>
      <p:pic>
        <p:nvPicPr>
          <p:cNvPr id="3080" name="Picture 8" descr="Image result for beta particl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449" y="2896379"/>
            <a:ext cx="2359488" cy="1604452"/>
          </a:xfrm>
          <a:prstGeom prst="rect">
            <a:avLst/>
          </a:prstGeom>
          <a:solidFill>
            <a:srgbClr val="FFFF00">
              <a:alpha val="77000"/>
            </a:srgbClr>
          </a:solidFill>
          <a:effectLst>
            <a:softEdge rad="38100"/>
          </a:effectLst>
        </p:spPr>
      </p:pic>
      <p:pic>
        <p:nvPicPr>
          <p:cNvPr id="3082" name="Picture 10" descr="Image result for gamma emission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449" y="1247108"/>
            <a:ext cx="2359488" cy="1602487"/>
          </a:xfrm>
          <a:prstGeom prst="rect">
            <a:avLst/>
          </a:prstGeom>
          <a:solidFill>
            <a:srgbClr val="FFFF00">
              <a:alpha val="75000"/>
            </a:srgbClr>
          </a:solidFill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xmlns="" val="348764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943" y="652421"/>
            <a:ext cx="420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Electromagnetic Radiation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8214" y="652420"/>
            <a:ext cx="36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(a.k.a. EMR, EM Waves)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960" y="1114085"/>
            <a:ext cx="682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Electric field and magnetic field change and vary over time</a:t>
            </a:r>
          </a:p>
        </p:txBody>
      </p:sp>
      <p:pic>
        <p:nvPicPr>
          <p:cNvPr id="2050" name="Picture 2" descr="Image result for electric vs magnetic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57" y="1945082"/>
            <a:ext cx="4397738" cy="20679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895" y="1670662"/>
            <a:ext cx="6698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Change occurs in the </a:t>
            </a:r>
            <a:r>
              <a:rPr lang="en-US" sz="2800" b="1" dirty="0">
                <a:solidFill>
                  <a:srgbClr val="00B050"/>
                </a:solidFill>
              </a:rPr>
              <a:t>wavelength</a:t>
            </a:r>
            <a:r>
              <a:rPr lang="en-US" sz="2800" dirty="0">
                <a:solidFill>
                  <a:srgbClr val="FFFF00"/>
                </a:solidFill>
              </a:rPr>
              <a:t> (</a:t>
            </a:r>
            <a:r>
              <a:rPr lang="el-G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solidFill>
                  <a:srgbClr val="FFFF00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frequency</a:t>
            </a:r>
            <a:r>
              <a:rPr lang="en-US" sz="2800" b="1" dirty="0">
                <a:solidFill>
                  <a:srgbClr val="FFFF00"/>
                </a:solidFill>
              </a:rPr>
              <a:t> (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575424" y="2406317"/>
            <a:ext cx="391886" cy="899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68009">
            <a:off x="6515184" y="2776079"/>
            <a:ext cx="402295" cy="123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9" name="Group 2048"/>
          <p:cNvGrpSpPr/>
          <p:nvPr/>
        </p:nvGrpSpPr>
        <p:grpSpPr>
          <a:xfrm>
            <a:off x="7744408" y="3327158"/>
            <a:ext cx="3872292" cy="2943013"/>
            <a:chOff x="7744408" y="3327158"/>
            <a:chExt cx="3872292" cy="2943013"/>
          </a:xfrm>
        </p:grpSpPr>
        <p:pic>
          <p:nvPicPr>
            <p:cNvPr id="2058" name="Picture 10" descr="Image result for wavelengt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32" t="11621" b="15664"/>
            <a:stretch/>
          </p:blipFill>
          <p:spPr bwMode="auto">
            <a:xfrm>
              <a:off x="7744408" y="3349859"/>
              <a:ext cx="3872292" cy="2920312"/>
            </a:xfrm>
            <a:prstGeom prst="rect">
              <a:avLst/>
            </a:prstGeom>
            <a:noFill/>
            <a:effectLst>
              <a:softEdge rad="889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10529248" y="3327158"/>
              <a:ext cx="6128" cy="2799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775696" y="3349859"/>
              <a:ext cx="0" cy="2799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626051" y="4930046"/>
              <a:ext cx="0" cy="2799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667303" y="4930046"/>
              <a:ext cx="0" cy="2799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0529248" y="3629777"/>
              <a:ext cx="0" cy="30641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8775696" y="3642839"/>
              <a:ext cx="7920" cy="28028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626051" y="5219046"/>
              <a:ext cx="0" cy="24122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9667304" y="5232665"/>
              <a:ext cx="13250" cy="22760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12" descr="Image result for frequency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760" y="4095995"/>
            <a:ext cx="2538897" cy="20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2052"/>
          <p:cNvGrpSpPr/>
          <p:nvPr/>
        </p:nvGrpSpPr>
        <p:grpSpPr>
          <a:xfrm>
            <a:off x="918960" y="4451949"/>
            <a:ext cx="3318492" cy="1384996"/>
            <a:chOff x="918960" y="4377506"/>
            <a:chExt cx="3318492" cy="1384996"/>
          </a:xfrm>
        </p:grpSpPr>
        <p:sp>
          <p:nvSpPr>
            <p:cNvPr id="2051" name="Snip Same Side Corner Rectangle 2050"/>
            <p:cNvSpPr/>
            <p:nvPr/>
          </p:nvSpPr>
          <p:spPr>
            <a:xfrm>
              <a:off x="918960" y="4377506"/>
              <a:ext cx="3318492" cy="138499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8960" y="4377507"/>
              <a:ext cx="33184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Is there a relationship between </a:t>
              </a:r>
              <a:r>
                <a:rPr lang="el-GR" sz="2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l-GR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965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90" y="676484"/>
            <a:ext cx="794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Relationship between </a:t>
            </a:r>
            <a:r>
              <a:rPr lang="en-US" sz="2400" b="1" dirty="0">
                <a:solidFill>
                  <a:srgbClr val="00B050"/>
                </a:solidFill>
              </a:rPr>
              <a:t>wavelength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b="1" dirty="0">
                <a:solidFill>
                  <a:srgbClr val="FF0000"/>
                </a:solidFill>
              </a:rPr>
              <a:t>frequency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691" y="1294107"/>
            <a:ext cx="7146562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As </a:t>
            </a:r>
            <a:r>
              <a:rPr lang="en-US" sz="2400" b="1" dirty="0">
                <a:solidFill>
                  <a:srgbClr val="00B050"/>
                </a:solidFill>
              </a:rPr>
              <a:t>wavelength </a:t>
            </a:r>
            <a:r>
              <a:rPr lang="en-US" sz="2400" dirty="0">
                <a:solidFill>
                  <a:srgbClr val="FFFF00"/>
                </a:solidFill>
              </a:rPr>
              <a:t>increases, </a:t>
            </a:r>
            <a:r>
              <a:rPr lang="en-US" sz="2400" b="1" dirty="0">
                <a:solidFill>
                  <a:srgbClr val="FF0000"/>
                </a:solidFill>
              </a:rPr>
              <a:t>frequency </a:t>
            </a:r>
            <a:r>
              <a:rPr lang="en-US" sz="2400" dirty="0">
                <a:solidFill>
                  <a:srgbClr val="FFFF00"/>
                </a:solidFill>
              </a:rPr>
              <a:t>decreases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5154" y="1911730"/>
            <a:ext cx="31881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Inverse relationship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03062" y="2404758"/>
            <a:ext cx="4710558" cy="1409980"/>
            <a:chOff x="1203062" y="2404758"/>
            <a:chExt cx="4710558" cy="1409980"/>
          </a:xfrm>
        </p:grpSpPr>
        <p:sp>
          <p:nvSpPr>
            <p:cNvPr id="5" name="Rectangle 4"/>
            <p:cNvSpPr/>
            <p:nvPr/>
          </p:nvSpPr>
          <p:spPr>
            <a:xfrm>
              <a:off x="1203062" y="2891408"/>
              <a:ext cx="1781257" cy="92333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</a:t>
              </a:r>
              <a:r>
                <a:rPr lang="el-GR" sz="54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r>
                <a:rPr lang="el-GR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endParaRPr lang="en-US" sz="5400" b="1" dirty="0"/>
            </a:p>
          </p:txBody>
        </p:sp>
        <p:cxnSp>
          <p:nvCxnSpPr>
            <p:cNvPr id="7" name="Curved Connector 6"/>
            <p:cNvCxnSpPr/>
            <p:nvPr/>
          </p:nvCxnSpPr>
          <p:spPr>
            <a:xfrm rot="5400000">
              <a:off x="4034510" y="1498947"/>
              <a:ext cx="973299" cy="2784921"/>
            </a:xfrm>
            <a:prstGeom prst="curvedConnector2">
              <a:avLst/>
            </a:prstGeom>
            <a:ln w="1206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747966" y="4924556"/>
            <a:ext cx="4565615" cy="101566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= 3.00 x 10</a:t>
            </a:r>
            <a:r>
              <a:rPr lang="en-US" sz="4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6000" b="1" baseline="-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6000" b="1" dirty="0"/>
          </a:p>
        </p:txBody>
      </p:sp>
      <p:cxnSp>
        <p:nvCxnSpPr>
          <p:cNvPr id="22" name="Curved Connector 21"/>
          <p:cNvCxnSpPr/>
          <p:nvPr/>
        </p:nvCxnSpPr>
        <p:spPr>
          <a:xfrm rot="10800000" flipH="1" flipV="1">
            <a:off x="1058682" y="3808101"/>
            <a:ext cx="689284" cy="1668452"/>
          </a:xfrm>
          <a:prstGeom prst="curvedConnector3">
            <a:avLst>
              <a:gd name="adj1" fmla="val -33165"/>
            </a:avLst>
          </a:prstGeom>
          <a:ln w="1206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13581" y="5017272"/>
            <a:ext cx="4565615" cy="126188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speed of light</a:t>
            </a:r>
          </a:p>
          <a:p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(In a vacuum)</a:t>
            </a:r>
            <a:endParaRPr lang="en-US" sz="28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5488625" y="2585837"/>
            <a:ext cx="5705108" cy="3062377"/>
            <a:chOff x="5448398" y="2893231"/>
            <a:chExt cx="5705108" cy="3062377"/>
          </a:xfrm>
        </p:grpSpPr>
        <p:sp>
          <p:nvSpPr>
            <p:cNvPr id="28" name="TextBox 27"/>
            <p:cNvSpPr txBox="1"/>
            <p:nvPr/>
          </p:nvSpPr>
          <p:spPr>
            <a:xfrm>
              <a:off x="5448398" y="2893231"/>
              <a:ext cx="5705108" cy="243143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Constant speed of all electromagnetic radiation</a:t>
              </a:r>
            </a:p>
            <a:p>
              <a:pPr algn="ctr"/>
              <a:r>
                <a:rPr lang="en-US" sz="20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(In a vacuum)</a:t>
              </a:r>
            </a:p>
          </p:txBody>
        </p:sp>
        <p:cxnSp>
          <p:nvCxnSpPr>
            <p:cNvPr id="30" name="Curved Connector 29"/>
            <p:cNvCxnSpPr>
              <a:stCxn id="24" idx="3"/>
              <a:endCxn id="28" idx="3"/>
            </p:cNvCxnSpPr>
            <p:nvPr/>
          </p:nvCxnSpPr>
          <p:spPr>
            <a:xfrm flipV="1">
              <a:off x="10838969" y="4108949"/>
              <a:ext cx="314537" cy="1846659"/>
            </a:xfrm>
            <a:prstGeom prst="curvedConnector3">
              <a:avLst>
                <a:gd name="adj1" fmla="val 172678"/>
              </a:avLst>
            </a:prstGeom>
            <a:ln w="1206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3692525"/>
              <a:ext cx="2233612" cy="1128713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032" y="3683164"/>
                <a:ext cx="2252324" cy="114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775492163" y="-774506325"/>
              <a:ext cx="778224251" cy="778271875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75501523" y="-774515685"/>
                <a:ext cx="778242971" cy="77829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7513" y="3990975"/>
              <a:ext cx="855662" cy="866775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8189" y="3981651"/>
                <a:ext cx="874310" cy="8854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240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988" y="1536805"/>
            <a:ext cx="794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Relationship between </a:t>
            </a:r>
            <a:r>
              <a:rPr lang="en-US" sz="2400" b="1" dirty="0">
                <a:solidFill>
                  <a:srgbClr val="FFFF00"/>
                </a:solidFill>
              </a:rPr>
              <a:t>Energy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of light and </a:t>
            </a:r>
            <a:r>
              <a:rPr lang="en-US" sz="2400" b="1" dirty="0">
                <a:solidFill>
                  <a:srgbClr val="FF0000"/>
                </a:solidFill>
              </a:rPr>
              <a:t>frequency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914" y="2070568"/>
            <a:ext cx="1858202" cy="92333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</a:t>
            </a:r>
            <a:r>
              <a:rPr lang="en-US" sz="54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991" y="2993898"/>
            <a:ext cx="794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This is Planck’s equation. It tells the energy of a “photon” (think of a photon as a particle of light)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991" y="633711"/>
            <a:ext cx="987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6938" indent="-2166938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CONCLUSION: </a:t>
            </a:r>
            <a:r>
              <a:rPr lang="en-US" sz="2400" dirty="0">
                <a:solidFill>
                  <a:srgbClr val="FFFF00"/>
                </a:solidFill>
              </a:rPr>
              <a:t>EMR is essentially light of different wavelengths and frequencies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2648" y="1993624"/>
            <a:ext cx="7871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Planck’s constant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6.626 x 10</a:t>
            </a:r>
            <a:r>
              <a:rPr lang="en-US" sz="3200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-34</a:t>
            </a: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J·s</a:t>
            </a:r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</a:t>
            </a:r>
            <a:r>
              <a:rPr lang="en-US" sz="3200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Hz)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25359" y="4748225"/>
            <a:ext cx="3058849" cy="923330"/>
            <a:chOff x="725359" y="4748225"/>
            <a:chExt cx="3058849" cy="923330"/>
          </a:xfrm>
        </p:grpSpPr>
        <p:sp>
          <p:nvSpPr>
            <p:cNvPr id="7" name="Rectangle 6"/>
            <p:cNvSpPr/>
            <p:nvPr/>
          </p:nvSpPr>
          <p:spPr>
            <a:xfrm>
              <a:off x="725359" y="4748225"/>
              <a:ext cx="1781257" cy="92333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</a:t>
              </a:r>
              <a:r>
                <a:rPr lang="el-GR" sz="54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r>
                <a:rPr lang="el-GR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endParaRPr lang="en-US" sz="5400" b="1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600761" y="5015457"/>
              <a:ext cx="1183447" cy="534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9991" y="3982032"/>
            <a:ext cx="86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But what if we know the </a:t>
            </a:r>
            <a:r>
              <a:rPr lang="en-US" sz="2400" b="1" dirty="0">
                <a:solidFill>
                  <a:srgbClr val="00B050"/>
                </a:solidFill>
              </a:rPr>
              <a:t>wavelength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but not </a:t>
            </a:r>
            <a:r>
              <a:rPr lang="en-US" sz="2400" b="1" dirty="0">
                <a:solidFill>
                  <a:srgbClr val="FF0000"/>
                </a:solidFill>
              </a:rPr>
              <a:t>frequency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88410" y="4405580"/>
            <a:ext cx="1710881" cy="1754326"/>
            <a:chOff x="3988410" y="4405580"/>
            <a:chExt cx="1710881" cy="1754326"/>
          </a:xfrm>
        </p:grpSpPr>
        <p:grpSp>
          <p:nvGrpSpPr>
            <p:cNvPr id="20" name="Group 19"/>
            <p:cNvGrpSpPr/>
            <p:nvPr/>
          </p:nvGrpSpPr>
          <p:grpSpPr>
            <a:xfrm>
              <a:off x="3988410" y="4405580"/>
              <a:ext cx="631904" cy="1754326"/>
              <a:chOff x="3988410" y="4405580"/>
              <a:chExt cx="631904" cy="17543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43713" y="4405580"/>
                <a:ext cx="521297" cy="1754326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US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5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endParaRPr lang="en-US" sz="5400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988410" y="5282743"/>
                <a:ext cx="631904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4685872" y="4820323"/>
              <a:ext cx="1013419" cy="92333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l-GR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endParaRPr lang="en-US" sz="5400" b="1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5854280" y="5075006"/>
            <a:ext cx="1183447" cy="5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177930" y="4404825"/>
            <a:ext cx="2436310" cy="1754326"/>
            <a:chOff x="7543792" y="4465129"/>
            <a:chExt cx="2436310" cy="1754326"/>
          </a:xfrm>
        </p:grpSpPr>
        <p:grpSp>
          <p:nvGrpSpPr>
            <p:cNvPr id="21" name="Group 20"/>
            <p:cNvGrpSpPr/>
            <p:nvPr/>
          </p:nvGrpSpPr>
          <p:grpSpPr>
            <a:xfrm>
              <a:off x="9281123" y="4465129"/>
              <a:ext cx="528295" cy="1754326"/>
              <a:chOff x="3988410" y="4405580"/>
              <a:chExt cx="631904" cy="175432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043713" y="4405580"/>
                <a:ext cx="521297" cy="1754326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US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5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endParaRPr lang="en-US" sz="5400" b="1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3988410" y="5282743"/>
                <a:ext cx="631904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7543792" y="4880627"/>
              <a:ext cx="1547218" cy="92333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 = </a:t>
              </a:r>
              <a:r>
                <a:rPr lang="en-US" sz="5400" b="1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US" sz="5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90935" y="4497158"/>
              <a:ext cx="295131" cy="156966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en-US" sz="9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84971" y="4497158"/>
              <a:ext cx="295131" cy="156966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6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258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108" y="788872"/>
            <a:ext cx="968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Example #1: What is the frequency of EMR having a wavelength of 210.0 nm?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21708" y="1746478"/>
            <a:ext cx="3141509" cy="923330"/>
            <a:chOff x="921708" y="1746478"/>
            <a:chExt cx="3141509" cy="923330"/>
          </a:xfrm>
        </p:grpSpPr>
        <p:sp>
          <p:nvSpPr>
            <p:cNvPr id="4" name="Rectangle 3"/>
            <p:cNvSpPr/>
            <p:nvPr/>
          </p:nvSpPr>
          <p:spPr>
            <a:xfrm>
              <a:off x="921708" y="1746478"/>
              <a:ext cx="1781257" cy="92333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</a:t>
              </a:r>
              <a:r>
                <a:rPr lang="el-GR" sz="54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r>
                <a:rPr lang="el-GR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endParaRPr lang="en-US" sz="5400" b="1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879770" y="1940857"/>
              <a:ext cx="1183447" cy="534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40102" y="1330980"/>
            <a:ext cx="2978175" cy="1754326"/>
            <a:chOff x="4340102" y="1330980"/>
            <a:chExt cx="2978175" cy="1754326"/>
          </a:xfrm>
        </p:grpSpPr>
        <p:grpSp>
          <p:nvGrpSpPr>
            <p:cNvPr id="7" name="Group 6"/>
            <p:cNvGrpSpPr/>
            <p:nvPr/>
          </p:nvGrpSpPr>
          <p:grpSpPr>
            <a:xfrm>
              <a:off x="4340102" y="1330980"/>
              <a:ext cx="1710881" cy="1754326"/>
              <a:chOff x="3988410" y="4405580"/>
              <a:chExt cx="1710881" cy="175432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988410" y="4405580"/>
                <a:ext cx="631904" cy="1754326"/>
                <a:chOff x="3988410" y="4405580"/>
                <a:chExt cx="631904" cy="1754326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043713" y="4405580"/>
                  <a:ext cx="521297" cy="1754326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FF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  <a:endPara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el-GR" sz="5400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λ</a:t>
                  </a:r>
                  <a:endParaRPr lang="en-US" sz="5400" b="1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988410" y="5282743"/>
                  <a:ext cx="631904" cy="0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4685872" y="4820323"/>
                <a:ext cx="1013419" cy="92333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l-GR" sz="5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ν</a:t>
                </a:r>
                <a:endParaRPr lang="en-US" sz="5400" b="1" dirty="0"/>
              </a:p>
            </p:txBody>
          </p:sp>
        </p:grpSp>
        <p:sp>
          <p:nvSpPr>
            <p:cNvPr id="12" name="Right Arrow 11"/>
            <p:cNvSpPr/>
            <p:nvPr/>
          </p:nvSpPr>
          <p:spPr>
            <a:xfrm>
              <a:off x="6134830" y="1940102"/>
              <a:ext cx="1183447" cy="5345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3557" y="1546423"/>
            <a:ext cx="4639680" cy="1323439"/>
            <a:chOff x="7443557" y="1546423"/>
            <a:chExt cx="4639680" cy="1323439"/>
          </a:xfrm>
        </p:grpSpPr>
        <p:grpSp>
          <p:nvGrpSpPr>
            <p:cNvPr id="14" name="Group 13"/>
            <p:cNvGrpSpPr/>
            <p:nvPr/>
          </p:nvGrpSpPr>
          <p:grpSpPr>
            <a:xfrm>
              <a:off x="7443557" y="1546423"/>
              <a:ext cx="3308985" cy="1323439"/>
              <a:chOff x="3918133" y="4405579"/>
              <a:chExt cx="1641182" cy="132343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18133" y="4405579"/>
                <a:ext cx="1641182" cy="1323439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3.00 x 10</a:t>
                </a:r>
                <a:r>
                  <a:rPr lang="en-US" sz="4000" baseline="300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:r>
                  <a:rPr lang="en-US" sz="4000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4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4400" baseline="-6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  <a:p>
                <a:r>
                  <a:rPr lang="en-US" sz="4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2.10 x 10</a:t>
                </a:r>
                <a:r>
                  <a:rPr lang="en-US" sz="4000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-7</a:t>
                </a:r>
                <a:r>
                  <a:rPr lang="en-US" sz="4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948536" y="5072363"/>
                <a:ext cx="1369220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10409010" y="1746478"/>
              <a:ext cx="1674227" cy="92333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l-GR" sz="5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</a:t>
              </a:r>
              <a:endParaRPr lang="en-US" sz="5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20089" y="2868714"/>
            <a:ext cx="5441819" cy="923724"/>
            <a:chOff x="5920089" y="2868714"/>
            <a:chExt cx="5441819" cy="923724"/>
          </a:xfrm>
        </p:grpSpPr>
        <p:grpSp>
          <p:nvGrpSpPr>
            <p:cNvPr id="28" name="Group 27"/>
            <p:cNvGrpSpPr/>
            <p:nvPr/>
          </p:nvGrpSpPr>
          <p:grpSpPr>
            <a:xfrm>
              <a:off x="5920089" y="2869108"/>
              <a:ext cx="5441819" cy="923330"/>
              <a:chOff x="6112862" y="2869862"/>
              <a:chExt cx="5441819" cy="92333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112862" y="2869862"/>
                <a:ext cx="1085700" cy="923330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l-GR" sz="5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ν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54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45012" y="2869862"/>
                <a:ext cx="4409669" cy="923330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1.428 x 10</a:t>
                </a:r>
                <a:r>
                  <a:rPr lang="en-US" sz="540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lang="en-US" sz="5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Hz</a:t>
                </a:r>
                <a:endParaRPr lang="en-US" sz="54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021637" y="2868714"/>
              <a:ext cx="5340271" cy="91247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2916" y="3917898"/>
            <a:ext cx="968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Example #2: What is the energy of photon from the EMR in the previous problem?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4068" y="4563660"/>
            <a:ext cx="1996535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</a:t>
            </a:r>
            <a:r>
              <a:rPr lang="en-US" sz="54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endParaRPr lang="en-US" sz="5400" b="1" dirty="0"/>
          </a:p>
        </p:txBody>
      </p:sp>
      <p:sp>
        <p:nvSpPr>
          <p:cNvPr id="33" name="Rectangle 32"/>
          <p:cNvSpPr/>
          <p:nvPr/>
        </p:nvSpPr>
        <p:spPr>
          <a:xfrm>
            <a:off x="2702965" y="4535397"/>
            <a:ext cx="8982180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(6.626 x 10</a:t>
            </a:r>
            <a:r>
              <a:rPr lang="en-US" sz="4800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-34</a:t>
            </a:r>
            <a:r>
              <a:rPr lang="en-US" sz="4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J·s)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(1.428 x 10</a:t>
            </a:r>
            <a:r>
              <a:rPr lang="en-US" sz="4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Hz)</a:t>
            </a:r>
            <a:endParaRPr lang="en-US" sz="4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50983" y="5366394"/>
            <a:ext cx="5730311" cy="923330"/>
            <a:chOff x="840970" y="5368582"/>
            <a:chExt cx="5699315" cy="923330"/>
          </a:xfrm>
        </p:grpSpPr>
        <p:sp>
          <p:nvSpPr>
            <p:cNvPr id="35" name="Rectangle 34"/>
            <p:cNvSpPr/>
            <p:nvPr/>
          </p:nvSpPr>
          <p:spPr>
            <a:xfrm>
              <a:off x="840970" y="5416892"/>
              <a:ext cx="4707424" cy="82671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21708" y="5368582"/>
              <a:ext cx="5618577" cy="92333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 =</a:t>
              </a:r>
              <a:r>
                <a:rPr lang="en-US" sz="4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9.462 x 10</a:t>
              </a:r>
              <a:r>
                <a:rPr lang="en-US" sz="4800" baseline="300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-19</a:t>
              </a:r>
              <a:r>
                <a:rPr lang="en-US" sz="48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J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849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ictures of ionizing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90" y="460130"/>
            <a:ext cx="8122151" cy="586317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86722" y="1452727"/>
            <a:ext cx="305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Which has more energy: high frequency light or low frequency light?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6241" y="3391719"/>
            <a:ext cx="305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High Frequency Light</a:t>
            </a:r>
          </a:p>
        </p:txBody>
      </p:sp>
    </p:spTree>
    <p:extLst>
      <p:ext uri="{BB962C8B-B14F-4D97-AF65-F5344CB8AC3E}">
        <p14:creationId xmlns:p14="http://schemas.microsoft.com/office/powerpoint/2010/main" xmlns="" val="18720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853" y="680835"/>
            <a:ext cx="28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Ionizing Radiation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611" y="680835"/>
            <a:ext cx="711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Radiation whose energy is high enough to remove electrons from atoms and 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546" y="1685642"/>
            <a:ext cx="586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 places we find ionizing radiation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32069" y="2110425"/>
            <a:ext cx="3279223" cy="1380901"/>
            <a:chOff x="988826" y="2129687"/>
            <a:chExt cx="3279223" cy="1380901"/>
          </a:xfrm>
        </p:grpSpPr>
        <p:sp>
          <p:nvSpPr>
            <p:cNvPr id="8" name="TextBox 7"/>
            <p:cNvSpPr txBox="1"/>
            <p:nvPr/>
          </p:nvSpPr>
          <p:spPr>
            <a:xfrm>
              <a:off x="988826" y="3048923"/>
              <a:ext cx="3279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solidFill>
                    <a:srgbClr val="FFFF00"/>
                  </a:solidFill>
                </a:rPr>
                <a:t>High</a:t>
              </a:r>
              <a:r>
                <a:rPr lang="en-US" sz="2400" u="sng" dirty="0">
                  <a:solidFill>
                    <a:srgbClr val="FFFF00"/>
                  </a:solidFill>
                </a:rPr>
                <a:t> </a:t>
              </a:r>
              <a:r>
                <a:rPr lang="en-US" sz="2400" b="1" u="sng" dirty="0">
                  <a:solidFill>
                    <a:srgbClr val="FFFF00"/>
                  </a:solidFill>
                </a:rPr>
                <a:t>frequency</a:t>
              </a:r>
              <a:r>
                <a:rPr lang="en-US" sz="2400" u="sng" dirty="0">
                  <a:solidFill>
                    <a:srgbClr val="FFFF00"/>
                  </a:solidFill>
                </a:rPr>
                <a:t> </a:t>
              </a:r>
              <a:r>
                <a:rPr lang="en-US" sz="2400" b="1" u="sng" dirty="0">
                  <a:solidFill>
                    <a:srgbClr val="FFFF00"/>
                  </a:solidFill>
                </a:rPr>
                <a:t>EMR</a:t>
              </a:r>
            </a:p>
          </p:txBody>
        </p:sp>
        <p:sp>
          <p:nvSpPr>
            <p:cNvPr id="10" name="Down Arrow 9"/>
            <p:cNvSpPr/>
            <p:nvPr/>
          </p:nvSpPr>
          <p:spPr>
            <a:xfrm rot="2270563">
              <a:off x="2536072" y="2129687"/>
              <a:ext cx="464949" cy="9368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00015" y="2091723"/>
            <a:ext cx="3094978" cy="1399603"/>
            <a:chOff x="6805927" y="2091723"/>
            <a:chExt cx="3094978" cy="1399603"/>
          </a:xfrm>
        </p:grpSpPr>
        <p:sp>
          <p:nvSpPr>
            <p:cNvPr id="9" name="TextBox 8"/>
            <p:cNvSpPr txBox="1"/>
            <p:nvPr/>
          </p:nvSpPr>
          <p:spPr>
            <a:xfrm>
              <a:off x="6805927" y="3029661"/>
              <a:ext cx="309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solidFill>
                    <a:srgbClr val="FFFF00"/>
                  </a:solidFill>
                </a:rPr>
                <a:t>Radioactive Decay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9121066">
              <a:off x="7560482" y="2091723"/>
              <a:ext cx="464949" cy="10290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u="sng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15826" y="3491326"/>
            <a:ext cx="327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High-frequency </a:t>
            </a:r>
            <a:r>
              <a:rPr lang="en-US" sz="2400" dirty="0">
                <a:solidFill>
                  <a:srgbClr val="FFFF00"/>
                </a:solidFill>
              </a:rPr>
              <a:t>UV light, x-rays, and gamma rays</a:t>
            </a:r>
          </a:p>
        </p:txBody>
      </p:sp>
      <p:pic>
        <p:nvPicPr>
          <p:cNvPr id="17" name="Picture 2" descr="Image result for pictures of ionizing radi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65" r="-1" b="-44"/>
          <a:stretch/>
        </p:blipFill>
        <p:spPr bwMode="auto">
          <a:xfrm>
            <a:off x="506303" y="2267792"/>
            <a:ext cx="2093280" cy="407101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1630" y="4371354"/>
            <a:ext cx="372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LOW FREQUENCY UV LIGHT IS NON-IONIZING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7991" y="3475761"/>
            <a:ext cx="353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</a:rPr>
              <a:t>Alpha and beta particles, gamma rays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83716" y="1466548"/>
            <a:ext cx="2359489" cy="4770052"/>
            <a:chOff x="9183716" y="1466548"/>
            <a:chExt cx="2359489" cy="4770052"/>
          </a:xfrm>
        </p:grpSpPr>
        <p:pic>
          <p:nvPicPr>
            <p:cNvPr id="20" name="Picture 4" descr="Image result for alpha particle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716" y="3052521"/>
              <a:ext cx="2359489" cy="1604453"/>
            </a:xfrm>
            <a:prstGeom prst="rect">
              <a:avLst/>
            </a:prstGeom>
            <a:solidFill>
              <a:srgbClr val="FFFF00">
                <a:alpha val="84000"/>
              </a:srgbClr>
            </a:solidFill>
            <a:effectLst>
              <a:softEdge rad="38100"/>
            </a:effectLst>
          </p:spPr>
        </p:pic>
        <p:pic>
          <p:nvPicPr>
            <p:cNvPr id="21" name="Picture 8" descr="Image result for beta particle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716" y="4632148"/>
              <a:ext cx="2359488" cy="1604452"/>
            </a:xfrm>
            <a:prstGeom prst="rect">
              <a:avLst/>
            </a:prstGeom>
            <a:solidFill>
              <a:srgbClr val="FFFF00">
                <a:alpha val="77000"/>
              </a:srgbClr>
            </a:solidFill>
            <a:effectLst>
              <a:softEdge rad="38100"/>
            </a:effectLst>
          </p:spPr>
        </p:pic>
        <p:pic>
          <p:nvPicPr>
            <p:cNvPr id="22" name="Picture 10" descr="Image result for gamma emission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716" y="1466548"/>
              <a:ext cx="2359488" cy="1602487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effectLst>
              <a:softEdge rad="38100"/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2603465" y="5571683"/>
            <a:ext cx="6583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C00"/>
                </a:solidFill>
              </a:rPr>
              <a:t>Take out PROPERTIES OF IONIZING RADIATION chart (on the back of your atomic structure worksheet)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389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8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253" y="833235"/>
            <a:ext cx="651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do we tell certain types of light apart?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2047" y="1294900"/>
            <a:ext cx="670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makes different types of EMR unique? (hint: 2 related variables)</a:t>
            </a:r>
          </a:p>
        </p:txBody>
      </p:sp>
      <p:cxnSp>
        <p:nvCxnSpPr>
          <p:cNvPr id="7" name="Elbow Connector 6"/>
          <p:cNvCxnSpPr>
            <a:endCxn id="5" idx="1"/>
          </p:cNvCxnSpPr>
          <p:nvPr/>
        </p:nvCxnSpPr>
        <p:spPr>
          <a:xfrm>
            <a:off x="1441343" y="1294900"/>
            <a:ext cx="580704" cy="415499"/>
          </a:xfrm>
          <a:prstGeom prst="bentConnector3">
            <a:avLst>
              <a:gd name="adj1" fmla="val 50000"/>
            </a:avLst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14196" y="2125897"/>
            <a:ext cx="715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Different wavelengths and frequencies!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3252" y="2726061"/>
            <a:ext cx="651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Detectable using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spectroscopy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2232" y="2633891"/>
            <a:ext cx="512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“fingerprints” of the elements</a:t>
            </a:r>
          </a:p>
        </p:txBody>
      </p:sp>
      <p:cxnSp>
        <p:nvCxnSpPr>
          <p:cNvPr id="17" name="Elbow Connector 16"/>
          <p:cNvCxnSpPr>
            <a:stCxn id="14" idx="2"/>
          </p:cNvCxnSpPr>
          <p:nvPr/>
        </p:nvCxnSpPr>
        <p:spPr>
          <a:xfrm rot="16200000" flipH="1">
            <a:off x="4550570" y="2787877"/>
            <a:ext cx="423379" cy="1223076"/>
          </a:xfrm>
          <a:prstGeom prst="bentConnector2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73797" y="3219765"/>
            <a:ext cx="4622610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Allows us to see different EMR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emitted by radiation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8698" y="3945229"/>
            <a:ext cx="404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What’s the cause of these unique patterns of light?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616" y="4808265"/>
            <a:ext cx="507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</a:rPr>
              <a:t>Electrons become “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excited</a:t>
            </a:r>
            <a:r>
              <a:rPr lang="en-US" sz="2400" dirty="0">
                <a:solidFill>
                  <a:srgbClr val="FFFF00"/>
                </a:solidFill>
              </a:rPr>
              <a:t>,” meaning they take on more energy than they can handle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90671" y="4803517"/>
            <a:ext cx="507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When they’re done being excited, they release the energy in the form of light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87158" y="5021451"/>
            <a:ext cx="703513" cy="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72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  <p:bldP spid="20" grpId="0"/>
      <p:bldP spid="21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907</Words>
  <Application>Microsoft Office PowerPoint</Application>
  <PresentationFormat>Custom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Frank</dc:creator>
  <cp:lastModifiedBy>staff</cp:lastModifiedBy>
  <cp:revision>140</cp:revision>
  <dcterms:created xsi:type="dcterms:W3CDTF">2018-04-08T01:15:43Z</dcterms:created>
  <dcterms:modified xsi:type="dcterms:W3CDTF">2018-04-13T15:49:43Z</dcterms:modified>
</cp:coreProperties>
</file>