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70" r:id="rId7"/>
    <p:sldId id="280" r:id="rId8"/>
    <p:sldId id="279" r:id="rId9"/>
    <p:sldId id="261" r:id="rId10"/>
    <p:sldId id="262" r:id="rId11"/>
    <p:sldId id="263" r:id="rId12"/>
    <p:sldId id="271" r:id="rId13"/>
    <p:sldId id="272" r:id="rId14"/>
    <p:sldId id="273" r:id="rId15"/>
    <p:sldId id="264" r:id="rId16"/>
    <p:sldId id="281" r:id="rId17"/>
    <p:sldId id="283" r:id="rId18"/>
    <p:sldId id="284" r:id="rId19"/>
    <p:sldId id="285" r:id="rId20"/>
    <p:sldId id="282" r:id="rId21"/>
    <p:sldId id="265" r:id="rId22"/>
    <p:sldId id="266" r:id="rId23"/>
    <p:sldId id="267" r:id="rId24"/>
    <p:sldId id="286" r:id="rId25"/>
    <p:sldId id="268" r:id="rId26"/>
    <p:sldId id="288" r:id="rId27"/>
    <p:sldId id="287" r:id="rId28"/>
    <p:sldId id="274" r:id="rId29"/>
    <p:sldId id="275" r:id="rId30"/>
    <p:sldId id="289" r:id="rId31"/>
    <p:sldId id="276" r:id="rId32"/>
    <p:sldId id="277" r:id="rId33"/>
    <p:sldId id="278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5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77B4A-EBDF-4846-AB4F-22027373B97B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92552-0992-4ADB-A959-9BB6CE6F64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92552-0992-4ADB-A959-9BB6CE6F648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92552-0992-4ADB-A959-9BB6CE6F648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E39342-DE41-4075-AD67-68D046829EC4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0830643-CEED-41C2-8FEB-CE992F1BD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752600"/>
            <a:ext cx="7543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To fully understand any chemical reaction, there are four aspects of any reaction that we study;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Stoichiometry</a:t>
            </a:r>
            <a:r>
              <a:rPr lang="en-US" dirty="0" smtClean="0">
                <a:solidFill>
                  <a:schemeClr val="tx1"/>
                </a:solidFill>
              </a:rPr>
              <a:t> (identity and relative amounts of reactants and products).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Spontaneity (feasibility of the reaction, based on thermodynamics).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Speed…KINETICS (reaction rates).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Stopping…when will the reaction stop? (Equilibrium-next chapter)</a:t>
            </a:r>
          </a:p>
          <a:p>
            <a:pPr marL="514350" indent="-514350"/>
            <a:r>
              <a:rPr lang="en-US" sz="4300" b="1" dirty="0" smtClean="0">
                <a:solidFill>
                  <a:schemeClr val="tx1"/>
                </a:solidFill>
              </a:rPr>
              <a:t>Focus of </a:t>
            </a:r>
            <a:r>
              <a:rPr lang="en-US" sz="4300" b="1" smtClean="0">
                <a:solidFill>
                  <a:schemeClr val="tx1"/>
                </a:solidFill>
              </a:rPr>
              <a:t>this </a:t>
            </a:r>
            <a:r>
              <a:rPr lang="en-US" sz="4300" b="1" smtClean="0">
                <a:solidFill>
                  <a:schemeClr val="tx1"/>
                </a:solidFill>
              </a:rPr>
              <a:t>chapter (13) </a:t>
            </a:r>
            <a:r>
              <a:rPr lang="en-US" sz="4300" b="1" smtClean="0">
                <a:solidFill>
                  <a:schemeClr val="tx1"/>
                </a:solidFill>
              </a:rPr>
              <a:t>is </a:t>
            </a:r>
            <a:r>
              <a:rPr lang="en-US" sz="4300" b="1" smtClean="0">
                <a:solidFill>
                  <a:schemeClr val="tx1"/>
                </a:solidFill>
              </a:rPr>
              <a:t>#3</a:t>
            </a:r>
            <a:r>
              <a:rPr lang="en-US" sz="4300" b="1" dirty="0" smtClean="0">
                <a:solidFill>
                  <a:schemeClr val="tx1"/>
                </a:solidFill>
              </a:rPr>
              <a:t>!</a:t>
            </a:r>
            <a:endParaRPr lang="en-US" sz="43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81200"/>
            <a:ext cx="7543800" cy="449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INTEGRATED RATE LAW EQUATIONS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Zero Order:  [A] = -</a:t>
            </a:r>
            <a:r>
              <a:rPr lang="en-US" sz="3600" dirty="0" err="1" smtClean="0">
                <a:solidFill>
                  <a:schemeClr val="tx1"/>
                </a:solidFill>
              </a:rPr>
              <a:t>kt</a:t>
            </a:r>
            <a:r>
              <a:rPr lang="en-US" sz="3600" dirty="0" smtClean="0">
                <a:solidFill>
                  <a:schemeClr val="tx1"/>
                </a:solidFill>
              </a:rPr>
              <a:t> + [A]</a:t>
            </a:r>
            <a:r>
              <a:rPr lang="en-US" sz="3600" baseline="-25000" dirty="0" smtClean="0">
                <a:solidFill>
                  <a:schemeClr val="tx1"/>
                </a:solidFill>
              </a:rPr>
              <a:t>0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First Order: </a:t>
            </a:r>
            <a:r>
              <a:rPr lang="en-US" sz="3600" dirty="0" err="1" smtClean="0">
                <a:solidFill>
                  <a:schemeClr val="tx1"/>
                </a:solidFill>
              </a:rPr>
              <a:t>ln</a:t>
            </a:r>
            <a:r>
              <a:rPr lang="en-US" sz="3600" dirty="0" smtClean="0">
                <a:solidFill>
                  <a:schemeClr val="tx1"/>
                </a:solidFill>
              </a:rPr>
              <a:t>[A] = -</a:t>
            </a:r>
            <a:r>
              <a:rPr lang="en-US" sz="3600" dirty="0" err="1" smtClean="0">
                <a:solidFill>
                  <a:schemeClr val="tx1"/>
                </a:solidFill>
              </a:rPr>
              <a:t>kt</a:t>
            </a:r>
            <a:r>
              <a:rPr lang="en-US" sz="3600" dirty="0" smtClean="0">
                <a:solidFill>
                  <a:schemeClr val="tx1"/>
                </a:solidFill>
              </a:rPr>
              <a:t> + </a:t>
            </a:r>
            <a:r>
              <a:rPr lang="en-US" sz="3600" dirty="0" err="1" smtClean="0">
                <a:solidFill>
                  <a:schemeClr val="tx1"/>
                </a:solidFill>
              </a:rPr>
              <a:t>ln</a:t>
            </a:r>
            <a:r>
              <a:rPr lang="en-US" sz="3600" dirty="0" smtClean="0">
                <a:solidFill>
                  <a:schemeClr val="tx1"/>
                </a:solidFill>
              </a:rPr>
              <a:t>[A]</a:t>
            </a:r>
            <a:r>
              <a:rPr lang="en-US" sz="3600" baseline="-25000" dirty="0" smtClean="0">
                <a:solidFill>
                  <a:schemeClr val="tx1"/>
                </a:solidFill>
              </a:rPr>
              <a:t>0</a:t>
            </a:r>
            <a:endParaRPr lang="en-US" sz="36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Second Order: 1/[A] = +</a:t>
            </a:r>
            <a:r>
              <a:rPr lang="en-US" sz="3600" dirty="0" err="1" smtClean="0">
                <a:solidFill>
                  <a:schemeClr val="tx1"/>
                </a:solidFill>
              </a:rPr>
              <a:t>kt</a:t>
            </a:r>
            <a:r>
              <a:rPr lang="en-US" sz="3600" dirty="0" smtClean="0">
                <a:solidFill>
                  <a:schemeClr val="tx1"/>
                </a:solidFill>
              </a:rPr>
              <a:t> + 1/[A]</a:t>
            </a:r>
            <a:r>
              <a:rPr lang="en-US" sz="3600" baseline="-25000" dirty="0" smtClean="0">
                <a:solidFill>
                  <a:schemeClr val="tx1"/>
                </a:solidFill>
              </a:rPr>
              <a:t>0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0"/>
            <a:ext cx="7543800" cy="4267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HALF LIFE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 amount of time required for a sample to  reach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half of its initial concentration.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Integrated rate laws work well for half life, since they relate the concentration of the reactant to the amount of time the reaction has undergone. Here’s the key idea…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5400" dirty="0" smtClean="0">
                <a:solidFill>
                  <a:schemeClr val="tx1"/>
                </a:solidFill>
              </a:rPr>
              <a:t>At t=t</a:t>
            </a:r>
            <a:r>
              <a:rPr lang="en-US" sz="5400" baseline="-25000" dirty="0" smtClean="0">
                <a:solidFill>
                  <a:schemeClr val="tx1"/>
                </a:solidFill>
              </a:rPr>
              <a:t>1/2</a:t>
            </a:r>
            <a:r>
              <a:rPr lang="en-US" sz="5400" dirty="0" smtClean="0">
                <a:solidFill>
                  <a:schemeClr val="tx1"/>
                </a:solidFill>
              </a:rPr>
              <a:t>, [A] = [A]</a:t>
            </a:r>
            <a:r>
              <a:rPr lang="en-US" sz="5400" baseline="-25000" dirty="0" smtClean="0">
                <a:solidFill>
                  <a:schemeClr val="tx1"/>
                </a:solidFill>
              </a:rPr>
              <a:t>0</a:t>
            </a:r>
            <a:r>
              <a:rPr lang="en-US" sz="5400" dirty="0" smtClean="0">
                <a:solidFill>
                  <a:schemeClr val="tx1"/>
                </a:solidFill>
              </a:rPr>
              <a:t>/2</a:t>
            </a:r>
            <a:endParaRPr lang="en-US" sz="5400" baseline="-250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00200"/>
            <a:ext cx="7543800" cy="50292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HALF LIFE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 amount of time required for a sample to  reach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half of its initial concentration.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For zero order, since</a:t>
            </a:r>
            <a:r>
              <a:rPr lang="en-US" sz="2800" dirty="0" smtClean="0">
                <a:solidFill>
                  <a:schemeClr val="tx1"/>
                </a:solidFill>
              </a:rPr>
              <a:t> [A] = [A]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r>
              <a:rPr lang="en-US" sz="2800" dirty="0" smtClean="0">
                <a:solidFill>
                  <a:schemeClr val="tx1"/>
                </a:solidFill>
              </a:rPr>
              <a:t>/2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/2 = -kt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r>
              <a:rPr lang="en-US" sz="4000" dirty="0" smtClean="0">
                <a:solidFill>
                  <a:schemeClr val="tx1"/>
                </a:solidFill>
              </a:rPr>
              <a:t> + 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Solving for the half-life…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kt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r>
              <a:rPr lang="en-US" sz="4000" dirty="0" smtClean="0">
                <a:solidFill>
                  <a:schemeClr val="tx1"/>
                </a:solidFill>
              </a:rPr>
              <a:t> = 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 - 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/2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kt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r>
              <a:rPr lang="en-US" sz="4000" dirty="0" smtClean="0">
                <a:solidFill>
                  <a:schemeClr val="tx1"/>
                </a:solidFill>
              </a:rPr>
              <a:t> = 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/2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r>
              <a:rPr lang="en-US" sz="4000" dirty="0" smtClean="0">
                <a:solidFill>
                  <a:schemeClr val="tx1"/>
                </a:solidFill>
              </a:rPr>
              <a:t> = 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/2k</a:t>
            </a:r>
          </a:p>
          <a:p>
            <a:endParaRPr lang="en-US" sz="4000" dirty="0" smtClean="0">
              <a:solidFill>
                <a:schemeClr val="tx1"/>
              </a:solidFill>
            </a:endParaRPr>
          </a:p>
          <a:p>
            <a:endParaRPr lang="en-US" sz="4000" baseline="-25000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xplosion 2 3"/>
          <p:cNvSpPr/>
          <p:nvPr/>
        </p:nvSpPr>
        <p:spPr>
          <a:xfrm rot="161221">
            <a:off x="2437798" y="5519637"/>
            <a:ext cx="5110503" cy="1143000"/>
          </a:xfrm>
          <a:prstGeom prst="irregularSeal2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0"/>
            <a:ext cx="7543800" cy="5029200"/>
          </a:xfrm>
        </p:spPr>
        <p:txBody>
          <a:bodyPr>
            <a:normAutofit fontScale="925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HALF LIFE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 amount of time required for a sample to  reach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half of its initial concentration.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For first order, since</a:t>
            </a:r>
            <a:r>
              <a:rPr lang="en-US" sz="2800" dirty="0" smtClean="0">
                <a:solidFill>
                  <a:schemeClr val="tx1"/>
                </a:solidFill>
              </a:rPr>
              <a:t> [A] = [A]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r>
              <a:rPr lang="en-US" sz="2800" dirty="0" smtClean="0">
                <a:solidFill>
                  <a:schemeClr val="tx1"/>
                </a:solidFill>
              </a:rPr>
              <a:t>/2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sz="4000" dirty="0" err="1" smtClean="0">
                <a:solidFill>
                  <a:schemeClr val="tx1"/>
                </a:solidFill>
              </a:rPr>
              <a:t>ln</a:t>
            </a:r>
            <a:r>
              <a:rPr lang="en-US" sz="4000" dirty="0" smtClean="0">
                <a:solidFill>
                  <a:schemeClr val="tx1"/>
                </a:solidFill>
              </a:rPr>
              <a:t>([A]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/2) = -kt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r>
              <a:rPr lang="en-US" sz="4000" dirty="0" smtClean="0">
                <a:solidFill>
                  <a:schemeClr val="tx1"/>
                </a:solidFill>
              </a:rPr>
              <a:t> + </a:t>
            </a:r>
            <a:r>
              <a:rPr lang="en-US" sz="4000" dirty="0" err="1" smtClean="0">
                <a:solidFill>
                  <a:schemeClr val="tx1"/>
                </a:solidFill>
              </a:rPr>
              <a:t>ln</a:t>
            </a:r>
            <a:r>
              <a:rPr lang="en-US" sz="4000" dirty="0" smtClean="0">
                <a:solidFill>
                  <a:schemeClr val="tx1"/>
                </a:solidFill>
              </a:rPr>
              <a:t>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Solving for the half-life…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kt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r>
              <a:rPr lang="en-US" sz="4000" dirty="0" smtClean="0">
                <a:solidFill>
                  <a:schemeClr val="tx1"/>
                </a:solidFill>
              </a:rPr>
              <a:t> = </a:t>
            </a:r>
            <a:r>
              <a:rPr lang="en-US" sz="4000" dirty="0" err="1" smtClean="0">
                <a:solidFill>
                  <a:schemeClr val="tx1"/>
                </a:solidFill>
              </a:rPr>
              <a:t>ln</a:t>
            </a:r>
            <a:r>
              <a:rPr lang="en-US" sz="4000" dirty="0" smtClean="0">
                <a:solidFill>
                  <a:schemeClr val="tx1"/>
                </a:solidFill>
              </a:rPr>
              <a:t>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 - </a:t>
            </a:r>
            <a:r>
              <a:rPr lang="en-US" sz="4000" dirty="0" err="1" smtClean="0">
                <a:solidFill>
                  <a:schemeClr val="tx1"/>
                </a:solidFill>
              </a:rPr>
              <a:t>ln</a:t>
            </a:r>
            <a:r>
              <a:rPr lang="en-US" sz="4000" dirty="0" smtClean="0">
                <a:solidFill>
                  <a:schemeClr val="tx1"/>
                </a:solidFill>
              </a:rPr>
              <a:t>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/2= </a:t>
            </a:r>
            <a:r>
              <a:rPr lang="en-US" sz="4000" dirty="0" err="1" smtClean="0">
                <a:solidFill>
                  <a:schemeClr val="tx1"/>
                </a:solidFill>
              </a:rPr>
              <a:t>ln</a:t>
            </a:r>
            <a:r>
              <a:rPr lang="en-US" sz="4000" dirty="0" smtClean="0">
                <a:solidFill>
                  <a:schemeClr val="tx1"/>
                </a:solidFill>
              </a:rPr>
              <a:t>([A]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/[A]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/2) 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kt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r>
              <a:rPr lang="en-US" sz="4000" dirty="0" smtClean="0">
                <a:solidFill>
                  <a:schemeClr val="tx1"/>
                </a:solidFill>
              </a:rPr>
              <a:t> = </a:t>
            </a:r>
            <a:r>
              <a:rPr lang="en-US" sz="4000" dirty="0" err="1" smtClean="0">
                <a:solidFill>
                  <a:schemeClr val="tx1"/>
                </a:solidFill>
              </a:rPr>
              <a:t>ln</a:t>
            </a:r>
            <a:r>
              <a:rPr lang="en-US" sz="4000" dirty="0" smtClean="0">
                <a:solidFill>
                  <a:schemeClr val="tx1"/>
                </a:solidFill>
              </a:rPr>
              <a:t>(2)=0.693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r>
              <a:rPr lang="en-US" sz="4000" dirty="0" smtClean="0">
                <a:solidFill>
                  <a:schemeClr val="tx1"/>
                </a:solidFill>
              </a:rPr>
              <a:t> = 0.693/k</a:t>
            </a:r>
          </a:p>
          <a:p>
            <a:endParaRPr lang="en-US" sz="4000" dirty="0" smtClean="0">
              <a:solidFill>
                <a:schemeClr val="tx1"/>
              </a:solidFill>
            </a:endParaRPr>
          </a:p>
          <a:p>
            <a:endParaRPr lang="en-US" sz="4000" baseline="-25000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xplosion 2 3"/>
          <p:cNvSpPr/>
          <p:nvPr/>
        </p:nvSpPr>
        <p:spPr>
          <a:xfrm rot="161221">
            <a:off x="2437798" y="5595837"/>
            <a:ext cx="5110503" cy="1143000"/>
          </a:xfrm>
          <a:prstGeom prst="irregularSeal2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0"/>
            <a:ext cx="7543800" cy="50292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HALF LIFE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 amount of time required for a sample to  reach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half of its initial concentration.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For second order, since</a:t>
            </a:r>
            <a:r>
              <a:rPr lang="en-US" sz="2800" dirty="0" smtClean="0">
                <a:solidFill>
                  <a:schemeClr val="tx1"/>
                </a:solidFill>
              </a:rPr>
              <a:t> [A] = [A]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r>
              <a:rPr lang="en-US" sz="2800" dirty="0" smtClean="0">
                <a:solidFill>
                  <a:schemeClr val="tx1"/>
                </a:solidFill>
              </a:rPr>
              <a:t>/2 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1/([A]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/2) = +kt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r>
              <a:rPr lang="en-US" sz="4000" dirty="0" smtClean="0">
                <a:solidFill>
                  <a:schemeClr val="tx1"/>
                </a:solidFill>
              </a:rPr>
              <a:t> + 1/[A]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Solving for the half-life…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1/([A]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/2) – 1/[A]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 = +kt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kt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r>
              <a:rPr lang="en-US" sz="4000" dirty="0" smtClean="0">
                <a:solidFill>
                  <a:schemeClr val="tx1"/>
                </a:solidFill>
              </a:rPr>
              <a:t> = 2/[A]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 – 1/[A]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r>
              <a:rPr lang="en-US" sz="4000" dirty="0" smtClean="0">
                <a:solidFill>
                  <a:schemeClr val="tx1"/>
                </a:solidFill>
              </a:rPr>
              <a:t> = 1/[A]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t</a:t>
            </a:r>
            <a:r>
              <a:rPr lang="en-US" sz="4000" baseline="-25000" dirty="0" smtClean="0">
                <a:solidFill>
                  <a:schemeClr val="tx1"/>
                </a:solidFill>
              </a:rPr>
              <a:t>1/2</a:t>
            </a:r>
            <a:r>
              <a:rPr lang="en-US" sz="4000" dirty="0" smtClean="0">
                <a:solidFill>
                  <a:schemeClr val="tx1"/>
                </a:solidFill>
              </a:rPr>
              <a:t> = 1/k[A]</a:t>
            </a:r>
            <a:r>
              <a:rPr lang="en-US" sz="4000" baseline="-25000" dirty="0" smtClean="0">
                <a:solidFill>
                  <a:schemeClr val="tx1"/>
                </a:solidFill>
              </a:rPr>
              <a:t>0</a:t>
            </a:r>
            <a:endParaRPr lang="en-US" sz="4000" dirty="0" smtClean="0">
              <a:solidFill>
                <a:schemeClr val="tx1"/>
              </a:solidFill>
            </a:endParaRPr>
          </a:p>
          <a:p>
            <a:endParaRPr lang="en-US" sz="4000" dirty="0" smtClean="0">
              <a:solidFill>
                <a:schemeClr val="tx1"/>
              </a:solidFill>
            </a:endParaRPr>
          </a:p>
          <a:p>
            <a:endParaRPr lang="en-US" sz="4000" baseline="-25000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xplosion 2 3"/>
          <p:cNvSpPr/>
          <p:nvPr/>
        </p:nvSpPr>
        <p:spPr>
          <a:xfrm rot="161221">
            <a:off x="2437798" y="5444856"/>
            <a:ext cx="5110503" cy="1143000"/>
          </a:xfrm>
          <a:prstGeom prst="irregularSeal2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0"/>
            <a:ext cx="7543800" cy="14478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% Completion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If a second order reaction is 65% complete in 12.7 minutes when the initial concentration is 0.200 M, what is the rate constant in L/mol*s?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81200"/>
            <a:ext cx="7543800" cy="4114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PSEUDO-INTEGRATED RATE LAWS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IRL’s for reactions with more than one reactant can be improvised by studying the reaction with one concentration MUCH smaller than the rest.</a:t>
            </a:r>
          </a:p>
          <a:p>
            <a:pPr algn="l"/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057400"/>
            <a:ext cx="7543800" cy="46482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PSEUDO-INTEGRATED RATE LAWS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If ;    A + B + 2 C </a:t>
            </a:r>
            <a:r>
              <a:rPr lang="en-US" sz="3600" dirty="0" smtClean="0">
                <a:solidFill>
                  <a:schemeClr val="tx1"/>
                </a:solidFill>
                <a:sym typeface="Wingdings" pitchFamily="2" charset="2"/>
              </a:rPr>
              <a:t> products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  <a:sym typeface="Wingdings" pitchFamily="2" charset="2"/>
              </a:rPr>
              <a:t>and [A]</a:t>
            </a:r>
            <a:r>
              <a:rPr lang="en-US" sz="3600" baseline="-25000" dirty="0" smtClean="0">
                <a:solidFill>
                  <a:schemeClr val="tx1"/>
                </a:solidFill>
                <a:sym typeface="Wingdings" pitchFamily="2" charset="2"/>
              </a:rPr>
              <a:t>0</a:t>
            </a:r>
            <a:r>
              <a:rPr lang="en-US" sz="3600" dirty="0" smtClean="0">
                <a:solidFill>
                  <a:schemeClr val="tx1"/>
                </a:solidFill>
                <a:sym typeface="Wingdings" pitchFamily="2" charset="2"/>
              </a:rPr>
              <a:t>      [B]</a:t>
            </a:r>
            <a:r>
              <a:rPr lang="en-US" sz="3600" baseline="-25000" dirty="0" smtClean="0">
                <a:solidFill>
                  <a:schemeClr val="tx1"/>
                </a:solidFill>
                <a:sym typeface="Wingdings" pitchFamily="2" charset="2"/>
              </a:rPr>
              <a:t>0</a:t>
            </a:r>
            <a:r>
              <a:rPr lang="en-US" sz="3600" dirty="0" smtClean="0">
                <a:solidFill>
                  <a:schemeClr val="tx1"/>
                </a:solidFill>
                <a:sym typeface="Wingdings" pitchFamily="2" charset="2"/>
              </a:rPr>
              <a:t> and [C]</a:t>
            </a:r>
            <a:r>
              <a:rPr lang="en-US" sz="3600" baseline="-25000" dirty="0" smtClean="0">
                <a:solidFill>
                  <a:schemeClr val="tx1"/>
                </a:solidFill>
                <a:sym typeface="Wingdings" pitchFamily="2" charset="2"/>
              </a:rPr>
              <a:t>0</a:t>
            </a:r>
            <a:r>
              <a:rPr lang="en-US" sz="3600" dirty="0" smtClean="0">
                <a:solidFill>
                  <a:schemeClr val="tx1"/>
                </a:solidFill>
                <a:sym typeface="Wingdings" pitchFamily="2" charset="2"/>
              </a:rPr>
              <a:t>, then changes in [B] and [C] will be negligible (they will be </a:t>
            </a:r>
            <a:r>
              <a:rPr lang="en-US" sz="3600" dirty="0" err="1" smtClean="0">
                <a:solidFill>
                  <a:schemeClr val="tx1"/>
                </a:solidFill>
                <a:sym typeface="Wingdings" pitchFamily="2" charset="2"/>
              </a:rPr>
              <a:t>vitrually</a:t>
            </a:r>
            <a:r>
              <a:rPr lang="en-US" sz="3600" dirty="0" smtClean="0">
                <a:solidFill>
                  <a:schemeClr val="tx1"/>
                </a:solidFill>
                <a:sym typeface="Wingdings" pitchFamily="2" charset="2"/>
              </a:rPr>
              <a:t> constant).</a:t>
            </a:r>
          </a:p>
          <a:p>
            <a:pPr algn="l">
              <a:buFont typeface="Symbol"/>
              <a:buChar char="\"/>
            </a:pPr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Rate ≈ k'[A]</a:t>
            </a:r>
            <a:r>
              <a:rPr lang="en-US" sz="3600" baseline="300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n</a:t>
            </a:r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  (where k' = k[B]</a:t>
            </a:r>
            <a:r>
              <a:rPr lang="en-US" sz="3600" baseline="300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x</a:t>
            </a:r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[C]</a:t>
            </a:r>
            <a:r>
              <a:rPr lang="en-US" sz="3600" baseline="300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y</a:t>
            </a:r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)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(k'  is a “pseudo” rate constant)</a:t>
            </a:r>
          </a:p>
          <a:p>
            <a:pPr algn="l"/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2362200" y="3733800"/>
          <a:ext cx="535418" cy="469588"/>
        </p:xfrm>
        <a:graphic>
          <a:graphicData uri="http://schemas.openxmlformats.org/presentationml/2006/ole">
            <p:oleObj spid="_x0000_s20483" name="Equation" r:id="rId3" imgW="177480" imgH="139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057400"/>
            <a:ext cx="8001000" cy="464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PSEUDO-INTEGRATED RATE LAWS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pPr algn="l"/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Since Rate ≈ k'[A]</a:t>
            </a:r>
            <a:r>
              <a:rPr lang="en-US" sz="3600" baseline="300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n</a:t>
            </a:r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, a pseudo-integrated rate law can be written based on the order of A under these conditions. (For example, if A is second order, we can approximate that;</a:t>
            </a:r>
          </a:p>
          <a:p>
            <a:pPr algn="l"/>
            <a:r>
              <a:rPr lang="en-US" sz="3600" dirty="0" smtClean="0">
                <a:solidFill>
                  <a:srgbClr val="C00000"/>
                </a:solidFill>
                <a:cs typeface="Arial" pitchFamily="34" charset="0"/>
                <a:sym typeface="Symbol"/>
              </a:rPr>
              <a:t>1/[A] = +</a:t>
            </a:r>
            <a:r>
              <a:rPr lang="en-US" sz="3600" dirty="0" err="1" smtClean="0">
                <a:solidFill>
                  <a:srgbClr val="C00000"/>
                </a:solidFill>
                <a:cs typeface="Arial" pitchFamily="34" charset="0"/>
                <a:sym typeface="Symbol"/>
              </a:rPr>
              <a:t>k't</a:t>
            </a:r>
            <a:r>
              <a:rPr lang="en-US" sz="3600" dirty="0" smtClean="0">
                <a:solidFill>
                  <a:srgbClr val="C00000"/>
                </a:solidFill>
                <a:cs typeface="Arial" pitchFamily="34" charset="0"/>
                <a:sym typeface="Symbol"/>
              </a:rPr>
              <a:t> + 1/[A]</a:t>
            </a:r>
            <a:r>
              <a:rPr lang="en-US" sz="3600" baseline="-25000" dirty="0" smtClean="0">
                <a:solidFill>
                  <a:srgbClr val="C00000"/>
                </a:solidFill>
                <a:cs typeface="Arial" pitchFamily="34" charset="0"/>
                <a:sym typeface="Symbol"/>
              </a:rPr>
              <a:t>0</a:t>
            </a:r>
            <a:r>
              <a:rPr lang="en-US" sz="3600" dirty="0" smtClean="0">
                <a:solidFill>
                  <a:srgbClr val="C00000"/>
                </a:solidFill>
                <a:cs typeface="Arial" pitchFamily="34" charset="0"/>
                <a:sym typeface="Symbol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IF [A]</a:t>
            </a:r>
            <a:r>
              <a:rPr lang="en-US" sz="3600" baseline="-250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0</a:t>
            </a:r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     [B]</a:t>
            </a:r>
            <a:r>
              <a:rPr lang="en-US" sz="3600" baseline="-250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0</a:t>
            </a:r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 and [C]</a:t>
            </a:r>
            <a:r>
              <a:rPr lang="en-US" sz="3600" baseline="-250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0</a:t>
            </a:r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)</a:t>
            </a:r>
            <a:endParaRPr lang="en-US" sz="3600" baseline="-250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5638800" y="5562600"/>
          <a:ext cx="534988" cy="469900"/>
        </p:xfrm>
        <a:graphic>
          <a:graphicData uri="http://schemas.openxmlformats.org/presentationml/2006/ole">
            <p:oleObj spid="_x0000_s21507" name="Equation" r:id="rId3" imgW="177480" imgH="139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76400"/>
            <a:ext cx="8001000" cy="464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PSEUDO-INTEGRATED RATE LAWS</a:t>
            </a:r>
          </a:p>
          <a:p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Example: </a:t>
            </a:r>
            <a:r>
              <a:rPr lang="en-US" sz="3600" dirty="0" err="1" smtClean="0">
                <a:solidFill>
                  <a:schemeClr val="tx1"/>
                </a:solidFill>
                <a:cs typeface="Arial" pitchFamily="34" charset="0"/>
                <a:sym typeface="Symbol"/>
              </a:rPr>
              <a:t>Zumdahl</a:t>
            </a:r>
            <a:r>
              <a:rPr lang="en-US" sz="36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, p. 601, #44 </a:t>
            </a:r>
            <a:r>
              <a:rPr lang="en-US" sz="18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(Let’s do this one together!)</a:t>
            </a:r>
            <a:endParaRPr lang="en-US" sz="1800" baseline="-250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048" y="2039203"/>
            <a:ext cx="7543800" cy="4495800"/>
          </a:xfrm>
        </p:spPr>
        <p:txBody>
          <a:bodyPr>
            <a:normAutofit fontScale="925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RATES of CHEMICAL REACTIONS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Average Rate	</a:t>
            </a:r>
            <a:r>
              <a:rPr lang="en-US" dirty="0" err="1" smtClean="0">
                <a:solidFill>
                  <a:schemeClr val="tx1"/>
                </a:solidFill>
              </a:rPr>
              <a:t>Rate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u="sng" dirty="0" smtClean="0">
                <a:solidFill>
                  <a:schemeClr val="tx1"/>
                </a:solidFill>
              </a:rPr>
              <a:t>∆ [A]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3714750" lvl="7" indent="-514350"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∆ t</a:t>
            </a:r>
            <a:endParaRPr lang="en-US" sz="2800" u="sng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Instantaneous Rate (Rate at any given moment. Equal to the slope of a line tangent to the curve on a conc. vs. time graph.)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Initial Rate (Instantaneous rate at the outset of a reaction.)</a:t>
            </a:r>
          </a:p>
          <a:p>
            <a:pPr marL="514350" indent="-514350" algn="l">
              <a:buFont typeface="+mj-lt"/>
              <a:buAutoNum type="arabicPeriod"/>
            </a:pPr>
            <a:endParaRPr lang="en-US" u="sng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</a:rPr>
              <a:t>					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1742182"/>
            <a:ext cx="533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Practice Integrated Rate Laws and time-concentration relationships.</a:t>
            </a:r>
            <a:endParaRPr lang="en-US" sz="32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544737" y="3886200"/>
            <a:ext cx="82027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</a:rPr>
              <a:t>CHANG – pp. 612, #21-30</a:t>
            </a:r>
          </a:p>
          <a:p>
            <a:pPr algn="ctr"/>
            <a:r>
              <a:rPr lang="en-US" sz="4800" dirty="0" smtClean="0">
                <a:solidFill>
                  <a:srgbClr val="0070C0"/>
                </a:solidFill>
              </a:rPr>
              <a:t>ZUMDAHL – pp. 599-601, #27-44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752600"/>
            <a:ext cx="7543800" cy="449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COLLISION MODEL of KINETICS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Assumes that in order for a reaction to occur…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…the reactants must collide with each other,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 …they must collide with a proper orientation, and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… the collision must be energetic enough to result in a reaction. (Must overcome the activation energy.)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752600"/>
            <a:ext cx="7543800" cy="44958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COLLISION MODEL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Factors affecting reaction rate…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Concentration – the more crowded the reactants, the more likely a collision is to occur.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Temperature – as temperature increases, the molecules move faster, increasing the frequency AND energy of collisions.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Catalysis – using a catalyst can provide a different, lower energy pathway for the reaction to proceed.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752600"/>
            <a:ext cx="7543800" cy="449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COLLISION MODEL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Evolution of a useful equation…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k = </a:t>
            </a:r>
            <a:r>
              <a:rPr lang="en-US" dirty="0" err="1" smtClean="0">
                <a:solidFill>
                  <a:schemeClr val="tx1"/>
                </a:solidFill>
              </a:rPr>
              <a:t>zpe</a:t>
            </a:r>
            <a:r>
              <a:rPr lang="en-US" baseline="30000" dirty="0" smtClean="0">
                <a:solidFill>
                  <a:schemeClr val="tx1"/>
                </a:solidFill>
              </a:rPr>
              <a:t>-Ea/RT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sz="1800" dirty="0" smtClean="0">
                <a:solidFill>
                  <a:schemeClr val="tx1"/>
                </a:solidFill>
              </a:rPr>
              <a:t>(z = frequency of collisions,  p = “</a:t>
            </a:r>
            <a:r>
              <a:rPr lang="en-US" sz="1800" dirty="0" err="1" smtClean="0">
                <a:solidFill>
                  <a:schemeClr val="tx1"/>
                </a:solidFill>
              </a:rPr>
              <a:t>steric</a:t>
            </a:r>
            <a:r>
              <a:rPr lang="en-US" sz="1800" dirty="0" smtClean="0">
                <a:solidFill>
                  <a:schemeClr val="tx1"/>
                </a:solidFill>
              </a:rPr>
              <a:t> factor” – which is the fraction of collisions with proper orientation, Ea = activation energy in J/mol) NOT VERY USEFUL</a:t>
            </a:r>
            <a:endParaRPr lang="en-US" sz="1800" baseline="30000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k = </a:t>
            </a:r>
            <a:r>
              <a:rPr lang="en-US" dirty="0" err="1" smtClean="0">
                <a:solidFill>
                  <a:schemeClr val="tx1"/>
                </a:solidFill>
              </a:rPr>
              <a:t>Ae</a:t>
            </a:r>
            <a:r>
              <a:rPr lang="en-US" baseline="30000" dirty="0" smtClean="0">
                <a:solidFill>
                  <a:schemeClr val="tx1"/>
                </a:solidFill>
              </a:rPr>
              <a:t>-Ea/RT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sz="1800" dirty="0" smtClean="0">
                <a:solidFill>
                  <a:schemeClr val="tx1"/>
                </a:solidFill>
              </a:rPr>
              <a:t>(z &amp; p are combined to form “Arrhenius factor”. A = frequency of collisions with proper orientation.) STILL NOT VERY USEFUL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ln</a:t>
            </a:r>
            <a:r>
              <a:rPr lang="en-US" dirty="0" smtClean="0">
                <a:solidFill>
                  <a:schemeClr val="tx1"/>
                </a:solidFill>
              </a:rPr>
              <a:t> k = -Ea/R(1/T) + </a:t>
            </a:r>
            <a:r>
              <a:rPr lang="en-US" dirty="0" err="1" smtClean="0">
                <a:solidFill>
                  <a:schemeClr val="tx1"/>
                </a:solidFill>
              </a:rPr>
              <a:t>ln</a:t>
            </a:r>
            <a:r>
              <a:rPr lang="en-US" dirty="0" smtClean="0">
                <a:solidFill>
                  <a:schemeClr val="tx1"/>
                </a:solidFill>
              </a:rPr>
              <a:t> A     USEFUL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1742182"/>
            <a:ext cx="533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Practice relating rate constant, activation energy &amp; temperature.</a:t>
            </a:r>
            <a:endParaRPr lang="en-US" sz="32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909228" y="3886200"/>
            <a:ext cx="74737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</a:rPr>
              <a:t>CHANG – pp. 613-614, #31-47</a:t>
            </a:r>
          </a:p>
          <a:p>
            <a:pPr algn="ctr"/>
            <a:r>
              <a:rPr lang="en-US" sz="4800" dirty="0" smtClean="0">
                <a:solidFill>
                  <a:srgbClr val="0070C0"/>
                </a:solidFill>
              </a:rPr>
              <a:t>ZUMDAHL – pp. 602, #49-60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676400"/>
            <a:ext cx="7543800" cy="1295400"/>
          </a:xfrm>
        </p:spPr>
        <p:txBody>
          <a:bodyPr>
            <a:normAutofit fontScale="62500" lnSpcReduction="20000"/>
          </a:bodyPr>
          <a:lstStyle/>
          <a:p>
            <a:r>
              <a:rPr lang="en-US" sz="8000" cap="all" dirty="0" smtClean="0">
                <a:solidFill>
                  <a:schemeClr val="bg1"/>
                </a:solidFill>
              </a:rPr>
              <a:t>Reaction Mechanisms</a:t>
            </a:r>
          </a:p>
          <a:p>
            <a:r>
              <a:rPr lang="en-US" sz="5100" cap="all" dirty="0" smtClean="0">
                <a:solidFill>
                  <a:schemeClr val="tx1"/>
                </a:solidFill>
              </a:rPr>
              <a:t>H</a:t>
            </a:r>
            <a:r>
              <a:rPr lang="en-US" sz="5100" cap="all" baseline="-25000" dirty="0" smtClean="0">
                <a:solidFill>
                  <a:schemeClr val="tx1"/>
                </a:solidFill>
              </a:rPr>
              <a:t>2</a:t>
            </a:r>
            <a:r>
              <a:rPr lang="en-US" sz="5100" cap="all" dirty="0" smtClean="0">
                <a:solidFill>
                  <a:schemeClr val="tx1"/>
                </a:solidFill>
              </a:rPr>
              <a:t> + 2 NO </a:t>
            </a:r>
            <a:r>
              <a:rPr lang="en-US" sz="5100" cap="all" dirty="0" smtClean="0">
                <a:solidFill>
                  <a:schemeClr val="tx1"/>
                </a:solidFill>
                <a:sym typeface="Wingdings" pitchFamily="2" charset="2"/>
              </a:rPr>
              <a:t> N</a:t>
            </a:r>
            <a:r>
              <a:rPr lang="en-US" sz="5100" cap="all" baseline="-25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5100" cap="all" dirty="0" smtClean="0">
                <a:solidFill>
                  <a:schemeClr val="tx1"/>
                </a:solidFill>
                <a:sym typeface="Wingdings" pitchFamily="2" charset="2"/>
              </a:rPr>
              <a:t>O + H</a:t>
            </a:r>
            <a:r>
              <a:rPr lang="en-US" sz="5100" cap="all" baseline="-25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5100" cap="all" dirty="0" smtClean="0">
                <a:solidFill>
                  <a:schemeClr val="tx1"/>
                </a:solidFill>
                <a:sym typeface="Wingdings" pitchFamily="2" charset="2"/>
              </a:rPr>
              <a:t>O</a:t>
            </a:r>
            <a:endParaRPr lang="en-US" sz="5100" cap="all" dirty="0" smtClean="0">
              <a:solidFill>
                <a:schemeClr val="tx1"/>
              </a:solidFill>
            </a:endParaRPr>
          </a:p>
          <a:p>
            <a:pPr marL="514350" indent="-514350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3124200"/>
            <a:ext cx="3276600" cy="3352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VOCABULARY:</a:t>
            </a:r>
          </a:p>
          <a:p>
            <a:pPr marL="514350" marR="0" lvl="0" indent="-514350" algn="r" defTabSz="914400" rtl="0" eaLnBrk="1" fontAlgn="auto" latinLnBrk="0" hangingPunct="1">
              <a:lnSpc>
                <a:spcPct val="100000"/>
              </a:lnSpc>
              <a:spcAft>
                <a:spcPts val="5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Elementary step-</a:t>
            </a:r>
          </a:p>
          <a:p>
            <a:pPr marL="514350" marR="0" lvl="0" indent="-514350" algn="r" defTabSz="914400" rtl="0" eaLnBrk="1" fontAlgn="auto" latinLnBrk="0" hangingPunct="1">
              <a:lnSpc>
                <a:spcPct val="100000"/>
              </a:lnSpc>
              <a:spcAft>
                <a:spcPts val="5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0" eaLnBrk="1" fontAlgn="auto" latinLnBrk="0" hangingPunct="1">
              <a:lnSpc>
                <a:spcPct val="100000"/>
              </a:lnSpc>
              <a:spcAft>
                <a:spcPts val="5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Molecularity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</a:p>
          <a:p>
            <a:pPr marL="514350" marR="0" lvl="0" indent="-514350" algn="r" defTabSz="914400" rtl="0" eaLnBrk="1" fontAlgn="auto" latinLnBrk="0" hangingPunct="1">
              <a:lnSpc>
                <a:spcPct val="100000"/>
              </a:lnSpc>
              <a:spcAft>
                <a:spcPts val="5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Unimolecular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</a:p>
          <a:p>
            <a:pPr marL="514350" marR="0" lvl="0" indent="-514350" algn="r" defTabSz="914400" rtl="0" eaLnBrk="1" fontAlgn="auto" latinLnBrk="0" hangingPunct="1">
              <a:lnSpc>
                <a:spcPct val="100000"/>
              </a:lnSpc>
              <a:spcAft>
                <a:spcPts val="5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Bimolecular-</a:t>
            </a:r>
          </a:p>
          <a:p>
            <a:pPr marL="514350" marR="0" lvl="0" indent="-514350" algn="r" defTabSz="914400" rtl="0" eaLnBrk="1" fontAlgn="auto" latinLnBrk="0" hangingPunct="1">
              <a:lnSpc>
                <a:spcPct val="100000"/>
              </a:lnSpc>
              <a:spcAft>
                <a:spcPts val="5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Termolecular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</a:p>
          <a:p>
            <a:pPr marL="514350" marR="0" lvl="0" indent="-514350" algn="r" defTabSz="914400" rtl="0" eaLnBrk="1" fontAlgn="auto" latinLnBrk="0" hangingPunct="1">
              <a:lnSpc>
                <a:spcPct val="100000"/>
              </a:lnSpc>
              <a:spcAft>
                <a:spcPts val="5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Rate-determining step -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3456404"/>
            <a:ext cx="5445914" cy="29443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500"/>
              </a:spcAft>
            </a:pPr>
            <a:r>
              <a:rPr lang="en-US" sz="2350" dirty="0" smtClean="0"/>
              <a:t>A reaction for which the rate law can be written from its </a:t>
            </a:r>
            <a:r>
              <a:rPr lang="en-US" sz="2350" dirty="0" err="1" smtClean="0"/>
              <a:t>molecularity</a:t>
            </a:r>
            <a:r>
              <a:rPr lang="en-US" sz="2350" dirty="0" smtClean="0"/>
              <a:t>.</a:t>
            </a:r>
          </a:p>
          <a:p>
            <a:pPr>
              <a:spcAft>
                <a:spcPts val="500"/>
              </a:spcAft>
            </a:pPr>
            <a:r>
              <a:rPr lang="en-US" sz="2350" dirty="0" smtClean="0"/>
              <a:t>The sum of the coefficients of the reactants</a:t>
            </a:r>
          </a:p>
          <a:p>
            <a:pPr>
              <a:spcAft>
                <a:spcPts val="500"/>
              </a:spcAft>
            </a:pPr>
            <a:r>
              <a:rPr lang="en-US" sz="2350" dirty="0" smtClean="0"/>
              <a:t>One molecule on the reactants side.</a:t>
            </a:r>
          </a:p>
          <a:p>
            <a:pPr>
              <a:spcAft>
                <a:spcPts val="500"/>
              </a:spcAft>
            </a:pPr>
            <a:r>
              <a:rPr lang="en-US" sz="2350" dirty="0" smtClean="0"/>
              <a:t>Two molecules must collide to react.</a:t>
            </a:r>
          </a:p>
          <a:p>
            <a:pPr>
              <a:spcAft>
                <a:spcPts val="500"/>
              </a:spcAft>
            </a:pPr>
            <a:r>
              <a:rPr lang="en-US" sz="2350" dirty="0" smtClean="0"/>
              <a:t>Three molecules must collide simultaneously.</a:t>
            </a:r>
          </a:p>
          <a:p>
            <a:pPr>
              <a:spcAft>
                <a:spcPts val="500"/>
              </a:spcAft>
            </a:pPr>
            <a:r>
              <a:rPr lang="en-US" sz="2350" dirty="0" smtClean="0"/>
              <a:t>The slowest step in the mechanism.</a:t>
            </a:r>
            <a:endParaRPr lang="en-US" sz="23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05000"/>
            <a:ext cx="7543800" cy="4495800"/>
          </a:xfrm>
        </p:spPr>
        <p:txBody>
          <a:bodyPr>
            <a:normAutofit/>
          </a:bodyPr>
          <a:lstStyle/>
          <a:p>
            <a:r>
              <a:rPr lang="en-US" sz="4400" cap="all" dirty="0" smtClean="0">
                <a:solidFill>
                  <a:schemeClr val="bg1"/>
                </a:solidFill>
              </a:rPr>
              <a:t>Reaction Mechanisms</a:t>
            </a:r>
          </a:p>
          <a:p>
            <a:pPr marL="514350" indent="-514350"/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en-US" sz="2500" dirty="0" smtClean="0">
                <a:solidFill>
                  <a:schemeClr val="tx1"/>
                </a:solidFill>
              </a:rPr>
              <a:t>We cannot prove a mechanism, but we can prove that a mechanism is not possible.  A plausible mechanism WILL…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 …have steps that add up to the overall reaction,  AND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…agree with the experimentally determined rate law. (Its rate determining step will have a rate law, written from its </a:t>
            </a:r>
            <a:r>
              <a:rPr lang="en-US" dirty="0" err="1" smtClean="0">
                <a:solidFill>
                  <a:schemeClr val="tx1"/>
                </a:solidFill>
              </a:rPr>
              <a:t>molecularity</a:t>
            </a:r>
            <a:r>
              <a:rPr lang="en-US" dirty="0" smtClean="0">
                <a:solidFill>
                  <a:schemeClr val="tx1"/>
                </a:solidFill>
              </a:rPr>
              <a:t>, which agrees with the observed rate law.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05000"/>
            <a:ext cx="7543800" cy="4495800"/>
          </a:xfrm>
        </p:spPr>
        <p:txBody>
          <a:bodyPr>
            <a:normAutofit/>
          </a:bodyPr>
          <a:lstStyle/>
          <a:p>
            <a:r>
              <a:rPr lang="en-US" sz="4400" cap="all" dirty="0" smtClean="0">
                <a:solidFill>
                  <a:schemeClr val="bg1"/>
                </a:solidFill>
              </a:rPr>
              <a:t>Reaction Mechanisms</a:t>
            </a:r>
          </a:p>
          <a:p>
            <a:pPr marL="514350" indent="-514350"/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en-US" sz="2500" dirty="0" err="1" smtClean="0">
                <a:solidFill>
                  <a:schemeClr val="tx1"/>
                </a:solidFill>
              </a:rPr>
              <a:t>Zumdahl</a:t>
            </a:r>
            <a:r>
              <a:rPr lang="en-US" sz="2500" dirty="0" smtClean="0">
                <a:solidFill>
                  <a:schemeClr val="tx1"/>
                </a:solidFill>
              </a:rPr>
              <a:t>, p. 601, #46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05000"/>
            <a:ext cx="7543800" cy="4495800"/>
          </a:xfrm>
        </p:spPr>
        <p:txBody>
          <a:bodyPr>
            <a:normAutofit lnSpcReduction="10000"/>
          </a:bodyPr>
          <a:lstStyle/>
          <a:p>
            <a:r>
              <a:rPr lang="en-US" sz="4400" cap="all" dirty="0" smtClean="0">
                <a:solidFill>
                  <a:schemeClr val="bg1"/>
                </a:solidFill>
              </a:rPr>
              <a:t>Reaction Mechanisms</a:t>
            </a:r>
          </a:p>
          <a:p>
            <a:pPr marL="514350" indent="-514350"/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en-US" sz="2500" dirty="0" smtClean="0">
                <a:solidFill>
                  <a:schemeClr val="tx1"/>
                </a:solidFill>
              </a:rPr>
              <a:t>SPECIAL CONSIDERATION – Mechanisms which have fast, reversible steps and include an intermediate…</a:t>
            </a:r>
          </a:p>
          <a:p>
            <a:pPr marL="514350" indent="-514350" algn="l"/>
            <a:r>
              <a:rPr lang="en-US" sz="2500" dirty="0" smtClean="0">
                <a:solidFill>
                  <a:schemeClr val="tx1"/>
                </a:solidFill>
              </a:rPr>
              <a:t>EX: For the overall reaction – 2 O</a:t>
            </a:r>
            <a:r>
              <a:rPr lang="en-US" sz="2500" baseline="-25000" dirty="0" smtClean="0">
                <a:solidFill>
                  <a:schemeClr val="tx1"/>
                </a:solidFill>
              </a:rPr>
              <a:t>3</a:t>
            </a:r>
            <a:r>
              <a:rPr lang="en-US" sz="2500" dirty="0" smtClean="0">
                <a:solidFill>
                  <a:schemeClr val="tx1"/>
                </a:solidFill>
              </a:rPr>
              <a:t>  </a:t>
            </a:r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  3 O</a:t>
            </a:r>
            <a:r>
              <a:rPr lang="en-US" sz="2500" baseline="-25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endParaRPr lang="en-US" sz="25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With observed rate law – Rate = k[O</a:t>
            </a:r>
            <a:r>
              <a:rPr lang="en-US" baseline="-25000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]</a:t>
            </a:r>
            <a:r>
              <a:rPr lang="en-US" baseline="30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/[O</a:t>
            </a:r>
            <a:r>
              <a:rPr lang="en-US" baseline="-25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]</a:t>
            </a: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The following mechanism is proposed…</a:t>
            </a:r>
          </a:p>
          <a:p>
            <a:pPr marL="514350" indent="-514350" algn="l"/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		   O</a:t>
            </a:r>
            <a:r>
              <a:rPr lang="en-US" sz="2500" baseline="-25000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  O</a:t>
            </a:r>
            <a:r>
              <a:rPr lang="en-US" sz="2500" baseline="-25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 + O</a:t>
            </a:r>
          </a:p>
          <a:p>
            <a:pPr marL="514350" indent="-514350" algn="l"/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	O + O</a:t>
            </a:r>
            <a:r>
              <a:rPr lang="en-US" sz="2500" baseline="-25000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      2 O</a:t>
            </a:r>
            <a:r>
              <a:rPr lang="en-US" sz="2500" baseline="-25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</a:p>
          <a:p>
            <a:pPr marL="514350" indent="-514350" algn="l"/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Is this mechanism plausible?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543800" cy="44958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2 O</a:t>
            </a:r>
            <a:r>
              <a:rPr lang="en-US" sz="4400" baseline="-25000" dirty="0" smtClean="0">
                <a:solidFill>
                  <a:schemeClr val="bg1"/>
                </a:solidFill>
              </a:rPr>
              <a:t>3</a:t>
            </a:r>
            <a:r>
              <a:rPr lang="en-US" sz="4400" dirty="0" smtClean="0">
                <a:solidFill>
                  <a:schemeClr val="bg1"/>
                </a:solidFill>
              </a:rPr>
              <a:t>  </a:t>
            </a:r>
            <a:r>
              <a:rPr lang="en-US" sz="4400" dirty="0" smtClean="0">
                <a:solidFill>
                  <a:schemeClr val="bg1"/>
                </a:solidFill>
                <a:sym typeface="Wingdings" pitchFamily="2" charset="2"/>
              </a:rPr>
              <a:t>  3 O</a:t>
            </a:r>
            <a:r>
              <a:rPr lang="en-US" sz="4400" baseline="-25000" dirty="0" smtClean="0">
                <a:solidFill>
                  <a:schemeClr val="bg1"/>
                </a:solidFill>
                <a:sym typeface="Wingdings" pitchFamily="2" charset="2"/>
              </a:rPr>
              <a:t>2</a:t>
            </a:r>
            <a:endParaRPr lang="en-US" sz="4400" cap="all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en-US" sz="3600" dirty="0" smtClean="0">
                <a:solidFill>
                  <a:schemeClr val="bg1"/>
                </a:solidFill>
                <a:sym typeface="Wingdings" pitchFamily="2" charset="2"/>
              </a:rPr>
              <a:t>Rate = k[O</a:t>
            </a:r>
            <a:r>
              <a:rPr lang="en-US" sz="3600" baseline="-25000" dirty="0" smtClean="0">
                <a:solidFill>
                  <a:schemeClr val="bg1"/>
                </a:solidFill>
                <a:sym typeface="Wingdings" pitchFamily="2" charset="2"/>
              </a:rPr>
              <a:t>3</a:t>
            </a:r>
            <a:r>
              <a:rPr lang="en-US" sz="3600" dirty="0" smtClean="0">
                <a:solidFill>
                  <a:schemeClr val="bg1"/>
                </a:solidFill>
                <a:sym typeface="Wingdings" pitchFamily="2" charset="2"/>
              </a:rPr>
              <a:t>]</a:t>
            </a:r>
            <a:r>
              <a:rPr lang="en-US" sz="3600" baseline="30000" dirty="0" smtClean="0">
                <a:solidFill>
                  <a:schemeClr val="bg1"/>
                </a:solidFill>
                <a:sym typeface="Wingdings" pitchFamily="2" charset="2"/>
              </a:rPr>
              <a:t>2</a:t>
            </a:r>
            <a:r>
              <a:rPr lang="en-US" sz="3600" dirty="0" smtClean="0">
                <a:solidFill>
                  <a:schemeClr val="bg1"/>
                </a:solidFill>
                <a:sym typeface="Wingdings" pitchFamily="2" charset="2"/>
              </a:rPr>
              <a:t>/[O</a:t>
            </a:r>
            <a:r>
              <a:rPr lang="en-US" sz="3600" baseline="-25000" dirty="0" smtClean="0">
                <a:solidFill>
                  <a:schemeClr val="bg1"/>
                </a:solidFill>
                <a:sym typeface="Wingdings" pitchFamily="2" charset="2"/>
              </a:rPr>
              <a:t>2</a:t>
            </a:r>
            <a:r>
              <a:rPr lang="en-US" sz="3600" dirty="0" smtClean="0">
                <a:solidFill>
                  <a:schemeClr val="bg1"/>
                </a:solidFill>
                <a:sym typeface="Wingdings" pitchFamily="2" charset="2"/>
              </a:rPr>
              <a:t>]</a:t>
            </a:r>
          </a:p>
          <a:p>
            <a:pPr marL="514350" indent="-514350"/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sz="2500" baseline="-25000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  O</a:t>
            </a:r>
            <a:r>
              <a:rPr lang="en-US" sz="2500" baseline="-25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 + O</a:t>
            </a:r>
          </a:p>
          <a:p>
            <a:pPr marL="514350" indent="-514350"/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O + O</a:t>
            </a:r>
            <a:r>
              <a:rPr lang="en-US" sz="2500" baseline="-25000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2500" dirty="0" smtClean="0">
                <a:solidFill>
                  <a:schemeClr val="tx1"/>
                </a:solidFill>
                <a:sym typeface="Wingdings" pitchFamily="2" charset="2"/>
              </a:rPr>
              <a:t>      2 O</a:t>
            </a:r>
            <a:r>
              <a:rPr lang="en-US" sz="2500" baseline="-25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057400"/>
            <a:ext cx="7543800" cy="4191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RATE LAWS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Differential Rate Law: relates rate to concentration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Integrated Rate Law: relates concentration to time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1742182"/>
            <a:ext cx="533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Practice with Reaction Mechanisms</a:t>
            </a:r>
            <a:endParaRPr lang="en-US" sz="32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544739" y="3886200"/>
            <a:ext cx="82027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</a:rPr>
              <a:t>CHANG – pp. 614-615, #48-58</a:t>
            </a:r>
          </a:p>
          <a:p>
            <a:pPr algn="ctr"/>
            <a:r>
              <a:rPr lang="en-US" sz="4800" dirty="0" smtClean="0">
                <a:solidFill>
                  <a:srgbClr val="0070C0"/>
                </a:solidFill>
              </a:rPr>
              <a:t>ZUMDAHL – pp. 601-602, #45-48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81200"/>
            <a:ext cx="75438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CATALYSTS</a:t>
            </a:r>
            <a:endParaRPr lang="en-US" sz="3600" dirty="0" smtClean="0">
              <a:solidFill>
                <a:schemeClr val="bg1"/>
              </a:solidFill>
              <a:sym typeface="Wingdings" pitchFamily="2" charset="2"/>
            </a:endParaRPr>
          </a:p>
          <a:p>
            <a:pPr marL="514350" indent="-514350"/>
            <a:endParaRPr lang="en-US" sz="3600" dirty="0" smtClean="0">
              <a:solidFill>
                <a:schemeClr val="bg1"/>
              </a:solidFill>
              <a:sym typeface="Wingdings" pitchFamily="2" charset="2"/>
            </a:endParaRPr>
          </a:p>
          <a:p>
            <a:pPr marL="514350" indent="-514350"/>
            <a:endParaRPr lang="en-US" sz="3600" dirty="0" smtClean="0">
              <a:solidFill>
                <a:schemeClr val="bg1"/>
              </a:solidFill>
              <a:sym typeface="Wingdings" pitchFamily="2" charset="2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600" b="1" u="sng" dirty="0" smtClean="0">
                <a:solidFill>
                  <a:schemeClr val="accent1"/>
                </a:solidFill>
                <a:sym typeface="Wingdings" pitchFamily="2" charset="2"/>
              </a:rPr>
              <a:t>Homogeneous Catalysis</a:t>
            </a:r>
            <a:r>
              <a:rPr lang="en-US" sz="3600" dirty="0" smtClean="0">
                <a:solidFill>
                  <a:schemeClr val="accent1"/>
                </a:solidFill>
                <a:sym typeface="Wingdings" pitchFamily="2" charset="2"/>
              </a:rPr>
              <a:t> – catalyst is in the same physical state as the reactants. (Ex. – free radicals in atmospheric chemistry.)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600" b="1" u="sng" dirty="0" smtClean="0">
                <a:solidFill>
                  <a:schemeClr val="accent1"/>
                </a:solidFill>
                <a:sym typeface="Wingdings" pitchFamily="2" charset="2"/>
              </a:rPr>
              <a:t>Heterogeneous Catalysis</a:t>
            </a:r>
            <a:r>
              <a:rPr lang="en-US" sz="3600" dirty="0" smtClean="0">
                <a:solidFill>
                  <a:schemeClr val="accent1"/>
                </a:solidFill>
                <a:sym typeface="Wingdings" pitchFamily="2" charset="2"/>
              </a:rPr>
              <a:t> – catalyst is in a different physical state than the reactants. (Ex. – using metal plates or other solid surface  to catalyze aqueous, liquid or gas-phase reactions, such as in the hydrogenation of unsaturated hydrocarbons.)</a:t>
            </a:r>
            <a:endParaRPr lang="en-US" sz="2500" dirty="0" smtClean="0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7924800" cy="4572000"/>
          </a:xfrm>
        </p:spPr>
        <p:txBody>
          <a:bodyPr>
            <a:normAutofit fontScale="92500"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CATALYSTS</a:t>
            </a:r>
          </a:p>
          <a:p>
            <a:r>
              <a:rPr lang="en-US" sz="4400" dirty="0" smtClean="0">
                <a:solidFill>
                  <a:schemeClr val="bg1"/>
                </a:solidFill>
                <a:sym typeface="Wingdings" pitchFamily="2" charset="2"/>
              </a:rPr>
              <a:t>4 Steps of Heterogeneous Catalysis…</a:t>
            </a:r>
            <a:endParaRPr lang="en-US" sz="3600" dirty="0" smtClean="0">
              <a:solidFill>
                <a:schemeClr val="bg1"/>
              </a:solidFill>
              <a:sym typeface="Wingdings" pitchFamily="2" charset="2"/>
            </a:endParaRPr>
          </a:p>
          <a:p>
            <a:pPr marL="514350" indent="-514350"/>
            <a:endParaRPr lang="en-US" sz="3600" dirty="0" smtClean="0">
              <a:solidFill>
                <a:schemeClr val="bg1"/>
              </a:solidFill>
              <a:sym typeface="Wingdings" pitchFamily="2" charset="2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600" dirty="0" smtClean="0">
                <a:solidFill>
                  <a:schemeClr val="accent1"/>
                </a:solidFill>
                <a:sym typeface="Wingdings" pitchFamily="2" charset="2"/>
              </a:rPr>
              <a:t>Adsorption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600" dirty="0" smtClean="0">
                <a:solidFill>
                  <a:schemeClr val="accent1"/>
                </a:solidFill>
                <a:sym typeface="Wingdings" pitchFamily="2" charset="2"/>
              </a:rPr>
              <a:t>Migration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600" dirty="0" smtClean="0">
                <a:solidFill>
                  <a:schemeClr val="accent1"/>
                </a:solidFill>
                <a:sym typeface="Wingdings" pitchFamily="2" charset="2"/>
              </a:rPr>
              <a:t>Reaction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600" dirty="0" smtClean="0">
                <a:solidFill>
                  <a:schemeClr val="accent1"/>
                </a:solidFill>
                <a:sym typeface="Wingdings" pitchFamily="2" charset="2"/>
              </a:rPr>
              <a:t>Escape 	(More details on p. 590 of </a:t>
            </a:r>
            <a:r>
              <a:rPr lang="en-US" sz="3600" dirty="0" err="1" smtClean="0">
                <a:solidFill>
                  <a:schemeClr val="accent1"/>
                </a:solidFill>
                <a:sym typeface="Wingdings" pitchFamily="2" charset="2"/>
              </a:rPr>
              <a:t>Zumdahl</a:t>
            </a:r>
            <a:r>
              <a:rPr lang="en-US" sz="3600" dirty="0" smtClean="0">
                <a:solidFill>
                  <a:schemeClr val="accent1"/>
                </a:solidFill>
                <a:sym typeface="Wingdings" pitchFamily="2" charset="2"/>
              </a:rPr>
              <a:t>)</a:t>
            </a:r>
            <a:endParaRPr lang="en-US" sz="2500" dirty="0" smtClean="0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600200"/>
            <a:ext cx="7543800" cy="1447800"/>
          </a:xfrm>
        </p:spPr>
        <p:txBody>
          <a:bodyPr>
            <a:normAutofit fontScale="77500" lnSpcReduction="20000"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CATALYSTS</a:t>
            </a:r>
          </a:p>
          <a:p>
            <a:r>
              <a:rPr lang="en-US" sz="4400" dirty="0" smtClean="0">
                <a:solidFill>
                  <a:schemeClr val="bg1"/>
                </a:solidFill>
                <a:sym typeface="Wingdings" pitchFamily="2" charset="2"/>
              </a:rPr>
              <a:t>Relating rate constants to activation energies using different catalysts (or no catalyst).</a:t>
            </a:r>
            <a:endParaRPr lang="en-US" sz="3600" dirty="0" smtClean="0">
              <a:solidFill>
                <a:schemeClr val="bg1"/>
              </a:solidFill>
              <a:sym typeface="Wingdings" pitchFamily="2" charset="2"/>
            </a:endParaRPr>
          </a:p>
          <a:p>
            <a:pPr marL="514350" indent="-514350"/>
            <a:endParaRPr lang="en-US" sz="3600" dirty="0" smtClean="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50520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ln</a:t>
            </a:r>
            <a:r>
              <a:rPr lang="en-US" sz="3600" dirty="0" smtClean="0"/>
              <a:t> k = -Ea/R*(1/T) + </a:t>
            </a:r>
            <a:r>
              <a:rPr lang="en-US" sz="3600" dirty="0" err="1" smtClean="0"/>
              <a:t>ln</a:t>
            </a:r>
            <a:r>
              <a:rPr lang="en-US" sz="3600" dirty="0" smtClean="0"/>
              <a:t> A, SO…</a:t>
            </a:r>
          </a:p>
          <a:p>
            <a:r>
              <a:rPr lang="en-US" sz="3600" dirty="0" smtClean="0"/>
              <a:t>lnk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 + Ea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/R*(1/T)=lnk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+ Ea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/R*(1/T)</a:t>
            </a:r>
          </a:p>
          <a:p>
            <a:r>
              <a:rPr lang="en-US" sz="3600" dirty="0" smtClean="0"/>
              <a:t>lnk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 - lnk</a:t>
            </a:r>
            <a:r>
              <a:rPr lang="en-US" sz="3600" baseline="-25000" dirty="0" smtClean="0"/>
              <a:t>2 </a:t>
            </a:r>
            <a:r>
              <a:rPr lang="en-US" sz="3600" dirty="0" smtClean="0"/>
              <a:t>= Ea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/R*(1/T) - Ea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/R*(1/T),</a:t>
            </a:r>
          </a:p>
          <a:p>
            <a:r>
              <a:rPr lang="en-US" sz="3600" dirty="0" smtClean="0"/>
              <a:t>SO…</a:t>
            </a:r>
          </a:p>
          <a:p>
            <a:r>
              <a:rPr lang="en-US" sz="3600" dirty="0" smtClean="0"/>
              <a:t> </a:t>
            </a:r>
          </a:p>
          <a:p>
            <a:endParaRPr lang="en-US" sz="3600" dirty="0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2490019" y="5257800"/>
          <a:ext cx="3082823" cy="1111250"/>
        </p:xfrm>
        <a:graphic>
          <a:graphicData uri="http://schemas.openxmlformats.org/presentationml/2006/ole">
            <p:oleObj spid="_x0000_s32771" name="Equation" r:id="rId4" imgW="10918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006025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Practice – catalysis and activation energy</a:t>
            </a:r>
            <a:endParaRPr lang="en-US" sz="32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205177" y="3886200"/>
            <a:ext cx="68818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</a:rPr>
              <a:t>CHANG – p. 615, #59-66</a:t>
            </a:r>
          </a:p>
          <a:p>
            <a:pPr algn="ctr"/>
            <a:r>
              <a:rPr lang="en-US" sz="4800" dirty="0" smtClean="0">
                <a:solidFill>
                  <a:srgbClr val="0070C0"/>
                </a:solidFill>
              </a:rPr>
              <a:t>ZUMDAHL – p. 603, #61-64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057400"/>
            <a:ext cx="7543800" cy="449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Differential Rate Law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This is the “default” form of the rate law. If a problem asks for the “rate law” – give this form.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FORMAT:   Rate = k[A]</a:t>
            </a:r>
            <a:r>
              <a:rPr lang="en-US" baseline="30000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[B]</a:t>
            </a:r>
            <a:r>
              <a:rPr lang="en-US" baseline="30000" dirty="0" smtClean="0">
                <a:solidFill>
                  <a:schemeClr val="tx1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[C]</a:t>
            </a:r>
            <a:r>
              <a:rPr lang="en-US" baseline="30000" dirty="0" smtClean="0">
                <a:solidFill>
                  <a:schemeClr val="tx1"/>
                </a:solidFill>
              </a:rPr>
              <a:t>z</a:t>
            </a:r>
            <a:r>
              <a:rPr lang="en-US" dirty="0" smtClean="0">
                <a:solidFill>
                  <a:schemeClr val="tx1"/>
                </a:solidFill>
              </a:rPr>
              <a:t>… (k is the “Rate Constant” which is temperature dependent, A, B &amp; C are reactants, x, y &amp; z are the respective “orders” of those reactants.)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METHOD: Method of initial rates (text, pp. </a:t>
            </a:r>
            <a:r>
              <a:rPr lang="en-US" dirty="0" smtClean="0">
                <a:solidFill>
                  <a:schemeClr val="tx1"/>
                </a:solidFill>
              </a:rPr>
              <a:t>573-576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81200"/>
            <a:ext cx="7543800" cy="449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EXAMPLE: Method of Initial Rates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3810000"/>
          <a:ext cx="7239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896"/>
                <a:gridCol w="1989104"/>
                <a:gridCol w="2209800"/>
                <a:gridCol w="1981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Exp.</a:t>
                      </a:r>
                      <a:r>
                        <a:rPr lang="en-US" baseline="0" dirty="0" smtClean="0"/>
                        <a:t>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[HgCl</a:t>
                      </a:r>
                      <a:r>
                        <a:rPr lang="en-US" sz="1800" baseline="-25000" dirty="0" smtClean="0"/>
                        <a:t>2</a:t>
                      </a:r>
                      <a:r>
                        <a:rPr lang="en-US" sz="1800" dirty="0" smtClean="0"/>
                        <a:t>], 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[C</a:t>
                      </a:r>
                      <a:r>
                        <a:rPr lang="en-US" sz="1800" baseline="-25000" dirty="0" smtClean="0"/>
                        <a:t>2</a:t>
                      </a:r>
                      <a:r>
                        <a:rPr lang="en-US" sz="1800" dirty="0" smtClean="0"/>
                        <a:t>O</a:t>
                      </a:r>
                      <a:r>
                        <a:rPr lang="en-US" sz="1800" baseline="-25000" dirty="0" smtClean="0"/>
                        <a:t>4</a:t>
                      </a:r>
                      <a:r>
                        <a:rPr lang="en-US" sz="1800" baseline="30000" dirty="0" smtClean="0"/>
                        <a:t>2-</a:t>
                      </a:r>
                      <a:r>
                        <a:rPr lang="en-US" sz="1800" dirty="0" smtClean="0"/>
                        <a:t>], M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Initial Rate (mol/</a:t>
                      </a:r>
                      <a:r>
                        <a:rPr lang="en-US" dirty="0" err="1" smtClean="0"/>
                        <a:t>Lmin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 x 10</a:t>
                      </a:r>
                      <a:r>
                        <a:rPr lang="en-US" baseline="30000" dirty="0" smtClean="0"/>
                        <a:t>-5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7.1 x 10</a:t>
                      </a:r>
                      <a:r>
                        <a:rPr lang="en-US" baseline="30000" dirty="0" smtClean="0"/>
                        <a:t>-5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 x 10</a:t>
                      </a:r>
                      <a:r>
                        <a:rPr lang="en-US" baseline="30000" dirty="0" smtClean="0"/>
                        <a:t>-5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8.9 x 10</a:t>
                      </a:r>
                      <a:r>
                        <a:rPr lang="en-US" baseline="30000" dirty="0" smtClean="0"/>
                        <a:t>-6</a:t>
                      </a:r>
                      <a:endParaRPr lang="en-US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3200400"/>
            <a:ext cx="7839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 HgCl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 +  C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4</a:t>
            </a:r>
            <a:r>
              <a:rPr lang="en-US" sz="3200" baseline="30000" dirty="0" smtClean="0"/>
              <a:t>2-</a:t>
            </a:r>
            <a:r>
              <a:rPr lang="en-US" sz="3200" dirty="0" smtClean="0"/>
              <a:t>  </a:t>
            </a:r>
            <a:r>
              <a:rPr lang="en-US" sz="3200" dirty="0" smtClean="0">
                <a:sym typeface="Wingdings" pitchFamily="2" charset="2"/>
              </a:rPr>
              <a:t>  2 </a:t>
            </a:r>
            <a:r>
              <a:rPr lang="en-US" sz="3200" dirty="0" err="1" smtClean="0">
                <a:sym typeface="Wingdings" pitchFamily="2" charset="2"/>
              </a:rPr>
              <a:t>Cl</a:t>
            </a:r>
            <a:r>
              <a:rPr lang="en-US" sz="3200" baseline="30000" dirty="0" smtClean="0">
                <a:sym typeface="Wingdings" pitchFamily="2" charset="2"/>
              </a:rPr>
              <a:t>-</a:t>
            </a:r>
            <a:r>
              <a:rPr lang="en-US" sz="3200" dirty="0" smtClean="0">
                <a:sym typeface="Wingdings" pitchFamily="2" charset="2"/>
              </a:rPr>
              <a:t>  +  2 CO</a:t>
            </a:r>
            <a:r>
              <a:rPr lang="en-US" sz="3200" baseline="-25000" dirty="0" smtClean="0">
                <a:sym typeface="Wingdings" pitchFamily="2" charset="2"/>
              </a:rPr>
              <a:t>2</a:t>
            </a:r>
            <a:r>
              <a:rPr lang="en-US" sz="3200" dirty="0" smtClean="0">
                <a:sym typeface="Wingdings" pitchFamily="2" charset="2"/>
              </a:rPr>
              <a:t>  +  Hg</a:t>
            </a:r>
            <a:r>
              <a:rPr lang="en-US" sz="3200" baseline="-25000" dirty="0" smtClean="0">
                <a:sym typeface="Wingdings" pitchFamily="2" charset="2"/>
              </a:rPr>
              <a:t>2</a:t>
            </a:r>
            <a:r>
              <a:rPr lang="en-US" sz="3200" dirty="0" smtClean="0">
                <a:sym typeface="Wingdings" pitchFamily="2" charset="2"/>
              </a:rPr>
              <a:t>Cl</a:t>
            </a:r>
            <a:r>
              <a:rPr lang="en-US" sz="3200" baseline="-25000" dirty="0" smtClean="0">
                <a:sym typeface="Wingdings" pitchFamily="2" charset="2"/>
              </a:rPr>
              <a:t>2</a:t>
            </a:r>
            <a:endParaRPr lang="en-US" sz="32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6400" y="2667000"/>
          <a:ext cx="57912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116"/>
                <a:gridCol w="1591283"/>
                <a:gridCol w="1767840"/>
                <a:gridCol w="1584961"/>
              </a:tblGrid>
              <a:tr h="5797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Exp.</a:t>
                      </a:r>
                      <a:r>
                        <a:rPr lang="en-US" baseline="0" dirty="0" smtClean="0"/>
                        <a:t>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[HgCl</a:t>
                      </a:r>
                      <a:r>
                        <a:rPr lang="en-US" sz="1800" baseline="-25000" dirty="0" smtClean="0"/>
                        <a:t>2</a:t>
                      </a:r>
                      <a:r>
                        <a:rPr lang="en-US" sz="1800" dirty="0" smtClean="0"/>
                        <a:t>], 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[C</a:t>
                      </a:r>
                      <a:r>
                        <a:rPr lang="en-US" sz="1800" baseline="-25000" dirty="0" smtClean="0"/>
                        <a:t>2</a:t>
                      </a:r>
                      <a:r>
                        <a:rPr lang="en-US" sz="1800" dirty="0" smtClean="0"/>
                        <a:t>O</a:t>
                      </a:r>
                      <a:r>
                        <a:rPr lang="en-US" sz="1800" baseline="-25000" dirty="0" smtClean="0"/>
                        <a:t>4</a:t>
                      </a:r>
                      <a:r>
                        <a:rPr lang="en-US" sz="1800" baseline="30000" dirty="0" smtClean="0"/>
                        <a:t>2-</a:t>
                      </a:r>
                      <a:r>
                        <a:rPr lang="en-US" sz="1800" dirty="0" smtClean="0"/>
                        <a:t>], M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Initial Rate (mol/</a:t>
                      </a:r>
                      <a:r>
                        <a:rPr lang="en-US" dirty="0" err="1" smtClean="0"/>
                        <a:t>Lmin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 x 10</a:t>
                      </a:r>
                      <a:r>
                        <a:rPr lang="en-US" baseline="30000" dirty="0" smtClean="0"/>
                        <a:t>-5</a:t>
                      </a:r>
                      <a:endParaRPr lang="en-US" baseline="30000" dirty="0"/>
                    </a:p>
                  </a:txBody>
                  <a:tcPr/>
                </a:tc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7.1 x 10</a:t>
                      </a:r>
                      <a:r>
                        <a:rPr lang="en-US" baseline="30000" dirty="0" smtClean="0"/>
                        <a:t>-5</a:t>
                      </a:r>
                      <a:endParaRPr lang="en-US" baseline="30000" dirty="0"/>
                    </a:p>
                  </a:txBody>
                  <a:tcPr/>
                </a:tc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 x 10</a:t>
                      </a:r>
                      <a:r>
                        <a:rPr lang="en-US" baseline="30000" dirty="0" smtClean="0"/>
                        <a:t>-5</a:t>
                      </a:r>
                      <a:endParaRPr lang="en-US" baseline="30000" dirty="0"/>
                    </a:p>
                  </a:txBody>
                  <a:tcPr/>
                </a:tc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8.9 x 10</a:t>
                      </a:r>
                      <a:r>
                        <a:rPr lang="en-US" baseline="30000" dirty="0" smtClean="0"/>
                        <a:t>-6</a:t>
                      </a:r>
                      <a:endParaRPr lang="en-US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929825"/>
            <a:ext cx="7839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 HgCl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 +  C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4</a:t>
            </a:r>
            <a:r>
              <a:rPr lang="en-US" sz="3200" baseline="30000" dirty="0" smtClean="0"/>
              <a:t>2-</a:t>
            </a:r>
            <a:r>
              <a:rPr lang="en-US" sz="3200" dirty="0" smtClean="0"/>
              <a:t>  </a:t>
            </a:r>
            <a:r>
              <a:rPr lang="en-US" sz="3200" dirty="0" smtClean="0">
                <a:sym typeface="Wingdings" pitchFamily="2" charset="2"/>
              </a:rPr>
              <a:t>  2 </a:t>
            </a:r>
            <a:r>
              <a:rPr lang="en-US" sz="3200" dirty="0" err="1" smtClean="0">
                <a:sym typeface="Wingdings" pitchFamily="2" charset="2"/>
              </a:rPr>
              <a:t>Cl</a:t>
            </a:r>
            <a:r>
              <a:rPr lang="en-US" sz="3200" baseline="30000" dirty="0" smtClean="0">
                <a:sym typeface="Wingdings" pitchFamily="2" charset="2"/>
              </a:rPr>
              <a:t>-</a:t>
            </a:r>
            <a:r>
              <a:rPr lang="en-US" sz="3200" dirty="0" smtClean="0">
                <a:sym typeface="Wingdings" pitchFamily="2" charset="2"/>
              </a:rPr>
              <a:t>  +  2 CO</a:t>
            </a:r>
            <a:r>
              <a:rPr lang="en-US" sz="3200" baseline="-25000" dirty="0" smtClean="0">
                <a:sym typeface="Wingdings" pitchFamily="2" charset="2"/>
              </a:rPr>
              <a:t>2</a:t>
            </a:r>
            <a:r>
              <a:rPr lang="en-US" sz="3200" dirty="0" smtClean="0">
                <a:sym typeface="Wingdings" pitchFamily="2" charset="2"/>
              </a:rPr>
              <a:t>  +  Hg</a:t>
            </a:r>
            <a:r>
              <a:rPr lang="en-US" sz="3200" baseline="-25000" dirty="0" smtClean="0">
                <a:sym typeface="Wingdings" pitchFamily="2" charset="2"/>
              </a:rPr>
              <a:t>2</a:t>
            </a:r>
            <a:r>
              <a:rPr lang="en-US" sz="3200" dirty="0" smtClean="0">
                <a:sym typeface="Wingdings" pitchFamily="2" charset="2"/>
              </a:rPr>
              <a:t>Cl</a:t>
            </a:r>
            <a:r>
              <a:rPr lang="en-US" sz="3200" baseline="-25000" dirty="0" smtClean="0">
                <a:sym typeface="Wingdings" pitchFamily="2" charset="2"/>
              </a:rPr>
              <a:t>2</a:t>
            </a:r>
            <a:endParaRPr lang="en-US" sz="32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929825"/>
            <a:ext cx="4718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Rate Laws and Gas Pressure…</a:t>
            </a:r>
            <a:endParaRPr lang="en-US" sz="32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276600"/>
            <a:ext cx="79247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PV = </a:t>
            </a:r>
            <a:r>
              <a:rPr lang="en-US" sz="3200" dirty="0" err="1" smtClean="0"/>
              <a:t>nRT</a:t>
            </a:r>
            <a:endParaRPr lang="en-US" sz="3200" dirty="0" smtClean="0"/>
          </a:p>
          <a:p>
            <a:r>
              <a:rPr lang="en-US" sz="3200" dirty="0" smtClean="0"/>
              <a:t>Concentration =          =</a:t>
            </a:r>
          </a:p>
          <a:p>
            <a:endParaRPr lang="en-US" sz="3200" dirty="0" smtClean="0"/>
          </a:p>
          <a:p>
            <a:r>
              <a:rPr lang="en-US" sz="3200" dirty="0" smtClean="0"/>
              <a:t>Since R is a constant, and T will be the same for the given scenario, P is proportional to Concentration.</a:t>
            </a:r>
            <a:endParaRPr lang="en-US" sz="32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81400" y="3505200"/>
          <a:ext cx="533400" cy="990600"/>
        </p:xfrm>
        <a:graphic>
          <a:graphicData uri="http://schemas.openxmlformats.org/presentationml/2006/ole">
            <p:oleObj spid="_x0000_s1026" name="Equation" r:id="rId3" imgW="190440" imgH="3934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648200" y="3505200"/>
          <a:ext cx="701675" cy="990600"/>
        </p:xfrm>
        <a:graphic>
          <a:graphicData uri="http://schemas.openxmlformats.org/presentationml/2006/ole">
            <p:oleObj spid="_x0000_s1027" name="Equation" r:id="rId4" imgW="26640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752600"/>
            <a:ext cx="83130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Practice the Method of Initial Rates, general rate ideas,</a:t>
            </a:r>
          </a:p>
          <a:p>
            <a:r>
              <a:rPr lang="en-US" sz="3200" dirty="0" smtClean="0"/>
              <a:t>units for rate constants, etc.,</a:t>
            </a:r>
            <a:endParaRPr lang="en-US" sz="32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3886200"/>
            <a:ext cx="79206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</a:rPr>
              <a:t>CHANG – pp. 611-612, #13-20</a:t>
            </a:r>
          </a:p>
          <a:p>
            <a:pPr algn="ctr"/>
            <a:r>
              <a:rPr lang="en-US" sz="4800" dirty="0" smtClean="0">
                <a:solidFill>
                  <a:srgbClr val="0070C0"/>
                </a:solidFill>
              </a:rPr>
              <a:t>ZUMDAHL – pp. 597-599, #9-26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133600"/>
            <a:ext cx="7543800" cy="44958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INTEGRATED RATE LAW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Used when concentration vs. time data are easier to obtain than initial rates of several trials.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 Typically only account for single reactant reactions.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Determine the order of the single reactant using a graphic method;</a:t>
            </a:r>
          </a:p>
          <a:p>
            <a:pPr marL="971550" lvl="1" indent="-514350" algn="l">
              <a:buFont typeface="+mj-lt"/>
              <a:buAutoNum type="alphaLcParenR"/>
            </a:pPr>
            <a:r>
              <a:rPr lang="en-US" dirty="0" smtClean="0"/>
              <a:t>If [A] vs. time yields a straight line, A is zero order.</a:t>
            </a:r>
          </a:p>
          <a:p>
            <a:pPr marL="971550" lvl="1" indent="-514350" algn="l"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If </a:t>
            </a:r>
            <a:r>
              <a:rPr lang="en-US" dirty="0" err="1" smtClean="0">
                <a:solidFill>
                  <a:schemeClr val="tx1"/>
                </a:solidFill>
              </a:rPr>
              <a:t>ln</a:t>
            </a:r>
            <a:r>
              <a:rPr lang="en-US" dirty="0" smtClean="0">
                <a:solidFill>
                  <a:schemeClr val="tx1"/>
                </a:solidFill>
              </a:rPr>
              <a:t>[A] vs. time</a:t>
            </a:r>
            <a:r>
              <a:rPr lang="en-US" dirty="0" smtClean="0"/>
              <a:t> yields a straight line, A is first order.</a:t>
            </a:r>
          </a:p>
          <a:p>
            <a:pPr marL="971550" lvl="1" indent="-514350" algn="l">
              <a:buFont typeface="+mj-lt"/>
              <a:buAutoNum type="alphaLcParenR"/>
            </a:pPr>
            <a:r>
              <a:rPr lang="en-US" dirty="0" smtClean="0"/>
              <a:t>If 1/[A] vs. time yields a straight line, A is second order.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Kinetics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1740</TotalTime>
  <Words>1626</Words>
  <Application>Microsoft Office PowerPoint</Application>
  <PresentationFormat>On-screen Show (4:3)</PresentationFormat>
  <Paragraphs>269</Paragraphs>
  <Slides>34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Equity</vt:lpstr>
      <vt:lpstr>Equation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  <vt:lpstr>Kinetics</vt:lpstr>
    </vt:vector>
  </TitlesOfParts>
  <Company>nycsd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Kinetics</dc:title>
  <dc:creator> </dc:creator>
  <cp:lastModifiedBy>staff</cp:lastModifiedBy>
  <cp:revision>121</cp:revision>
  <dcterms:created xsi:type="dcterms:W3CDTF">2012-02-23T13:32:15Z</dcterms:created>
  <dcterms:modified xsi:type="dcterms:W3CDTF">2016-01-04T15:19:44Z</dcterms:modified>
</cp:coreProperties>
</file>