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handoutMasterIdLst>
    <p:handoutMasterId r:id="rId13"/>
  </p:handout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3" r:id="rId12"/>
  </p:sldIdLst>
  <p:sldSz cx="9144000" cy="6858000" type="screen4x3"/>
  <p:notesSz cx="6858000" cy="8912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3300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499475"/>
            <a:ext cx="29718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499475"/>
            <a:ext cx="29718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B14A40-1008-4EB7-A2F2-864FD84DA95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6387" name="Picture 3" descr="minispi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</p:spPr>
      </p:pic>
      <p:sp>
        <p:nvSpPr>
          <p:cNvPr id="16388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6389" name="Picture 5" descr="minispir"/>
          <p:cNvPicPr>
            <a:picLocks noChangeAspect="1" noChangeArrowheads="1"/>
          </p:cNvPicPr>
          <p:nvPr/>
        </p:nvPicPr>
        <p:blipFill>
          <a:blip r:embed="rId3" cstate="print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1639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dt" sz="half" idx="2"/>
          </p:nvPr>
        </p:nvSpPr>
        <p:spPr>
          <a:xfrm>
            <a:off x="1117600" y="6115050"/>
            <a:ext cx="1930400" cy="514350"/>
          </a:xfrm>
        </p:spPr>
        <p:txBody>
          <a:bodyPr/>
          <a:lstStyle>
            <a:lvl1pPr>
              <a:defRPr>
                <a:solidFill>
                  <a:srgbClr val="CC9864"/>
                </a:solidFill>
              </a:defRPr>
            </a:lvl1pPr>
          </a:lstStyle>
          <a:p>
            <a:endParaRPr lang="en-US"/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556000" y="6115050"/>
            <a:ext cx="2844800" cy="514350"/>
          </a:xfrm>
        </p:spPr>
        <p:txBody>
          <a:bodyPr/>
          <a:lstStyle>
            <a:lvl1pPr>
              <a:defRPr>
                <a:solidFill>
                  <a:srgbClr val="CC9864"/>
                </a:solidFill>
              </a:defRPr>
            </a:lvl1pPr>
          </a:lstStyle>
          <a:p>
            <a:endParaRPr lang="en-US"/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115050"/>
            <a:ext cx="1828800" cy="514350"/>
          </a:xfrm>
        </p:spPr>
        <p:txBody>
          <a:bodyPr/>
          <a:lstStyle>
            <a:lvl1pPr>
              <a:defRPr>
                <a:solidFill>
                  <a:srgbClr val="CC9864"/>
                </a:solidFill>
              </a:defRPr>
            </a:lvl1pPr>
          </a:lstStyle>
          <a:p>
            <a:fld id="{05AF0FE1-DB43-4DB3-AE1E-1B718A2596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  <p:bldP spid="1639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639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C82A7-AD01-44F4-B0FB-B76A74616D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40005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40005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0113CF-68D1-4488-8D2A-A7CD5E8E37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0539A-EAE0-49B4-8D46-EB64E1100F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F053A-C573-4C28-A7B5-F2A7B25498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D0976-6B94-447B-8DEA-FE31B5D96A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CB9C29-E387-4AB8-AE9D-45CC70B514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C612D-F28D-4502-9ABA-830649E9DF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135DB-FFB4-4AC3-BDF9-DE874FCD3D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3C6861-362F-4E10-8530-48E616703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D80EA-42BF-4141-ADBF-763A7F2B8D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0" y="50800"/>
            <a:ext cx="8926513" cy="6743700"/>
            <a:chOff x="0" y="42"/>
            <a:chExt cx="4217" cy="5664"/>
          </a:xfrm>
        </p:grpSpPr>
        <p:grpSp>
          <p:nvGrpSpPr>
            <p:cNvPr id="15363" name="Group 3"/>
            <p:cNvGrpSpPr>
              <a:grpSpLocks/>
            </p:cNvGrpSpPr>
            <p:nvPr/>
          </p:nvGrpSpPr>
          <p:grpSpPr bwMode="auto">
            <a:xfrm>
              <a:off x="0" y="42"/>
              <a:ext cx="4217" cy="5664"/>
              <a:chOff x="0" y="42"/>
              <a:chExt cx="4217" cy="5664"/>
            </a:xfrm>
          </p:grpSpPr>
          <p:sp>
            <p:nvSpPr>
              <p:cNvPr id="15364" name="Rectangle 4"/>
              <p:cNvSpPr>
                <a:spLocks noChangeArrowheads="1"/>
              </p:cNvSpPr>
              <p:nvPr/>
            </p:nvSpPr>
            <p:spPr bwMode="ltGray">
              <a:xfrm>
                <a:off x="250" y="169"/>
                <a:ext cx="3967" cy="543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15365" name="Picture 5" descr="minispir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ltGray">
              <a:xfrm>
                <a:off x="0" y="42"/>
                <a:ext cx="558" cy="3600"/>
              </a:xfrm>
              <a:prstGeom prst="rect">
                <a:avLst/>
              </a:prstGeom>
              <a:noFill/>
            </p:spPr>
          </p:pic>
          <p:sp>
            <p:nvSpPr>
              <p:cNvPr id="15366" name="Rectangle 6"/>
              <p:cNvSpPr>
                <a:spLocks noChangeArrowheads="1"/>
              </p:cNvSpPr>
              <p:nvPr/>
            </p:nvSpPr>
            <p:spPr bwMode="ltGray">
              <a:xfrm>
                <a:off x="282" y="3468"/>
                <a:ext cx="492" cy="38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15367" name="Picture 7" descr="minispir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 t="39999"/>
              <a:stretch>
                <a:fillRect/>
              </a:stretch>
            </p:blipFill>
            <p:spPr bwMode="ltGray">
              <a:xfrm>
                <a:off x="0" y="3546"/>
                <a:ext cx="558" cy="2160"/>
              </a:xfrm>
              <a:prstGeom prst="rect">
                <a:avLst/>
              </a:prstGeom>
              <a:noFill/>
            </p:spPr>
          </p:pic>
        </p:grpSp>
        <p:grpSp>
          <p:nvGrpSpPr>
            <p:cNvPr id="15368" name="Group 8"/>
            <p:cNvGrpSpPr>
              <a:grpSpLocks/>
            </p:cNvGrpSpPr>
            <p:nvPr/>
          </p:nvGrpSpPr>
          <p:grpSpPr bwMode="auto">
            <a:xfrm>
              <a:off x="543" y="1296"/>
              <a:ext cx="3658" cy="4032"/>
              <a:chOff x="198" y="1296"/>
              <a:chExt cx="3658" cy="4032"/>
            </a:xfrm>
          </p:grpSpPr>
          <p:sp>
            <p:nvSpPr>
              <p:cNvPr id="15369" name="Line 9"/>
              <p:cNvSpPr>
                <a:spLocks noChangeShapeType="1"/>
              </p:cNvSpPr>
              <p:nvPr/>
            </p:nvSpPr>
            <p:spPr bwMode="ltGray">
              <a:xfrm>
                <a:off x="198" y="129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0" name="Line 10"/>
              <p:cNvSpPr>
                <a:spLocks noChangeShapeType="1"/>
              </p:cNvSpPr>
              <p:nvPr/>
            </p:nvSpPr>
            <p:spPr bwMode="ltGray">
              <a:xfrm>
                <a:off x="198" y="148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1" name="Line 11"/>
              <p:cNvSpPr>
                <a:spLocks noChangeShapeType="1"/>
              </p:cNvSpPr>
              <p:nvPr/>
            </p:nvSpPr>
            <p:spPr bwMode="ltGray">
              <a:xfrm>
                <a:off x="198" y="168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2" name="Line 12"/>
              <p:cNvSpPr>
                <a:spLocks noChangeShapeType="1"/>
              </p:cNvSpPr>
              <p:nvPr/>
            </p:nvSpPr>
            <p:spPr bwMode="ltGray">
              <a:xfrm>
                <a:off x="198" y="187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3" name="Line 13"/>
              <p:cNvSpPr>
                <a:spLocks noChangeShapeType="1"/>
              </p:cNvSpPr>
              <p:nvPr/>
            </p:nvSpPr>
            <p:spPr bwMode="ltGray">
              <a:xfrm>
                <a:off x="198" y="206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4" name="Line 14"/>
              <p:cNvSpPr>
                <a:spLocks noChangeShapeType="1"/>
              </p:cNvSpPr>
              <p:nvPr/>
            </p:nvSpPr>
            <p:spPr bwMode="ltGray">
              <a:xfrm>
                <a:off x="198" y="225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5" name="Line 15"/>
              <p:cNvSpPr>
                <a:spLocks noChangeShapeType="1"/>
              </p:cNvSpPr>
              <p:nvPr/>
            </p:nvSpPr>
            <p:spPr bwMode="ltGray">
              <a:xfrm>
                <a:off x="198" y="244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6" name="Line 16"/>
              <p:cNvSpPr>
                <a:spLocks noChangeShapeType="1"/>
              </p:cNvSpPr>
              <p:nvPr/>
            </p:nvSpPr>
            <p:spPr bwMode="ltGray">
              <a:xfrm>
                <a:off x="198" y="264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7" name="Line 17"/>
              <p:cNvSpPr>
                <a:spLocks noChangeShapeType="1"/>
              </p:cNvSpPr>
              <p:nvPr/>
            </p:nvSpPr>
            <p:spPr bwMode="ltGray">
              <a:xfrm>
                <a:off x="198" y="283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8" name="Line 18"/>
              <p:cNvSpPr>
                <a:spLocks noChangeShapeType="1"/>
              </p:cNvSpPr>
              <p:nvPr/>
            </p:nvSpPr>
            <p:spPr bwMode="ltGray">
              <a:xfrm>
                <a:off x="198" y="302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9" name="Line 19"/>
              <p:cNvSpPr>
                <a:spLocks noChangeShapeType="1"/>
              </p:cNvSpPr>
              <p:nvPr/>
            </p:nvSpPr>
            <p:spPr bwMode="ltGray">
              <a:xfrm>
                <a:off x="198" y="321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0" name="Line 20"/>
              <p:cNvSpPr>
                <a:spLocks noChangeShapeType="1"/>
              </p:cNvSpPr>
              <p:nvPr/>
            </p:nvSpPr>
            <p:spPr bwMode="ltGray">
              <a:xfrm>
                <a:off x="198" y="340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1" name="Line 21"/>
              <p:cNvSpPr>
                <a:spLocks noChangeShapeType="1"/>
              </p:cNvSpPr>
              <p:nvPr/>
            </p:nvSpPr>
            <p:spPr bwMode="ltGray">
              <a:xfrm>
                <a:off x="198" y="360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2" name="Line 22"/>
              <p:cNvSpPr>
                <a:spLocks noChangeShapeType="1"/>
              </p:cNvSpPr>
              <p:nvPr/>
            </p:nvSpPr>
            <p:spPr bwMode="ltGray">
              <a:xfrm>
                <a:off x="198" y="379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3" name="Line 23"/>
              <p:cNvSpPr>
                <a:spLocks noChangeShapeType="1"/>
              </p:cNvSpPr>
              <p:nvPr/>
            </p:nvSpPr>
            <p:spPr bwMode="ltGray">
              <a:xfrm>
                <a:off x="198" y="398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4" name="Line 24"/>
              <p:cNvSpPr>
                <a:spLocks noChangeShapeType="1"/>
              </p:cNvSpPr>
              <p:nvPr/>
            </p:nvSpPr>
            <p:spPr bwMode="ltGray">
              <a:xfrm>
                <a:off x="198" y="417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5" name="Line 25"/>
              <p:cNvSpPr>
                <a:spLocks noChangeShapeType="1"/>
              </p:cNvSpPr>
              <p:nvPr/>
            </p:nvSpPr>
            <p:spPr bwMode="ltGray">
              <a:xfrm>
                <a:off x="198" y="436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6" name="Line 26"/>
              <p:cNvSpPr>
                <a:spLocks noChangeShapeType="1"/>
              </p:cNvSpPr>
              <p:nvPr/>
            </p:nvSpPr>
            <p:spPr bwMode="ltGray">
              <a:xfrm>
                <a:off x="198" y="456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7" name="Line 27"/>
              <p:cNvSpPr>
                <a:spLocks noChangeShapeType="1"/>
              </p:cNvSpPr>
              <p:nvPr/>
            </p:nvSpPr>
            <p:spPr bwMode="ltGray">
              <a:xfrm>
                <a:off x="198" y="475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8" name="Line 28"/>
              <p:cNvSpPr>
                <a:spLocks noChangeShapeType="1"/>
              </p:cNvSpPr>
              <p:nvPr/>
            </p:nvSpPr>
            <p:spPr bwMode="ltGray">
              <a:xfrm>
                <a:off x="198" y="494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9" name="Line 29"/>
              <p:cNvSpPr>
                <a:spLocks noChangeShapeType="1"/>
              </p:cNvSpPr>
              <p:nvPr/>
            </p:nvSpPr>
            <p:spPr bwMode="ltGray">
              <a:xfrm>
                <a:off x="198" y="513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90" name="Line 30"/>
              <p:cNvSpPr>
                <a:spLocks noChangeShapeType="1"/>
              </p:cNvSpPr>
              <p:nvPr/>
            </p:nvSpPr>
            <p:spPr bwMode="ltGray">
              <a:xfrm>
                <a:off x="198" y="532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391" name="Rectangle 31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4000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92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716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93" name="Rectangle 3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41400" y="61579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folHlink"/>
                </a:solidFill>
              </a:defRPr>
            </a:lvl1pPr>
          </a:lstStyle>
          <a:p>
            <a:endParaRPr lang="en-US"/>
          </a:p>
        </p:txBody>
      </p:sp>
      <p:sp>
        <p:nvSpPr>
          <p:cNvPr id="15394" name="Rectangle 3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1579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folHlink"/>
                </a:solidFill>
              </a:defRPr>
            </a:lvl1pPr>
          </a:lstStyle>
          <a:p>
            <a:endParaRPr lang="en-US"/>
          </a:p>
        </p:txBody>
      </p:sp>
      <p:sp>
        <p:nvSpPr>
          <p:cNvPr id="15395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1579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folHlink"/>
                </a:solidFill>
              </a:defRPr>
            </a:lvl1pPr>
          </a:lstStyle>
          <a:p>
            <a:fld id="{75D488FE-6261-4666-8CB4-DB5AA1E0DE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5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53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53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91" grpId="0"/>
      <p:bldP spid="1539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3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539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3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539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3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539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3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539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3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539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The Scientific </a:t>
            </a:r>
            <a:r>
              <a:rPr lang="en-US" dirty="0" smtClean="0">
                <a:latin typeface="Comic Sans MS" pitchFamily="66" charset="0"/>
              </a:rPr>
              <a:t>Method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3" name="Picture 5" descr="http://www.recipetips.com/images/glossary/m/mold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3733800"/>
            <a:ext cx="3319500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Experimental Variables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33CC"/>
                </a:solidFill>
                <a:latin typeface="Comic Sans MS" pitchFamily="66" charset="0"/>
              </a:rPr>
              <a:t>VARIABLE</a:t>
            </a:r>
            <a:r>
              <a:rPr lang="en-US">
                <a:latin typeface="Comic Sans MS" pitchFamily="66" charset="0"/>
              </a:rPr>
              <a:t>= the condition that is changed by the experimenter ( giving Hershey bars)</a:t>
            </a:r>
          </a:p>
          <a:p>
            <a:pPr>
              <a:buFontTx/>
              <a:buNone/>
            </a:pPr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001000" cy="5715000"/>
          </a:xfrm>
        </p:spPr>
        <p:txBody>
          <a:bodyPr/>
          <a:lstStyle/>
          <a:p>
            <a:r>
              <a:rPr lang="en-US">
                <a:latin typeface="Comic Sans MS" pitchFamily="66" charset="0"/>
              </a:rPr>
              <a:t>Define hyper behaviors:</a:t>
            </a:r>
          </a:p>
          <a:p>
            <a:r>
              <a:rPr lang="en-US">
                <a:latin typeface="Comic Sans MS" pitchFamily="66" charset="0"/>
              </a:rPr>
              <a:t>Toe tapping, pencil jiggling, humming etc.</a:t>
            </a:r>
          </a:p>
          <a:p>
            <a:endParaRPr lang="en-US">
              <a:latin typeface="Comic Sans MS" pitchFamily="66" charset="0"/>
            </a:endParaRPr>
          </a:p>
          <a:p>
            <a:r>
              <a:rPr lang="en-US">
                <a:latin typeface="Comic Sans MS" pitchFamily="66" charset="0"/>
              </a:rPr>
              <a:t>Record hyper behaviors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457200"/>
            <a:ext cx="7772400" cy="4114800"/>
          </a:xfrm>
        </p:spPr>
        <p:txBody>
          <a:bodyPr/>
          <a:lstStyle/>
          <a:p>
            <a:r>
              <a:rPr lang="en-US" dirty="0" smtClean="0"/>
              <a:t>Fold your two papers in half.</a:t>
            </a:r>
          </a:p>
          <a:p>
            <a:r>
              <a:rPr lang="en-US" dirty="0" smtClean="0"/>
              <a:t>Each step should be on  a separate page.</a:t>
            </a:r>
          </a:p>
          <a:p>
            <a:r>
              <a:rPr lang="en-US" dirty="0" smtClean="0"/>
              <a:t>Place the title of the step at the top of the page.  Allow some room in the middle for a sketch, then, write the explanation at the bottom.</a:t>
            </a:r>
          </a:p>
          <a:p>
            <a:r>
              <a:rPr lang="en-US" dirty="0" smtClean="0"/>
              <a:t>Your sketches should be original and relate to each step.  Don’t worry, I’m not expecting you to be a Picasso – then again, </a:t>
            </a:r>
            <a:r>
              <a:rPr lang="en-US" smtClean="0"/>
              <a:t>that would be cool…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6" name="AutoShape 2" descr="data:image/jpeg;base64,/9j/4AAQSkZJRgABAQAAAQABAAD/2wCEAAkGBhQSERUUExQWFRUWFhgVFxYUFBgXFRcXFRcdGhgcGBUYHCYgFxklGRgaHy8gIycpLCwsGB4xNTAqNScrLCkBCQoKDgwOGg8PGi0kHyQqKiwsLy4pLCwsKiwyLCwvLCw1LCwvLCwsLCwwLCwsLCwsLC8qLCksLC8sLCwsLCkpLP/AABEIAPUAzgMBIgACEQEDEQH/xAAcAAABBQEBAQAAAAAAAAAAAAAFAQIEBgcDAAj/xABIEAACAQIDBAYFCAgFBAIDAAABAgMAEQQSIQUGMUETIlFhcYEHMpGhsRQjQlJyksHRFTNTYoKisvAkQ5PC4TRjc4PS8RaEs//EABsBAAIDAQEBAAAAAAAAAAAAAAMEAQIFAAYH/8QAOBEAAQMBBAcIAQIFBQAAAAAAAQACEQMEEiExQVFhcYGR8AUTIjKhscHR4RQjM0JScoIVksLS8f/aAAwDAQACEQMRAD8A1cCltXhXmrPCaKaRSWp1JeuhSkpKU0yR7C9cuXma1IJBWdbe3lkmZlVrRXsANMw7zzv2UHixLr6rsv2WI+FLmsJwWozs9xbJMFa8KW1U7c3bkkjmJyXFiwYnUWsLHtGtXC9Fa4OEpGtSdSddKWkqFjtsxReu4B+rxY+CjWhc28UjfqYSP3pTlH3Rr8Ko+syn5iuZRe7EBWG9JeqHNtmcOVLvI3EiA2CjstkPxpHaRxqX/wDZLN8AoFLutjBoTQsTtJV9vXrVQsPLiU4YlfBmzf1CiWH23ihx6GTwYg/lUi10tJVXWNwyIKtletVdTeh1/WYdwO1CH9wtRHC7wwPoJFB7G6rexrUdlVj/AClBdQqNzHz7Ihamkikkl0v51l+1ttSTyZiSB9FQdFH4nvqXuDUSz2Z1YnGIWpily1RN3N7BEpSYsRe6tqx8Dz8Ksp3gTIrAN1hcAgA2va510vUsN8wM0OvRdR82WtGAK9ahmB20r6HqnsJ4+BomDRHNLTBCXBBEhLlppWnikaqlWC6LSGnCmtV9CppQva+8EWHsJJEQkEgO6rcDx40Efe/pMpgdWBNvUOU242dsoJvpoaq/pOw3TbSwkV/WRQdL2DSm/joKOz4p8PnboAYy1x0GshLvlF47DMdQSQfhSFrc5hF1xk5DAe+JR6JEkkCBxRM7zsmjhR3sJIx94qy++vYzbKzREBSwIsRE6PcHldWB91D8HvBFJcLnzKbMhQ9Iv2kF291PfBQT6lI378ozX8bZgazza6rRdqAjrZHumQ1sy2FWZMKoVsyTRsLkF42KHuuE0Nud7VFwUXSmyMmnG7qLW48+zWrHNuwL3hnniI+iJXaM+Ks17eDCh8mDfDFpZMOJxbryRSszEDmYZiToPqsaLTr03ghpx0dH7KY/V1m5geqK7q4jDRljHKs0oFmCMCACRwA1Ivzqbj9oSPpnIH1YyF9p6z+wCs3TY0czmbZspWVDm6CSyyD7BJ1XlY6cr07C71YmWbJLKISGsYbCENpYgSG+V762awPaKadSqPwpvgDMHAjrXkkhafHeqCSdKvMMGTUKEvxNusfF5Dc+yuc+Lj4A9I/Jcxa/ssooJiI4r2eZomPLEoyeyTVG8QTXRdhuwuhjkB5o4PvrO7lub3ekeularTTd/MpWKw+VgejJ7SqOiL9krqfE35VKhkTlKw7um/CVRQ5NlYleCuPB/wAjSmHF8xL7Sakta4ReHNGLQdI5om2Jy69M9u1kRx7UpVlDD1on+1Ey++9C1ixX1X+6PxFPXDYv98eLgfjVO6b/AFD0+lW4NYReJOwKP/HMf6TYUs6Ajrq1v3kVx/Lc0GcYges6D7bxfjXNsdqFbFwqb6CNwWJ7ljFz4VUUCTIPKT9oRutzcOaN4aKSIExyjoz9BwyrY9hJulVXER5WI00NtDceR513xWGlabrMeitfNIY43LdyvJoLc8vlzqUuyiwHRllI1zxiSZ/DVUiFxpqCKca4sAvun436fRUbamsJIxO6JQlnC6sQova7GwF+08qsOztsJNljjbpDHGAXRW6PQ6DORYmx91DDsTDwC8oS/bjJukb+HDx9U+ANENlbUm6RVWKWSE/5nQLh0Ts6NWa7LxvfXsvR2Wo0j3lLGNeAPv7gpS1Vf1IDHCBzPXBELVa9kSFolLcfwHCqrJiiHUSQm5bKpVlZXHaQDnUW4nKbc6tGD2mhsp6h5A8D3BuB8ND3U/8Ar6doa0ZO3+2tZrbO6kSdCICvGlFeIqSrp4pGpwpGq2hVWQ714o/p+EDXL0Sa8gykn+smrvWbbxOU29dv28NvslUA9xrSRWJ2wIczcm7Jk7eqDvTuLLJiGnhcXe7kHq5SoUABgdSePLgaEYba2PjVOljbERMquBIhfqsLi0gGZWt36VqpW9UP0jbRaERLE7RtfTIbDKqgWNuwkWHjTHZtoNpPc1QCAMDp1Idpp9342nMrhh9+I1AUtiMMw/aD5QnmGIceVqO7P3rz/Sgm74Zejk/0Zra+DVnWB2jisRKiia765TK6KO8ZpNNeznVnG52JN/leHijjtmM0cPSNf/8AXJK8yTlt7aerdnUHdf8Ah9UBloqDroI7td0cq1jC6m4afDva/IieMXU94cjuNB2KYpcuK6OVhoJoopl+7iEVlbvBUWN9KSTc1Iokmi2msUUl+jZneNWtxy6i9cMHu3Jd2h2rESOu5WZ+F/Wc34X5mhMslxsB2WWiOMT7qTWk4hENmbrzIlsPjSB+zkAljP8ACbW+6K9LutPe74XBSn60TSYdz5rYUjYHaSBCuPw0gfRM0sdnINrKWXrG+mh40o2ptddTho5V7Y8rD70cmlAfRtYJcC0+h5wPdEa+kREHrmmLu8ADnwuJjA+pjHkXyCBj7RXEbPwzaLiXQ9jbQykfwtHepB3xxyD5zANpzXOBpx5NQ3bG9TzrllwU4FwfXYag3GphuNeyqMFocfEMNj59CT7qxNMZe34UyHdqPKc+OzX9VhjLZfLg398KH4zd7DBVzY2HMurHO0he3LJ0ul+6uuF3jmHq4LEt9qSRvjFXZt8cRw+RsORvM4PuAogFpDsPdv5VC6iBj8qNs0QL6kDz96bOW33pGY0ciaa3zezbd8vyeP8AlCXquT7clY64CIn/ALjSP/U9cm2tPwGCwq/+sH4vVn2d7zJHM/8AUhVFem3Ty/IKso2RiWfO8WFh7OhlkhfwZ4hdxztTsfiOhW7PhCw4LJNiJGJ7MpLMT5VUZ8NiZ1I6HDIDzWKJT5PYkeRrjHuZPxuotzU5rezhRW2FzhL3YagD9lV/UtmGhXnCYqcqCiKl+cOCcH707Rj3VKnYLHmxOJlGmqGWGE+F4yDfwasnw8DPJkzdtySSAF1J91W3dXcTE4qMSp0UUbXtI65naxsSF1PEHmKq/s4T5h/tx5q/fujy+uCkQb7hL/JcIxLcXldnY+LakjuLVFm3sxchs8kUQOhVQGJ7soJJ86uuE9EsX+fPNKewERp90XPvqx7K3MwmH1jgQHta7N7WvRxQosMhsnWcfUoJNV4gmAue5EbfJlZ3d2bm/IDQWHIeNHzSgUhqyI0QIXQUjUopDVlCxP0ogLtRWHEpCx8QxHwUVoxNZv6YMOy44OeDxKV7shYEe3XzrQcHNnjRvrIrfeANZHbI8FN2/wCEzZD4nDcpFZp6U1+ci631xl+7dr+weVaVeqB6RsMJY86LcxPZiACcuW51H0QSPDWhdh/xnf2/IVrb5Bv+0D9GMcbbSiWQBgRIAGAIzdGbaHjpetqh2BhoYmVYUVLEsoW9wBrpqTpyrGPRdhc204dPUDue60ZA97CtD3m3kxkkog2bGxsbSYgoDED9VXcZNOba6iw516OoCXQs9hgKlbc3tTES9Ph8QYOijyJh5ovm2VNSoK5kbN9VwOQvwsCxW9IE0WIw8KYeZL9J0ZPRSE9kR0VSLgrc3vV8wPofaR2lxuILOxzMIQBcntdl9wUU3eDcjAYII8kTGIsFMhnbMpPDMmmZe9Tcdlr1DntYMid3WK4NcVnT7xSGIxZUCGf5QoCkdG/MR69VSLaa8BVg2Zv+iy4pniKpPaVUQ3yYhQOsCbWDNck+HHWrOd09nmXoehGfJ0mjv6ubLe4ftqFivR3hJELRO8YGbXNmQZCQ2j62BB1zcqz/APVLO7BzSAdn0Uf9NUGRCDbW25+kwqRZopY7ukZYFZSBrlYAZXABIv2mi+5m2JcbEYTPJHLAt8yhWMkV7dbOD11NhfmDrci9B91d15FxsckbRywoS3So10OhFrcQ/dy7akbsN8m228Q9WRpY/KRc6e8LUXaJDqFOCA2Rpg6c+BxxUhzwRUdrjej+N2M7RuzYvElVBvcrEummpAXS/E8KoXSh2IhjaXteR2Kj2mrPv9tAzYlcGrERxgPNY8XIBAP2VKgd7HsqpJvFkuqIuQXC6m/ie3XWrWSi9lPHEnGMgOUSmzUpky+A2YmJJ3TlvRXC7KWxMiRlifog2A86euGwyyKrImZuC24+4geNVzC7RAbpJM7uD1Rey+Z4+QFq8dqnO8mUZ2tkN75PAczamu5qXplX/WULkBgz04mOWerFaTBu/hXUH5PFqAbZBXDE7rYdPnETIy9YZGIBt2rwtVA2ZttoXMgBaQggMzGwvxuo9buubDso3sres2WNmtnZmnllN+OlowDYaAW5dwGtaEyyDnCxQQ2peGUzwQjZYvOw+sJB7Qa2n0YTh9mw2+jnQ+Idj8CKxHoJMPLmdTdGF9QR1hcDMLi5W9aj6IcdY4nD8lcSqe59D8FPtpWq2PTr1TDHAt4n1j6K0m1KK8KW1AVl6mGulMaqlSF1FMkawvTxTJeFW0KulZH6QejxsuYGUdFGVVBFrnL3YtmYZVy8SbcBVJTCSILiWVAOeRwBx4lCQOB9lXbFMTNNrm/W6nna/wCVD8VJbB4kdwPtuK6k8uF07U3a6LKTmwM9+rggkO1MQASmPawsDmd7C+g9a/ZXsHtGRXk6dzIjxvIVBukjNpc8LDn32HO1Ddmw5oyvJpYwfABifcKkbcxIKi30uH/jU8f4m9yCjsaGP8IHILMfWveGPU/KvnoV2Zf5RiDztEP63/21pseNjZ2RXUulsyhgWW/DML3XzoLuFskYfAQppcr0jEc2frHxtoPKqZ6VpZcLi4MVAxRzGyMyjTqtpm5G4e1j9UdlV87kUeFqtW8vpBgwrdEoaecmwii1IPYxANj3AE91VLam1NrYuGSJsAOjkFhdSrLqCpuzjUEX4Cuvoikwt3PS5sVJ6yyKA3Eluja5Lg3udb6aijfpax0kWAPREjPIqOV4hCGJF+QJAHnbnUwAYhRMiVlc+KxeGkBlR1YQNhkJuLLlIBV10JHHjypuH2+86w4aaXocOtlYop1A+ta+Y6eFzcigMMrIwZCVYG4ZTYgjmCNRWw7obuQbTwKS4uFTKHdelQdG7hdAzFbZzxFzfUVz6LMyMderNQ1zsgUB2lv3FAkcOAXMFK65Wy2B9UAi7M3M9+lydIwzNt2BiuRmeB2W98t41LC9hqLEcKu+G3LweFe8UXXXg7uXIv2X0Hja9VfaQttuNjwWIP8AdVqyrIaItJpUhjBknMmQmqwf3d52sQEEwc3TYnFStqXlb2FmNvZb2V7B+jmdyWykRDUMbLp4vYDx1qZuFs4zydUhc0jPci+i6jq8/CrXtLcbE4/EyNi5TFh1bLFFGwbMo4Nr1VJ4kkE62sABWhJ7x0GAjPLG0KYLZOJ5lVTC7vYYEgS4TMNOtiEJ9pJHso9htzIHAskchtr0bo3syVUtty7Mhdo4IZZ8vVMjYjKhI45Qq9Yd+gp26ew8HjpDEGlw01iU6yyI1uQuqtmA1tfXXstRWsu+Iyd6BUtLni6ABuwRvano+hYEIGifle5XwKnl4e+q/ht358M0hYR5QjNmIDE5RoYyRdWDEHlWhYXZLYVDE+IkxBBuC+ioLcFBJbx61u6gm9UwVDc2vGw15kkWA7TR3O/bvAIFFgdVh2WJ5Kn4SIvs+djqRNG5J4m4ynXn61WT0b7REeOhJOk8Bi/jS1v6LedC9h4duifDMY/nFkuqyBpFaylSY17CpuBc68NDQrAYpo445V9aCcMPcf6hUVRIHXWhUo/zDjy/Er6RWnVGwOKEkaOvquoYeDC4+NSKTR0tManU1xVSpC6ioG28UY4JHUAlVJF+GlEBQjeiMNhZQfqE+Y1HvFc/ylWpAF4B1rMcLqXJ+o59o/5oZtTTBzntKj3n8xRPDDST7HxZaBbyT5cIqj6chv4AD8RXUBl1pTfaX8Vv+XsPtCcDhS0UajTPKxJHHKFIPuuPOiWE2B8rWeW5AT5uK3DqWvccxb4mo8D9Hhg/MRkDxkb/AOqtmwQMPs5WbTqM5/jJI9xFONxvHesWiLzxvRn0Y76PLfCYg/OxjqMeLquhBPNh28x4VoMsIYFWAZToQRcEd4OhFYl6LsG8+0umFwseZ2I/fBCr5/ga26SQKLnhQHw3EpoY4Dgs93k9EMMhMmGf5O3HKbmK/dbrJ5XHYKrGK25tGCFoMZB8qhIt84C+gN79LGb6WuC2o0PKtRxmOL6DRfefGqtvBI2Iikw+He0hKqza2CFgH6w7uPmKyj2peqBrBLdJOjbuTIshul2lY7JLH0mYRkJp1DJc94z5QfdVph3/AMc8YgwqiJFAyphoiXVR2MczcdSeJudakv6Np48QnRMjoLMXkACgqRdWTW4PLiCL3tRHencpoJUxOzVkBDFjGgzGIjUMg1JQ6i2tvA2rUbbKFQhrXAk5JQ0ajQSQg27vpCmjl/xTvLG2hLHM6HtF+I7R/Zse2Chx8jcbYB2v5uQQeWnxou+70OKiiefDqkjKskgCGJukYdfMBY6m5se6h+OwittFw3BsCw8gzA+6s6lVovtksEEBwOowmHMeKOJkSIVV3XxcsUKyQDNIpZgvaA3WFufVvpWibG9J2FxAy5uhly6LN1Uz9nScDr228Kzzd5isEZU2OpBH2jy5jupm1ZMLI18TG8Mh4yQ2KPbnY638r95rSphj3OE4yUW0sqNp03geG6FWsTs+VZGRo2zg9ZQpPw5dh7LVYNx8LHDOmKxMghiibMoa+eRwDYIgFyAdSfLwSPZ2FCsEx0oXiwWN7W5XAAHtp+D2Pg2BaPpZCDbM9lUkceqBc+dM1DdaSSkaNN1R4a0YlazsHeGDHwtIisArFWzgCx46Hhwse6s19IWIV1GQkhHtccGvoD7vfUoYtwgjDMEGgQGygfZGlBNoYxHZsOdCRoeQbQqKQp1TehuWlbD7C2mwmo7HIb0PwOyXCJNE5DjrAd4PI/gaJ49BIOlQWXERsWX6s8WrDuvqfbUPYG0go6JzlIJy37zqPG9/bR9YhkfudJfA36N/arD2Ux3jrxY7eEqaFPu2VqeiA4b8CtF9HGP6XZ0BIAyqY9P+2SoPsAq0Csz9EmPyPicKfot0qeB0P+321pYoTs0tBGB0Jwpj06msKqVIXYUF3tH+El1t1fbqNPPh50ZFV3fkn5K1jbVb94vw/vsqKnlRbOJqt3hZ7CbJIe4D2sPyqp70T3ESdgZvadPxq1zDLB9tvcgt8T7qpm1DnxYXjlKL7NT+NXoCCNg690TtF3jJ60D/AIlSdqJpDCBfhcXtcKLceXOns2KlxDxuJMrBlZBm6JUtpbllXQg87dtc5J/8S7fs4z7bfmTV+3bx3S4dGvewt220v8DTVISLuxY1J10hC/RDtgw4mTCSWGe5HC+dBqL8wV1Hh31rO0Y7xnu19lYHvHihBjUlgbroQ/gVNxceGngK37BYjpYke1g6K1uzMoNvfSten3jCDpC0B+2+BoVO3g2iYo7LfM9wDyA569vZQzDzthooxlGaV7m/JdAB42PlVpxeF4qwuO/gaCbxbNklyFADlvzsbsRr4aV5Wk5rYpPEY4z6LepPaQG6FFfGFcfYm4NkHcGAI/mqxo1jccaC7X2G0jrIjBW0DX5W4Edp/wCKO4WAsQOfM8u81SpD7nd5xHFUqlt0HZiumOHXPl8Kou2JiNpOBc32fNYDtCyN+FXraB+cPl8Ko+01tteIjicJKNdR6so4U/YsLa//ACWdX/gjgq1sP/p4/A/1Gu/yAGUSak5SAOPHu8Afaai7un/Dp/EP5jR7ZIvKveGH8hrSrPLHOI2rZota+zsLhkAeICBnCEzMx1VhkI5Zct7/AHrjzrps/ZyxCwvrx79TYkdttL1Mr1cahIhWZZWtdfOJkkbJ0L1qHbRw8aXnK3ZRp2E8FuO29qI1A21hmeFlUXNwbdtjU0z4hir2gTTJiSBI3odsfY4YCWTrFjmAPDXme2/G39iywR5lkX60UgHjluPeKH7PzdGmcWYCxHhpy7q6Y3aAhidrgMVKIOZZxa9uwAk38O2mWOc+sN/os6tTZSsRgYkDeSi249jio5l4s4Ru9JICbHwdRWtis79Es8LQ2UKHChXAtclCdT23Dg3/ACrRaJUEGNQWMHX5cdJlKKa1PpjUMqwXUVXd+MMWwpI+iwY+HA/GrEKF7zJfCygm3UJv4a/haoeJaiUHXarTtWazjNh1/dcr5EXqjbKGfEO55Fj5sbD4mrtLigmGk+0D5AX/ANtUfZTEKz9pP8iMx95FGp4snYEPtI3XFu08s/krmW+bnf67hR97MfdUrCbRjEKx52jJ4lSws3aSO2oeM6uHiXm13Pnw9xqDFCWzEcFUsfAf8mjhsjis6AQiexsCGmNyrFDcX6yMdbE66i9jbnzrc9wNq9Ngo7nrxjopB2OmnvFj51hMsnQvCyjUIC3fc6/j7qv+5+3Bh8UjE2hxICMb6CT/AC27rjq38KDUJkJyhDmnWMeGXofdaw8YbQi4oZtHChACBa57aLLUDbHqjx/Cs2302uoOcRimqDiHgISaO4UgoCBa4oFRrAH5sefxrK7JP7jhs690zafKEIxTXdvE1WZ4r7YwxHEYeY/dDW95qB6Q8Rjh1Yo3SInWRSAzk620N1X2X1oZu7vO0DLPjczNEsiISPnGDoCFJHIsOJ4Xpyx2V7anfkjGcNOKpUN9t0AwNOjBDtgj5he8sf5jR7Yq3nTxP9JqpJjJIcMGCWu7WzA9UHUaeN7Xo5uLtB5JULjg1g3C91PLu09tN2qm649+jFaFC0sFNtHGburYnkUldJlsx8T8aZahArVSCpOzsPnkUchqfAf3ao4FS2xIw+GklPEiy/34/CmbOy+8TkMUjb6/c0HO05DeUC2jtcsJ5UACRyLGB25ri/d6t/OqzjMU8hztz0HZpxA9tGt2caLSJKt4nZekY2yrnDqubmOuV1HC1CeiPRMpFmja5B42PVPsIFat1rfEAvIF7j5iTxVt9Ek5XGj95Sp+6x/CtxFYP6LZAMcnef8Aaw/Gt4FK1fOUejkd/wABOprCnCmmhFGC6ig29j2wkvetvaQKMig+9WFMmFkC8dCP4SD8BXP8phXokd42dYWNbyz5YWHbYe0/leg02Hy4VSONvdIdfdap2+SlTk7HP8o0+NRMU4tMn1Y4yP4bX+IotJpY0Dak7ZX7+qXjKcNww/Kh7RwshSNzqpSy2HAKqlrgchmGtR41tDIe1lT4sfgKsuzpCyZT6q4KYjxcKPwFC9pwKqqkeqmYgH62SyE+ZBPnTP8AKEvOAUTbgtIo7EUfGiOx3zK+Hk0NtL8r6j2GxpH2aZ8YUBAypnOl9EW9vM2HnQ/H4kriGZeIb4AA/lQy280DYr0ahYQR1s4rdPR7vEcThcsh+egPRSdpt6reYHtBo3tb1B4j4Gsb2JvCcNMmMS5Q2jnQc0vxt9ZT+Fa/j8QHiVlN1azAjmCLg+ys22n9h+5aVMAPEZZjd1gdqHUX2a3zfmaD0T2eR0bX4a31tpbXXlWF2WYr8CnLR5FTt99riSQRKeql79hf/gaeZrNJJfk8sqKtw+UoDqM19NOdjf2Cp29wgixLHB4pnBOoJZlB5hZODj+7mg8mPkNi3QubixOQsOzhY28a9Oyk4Ek4g8EGpaqfdtY3AjI4HfzVh2fs9ku0js7MOsCbp5D8aObFW+IjHff7ovVK/SWJYeumvY0V/jVl3DwTrPnlN3YEDrBuqB2jv+FJ2qmW03OcRloT9G1se25RaYxkn7xxXfGLaR/tN8TXG1S9qC00n22+NRaXYZaFrNOAT4ICzBRxNB9/NogssC+qg18f7+FWQTrhoGlawJHV/D8/ZVJ2VhTiZZZXOiKXN9bk6Kv99lbNnp3GSczj9fa8p2nae9q3Rk31K47OkKYeYlbo5RQf343VrW+yxrtL/wBUQeEi2PmPzFEMLggMNNETmy4krftslge7hQbFy/qJP3RfxQ60Z2JhZBxMIv6PgEx8YYcGA17cwHx1r6BWvnXZuK6PHq3ISD8D8RX0RE1wCOB1FL1PNOxN0DgV1FNNOApGoZRwugqHtQ/NP4H31MFCd6WYYSYpbMI2YX7VF/wq40KpWB7dnM86fv8AW+8xv7h7q4pGGjmmzXLBwRyAuLfhUnZaXSJuaMyHwYH8SPbUTBIbYhB2Gw8CR8KNs1faztmr7SYzGlEUD6eHCHwLBv8AbbzNEtvooxOHjUaKsdx3gLf+mue1sBfA4NwOsxZPEMer/T765q5fG6m+QWueeVbfE1d3hEcVY4DmiW7txJjJDxVAg/iP5KKq+LUZFb6Ts7eVwB771aQvQ4LEOT1pzmHaFDMo+F/OqztUWKJ9WNR5nU/Gu0gddZLm5r2ytodG1m1jbRx3HS/jWqbibbuq4KZvV1w0l9HX6h/eA4do8NckwOG6SRV7Tr4cT7qKbJ2qovFIepfqNexWx015doPI0C0UhUBETOafoVQDdcY1HV+D6c1tzoQbHQ0kmFinjaCdc0b2v1iuvipBqv7v74KwEGLcBj+qxDWAf91yNA/fwbx42KaAqbEfka8rUo1LFUFRmI1/BWnIqC47NVPbfosijBeFC6jirMS48DfrfHxrPdsbCYNeJLr2Le48bnXxrfMNjbRMW+gpPkBf8Kx/amM6ONmuA1jlvzPcOdbtG0OfdewzOgq1OjTqUnNqAC7pAAKFbE2No3TRj93MOt38+FW3dLZ6Rz9QEDK2lyR2cCaC7O2irqozqXsMwGmvPSrJuwvzx7kPxFL22o8tde1J2lRotoSzHDPCVD2sfn5PtGkwGFznXRV1Y0/FQF53UcS7eWpoVvhtkQx/Joj1iOuRxAP4mmLHQvgOOQ9UK3WzuKYY3zEctqC727wfKJMqfq00X949v5Vw2Dj8qyR29ezX7o1fT2keyuGHwSgQOTcPI6Mp5ZStvIhhXfCRgYtl0A64FhYai/DwrVec9y8q7IhWDHoq/Kcmt5Y5gO9oyxH99tVQMGgI5o1/4X0+NWfFYcLiGtwaOAkdl0K29wPnQRMGpgcgDMuYXt9Rs3wNQ53iPBDnHknbqYbpMSgOuoH3mC/Amvo6MV877ktbFx97L7nWvoiPhQKvnTlLTwXWmtSikahlHC6Che8soXCzM3qiNiRe1wBc6+FFBVc3+xbRYGZ1AJUA68OIsSOettOdWbmFQ5FYhs+cC4QN0ZmXKWtexvobc7AcK44EEzzWNtJOH2ql4mIqcPGPrZie0i1z7zUXAyWkxB7Ff+qjTMkLPJmSjG1pcuG2cnI2fzsv/wAjUPd+xxkxJsAkxv2WHH8akbXBMOzfs2v4ZPypm6MWbEYj/wAco+8bc6MfPyV0/eRbfJ8OOIWNG/hAv7z7qA7UgYlptMjSMi9pyAe6xFTcfjb4lnJv0aE3P1iPjmaue2MKy4fCk3ClH6pFrPnJY9pzAqb91VbiZXM1rnu/Bdnb6qEDxbh8DTAvQICR8640v/lqef2j7qPbIwghwXSMP1jZyTyRbhR5m5qrTzNLISeLH/gCqwbx1Ls3HUi+z4WMYjBBDRSSMGGYKF9Sw5EsAPOtf2RsbF4SMRs4xcIsMh6s8Yyj9WzHK4Bv1SRpwPKs33Yg6TGpAtjmkRW7ocPZ282Zf5e+t1oVQAiCM80zRJImdyoO9G9EOHw8hR7u1o+jPVmQtqc0b2awAOtvzrPsLsxJfnXZpM3DMMoA7LA/8Vo/peUDZ5awzGSNL2F8ubMRfiBdQbd1UvdvZry4ZGTK1gQQHXMpudCL6G1IuYyzU5ZhitaxvFSpcqwRE8fZQ8TsWJxYKFPIqLW9nGrLuVCVYhmLkJ6x4+sKZHu3OfogeLD8L0b2JsVoSWZgSRawHDW/E/lWbabS11IsvT6rVqNotkticsEF2pjfk8U8wF2zsB96w8r61l00xdizG7E3JPEk1o+9X/RTf+Rv/wChFZrXpLOIpNGwLy9pcTXfOuEUSL/CrIOMcv8AVb8Qo86eJP8AGBuTEEeDr/zXXYmHZ4pouGZM4vzsMw9pQVFxb6QSD6oB8UNWI+Uns3o3jn+dlP8A2YWH8CfmKhYY/OTJydS699xoR5H3VLx8gMthxaBlI7wzFf5TQ2LE2WGX6vzb+HL3GqHHHX18IeadutFmxC3PC3vYD8a+jouFfOODbocURyJIH8Wq/hX0LszFdJGrj6Sg+2h1T4pTlEyTwU0UjUopDQymAugqg+mPpPkS5DZOkXpNdSPo+Wax8hV9qvb87JTEYORHOWwzA34MNQe/XlV25hUdkViJU/LACTYC4uf3OXnUGMXbEH91/ewohDOGnhbm0ZB8Re/vBqHg4yY8S/IAXP2mNveKKJ9B7rPH17oxj8QD8hht6kIkJ+2ug/lv517c1vnsU3IRt720oLsuctNmY3IQjyRLD3ACiGw8QIsFin+kxSMeJBP4+6i5uJ2KxCFMbpNIRcl1A8yWPuAqXvVjemxN1JYZYwovcAlFJA7NT7ahutsMvfK3uQD8TTNmOivmc6KLgAaseX510wDCvkjW9m075IE9SNVWw7gAPba/srni9lxw4mJFN2SMPLrcBwCx8OWnhQrpWklLhcxJvYXNtLDh2aeypEcTRsxc9eQFdWzOC5F2YDXhfvqDlGkquQhaJ6HNjXMuKYascqE8bXOYjxOnlWpVX92xFhxHhRo/RhwDppwA+1YXt41YKXeQXGE61paBKofpkb/AKO2dP6XP4UG9GOFC4QtbV5Gue0KAB+PtNEfTVLbCQr9aa/3Ub/5VB9GTf4Mjslf4KfxrP7TkWQ7wjWf+NwVtFLakFOrya1VRN5FvgZvtMfZLeqFs3D3ErEXyIbeJB19gNaFj4jJhHRRdmvYduZzb4GgGyd0ZkMiuAAyEA3BBbs0OnE6nsr6EwHumgagvP2o/uv8A7j7qPsOQCSE8mjCn+BrEewmg+LjtEUI/VzMntv8AitFtibGmkjV1U3jlIAPV6rDr8eOtRpsJK74iMxsHLCS2U6Ev7gb6GpDSOaWGBULG7QuyOpswQA9x1B+PvrhgZNSh9V+r4H6J8j+NWKLdxogoyXdtAXBOoF7Kvh4UIxuDWzP0mZuYCaX4a29Xz7K4EZQuDhkpYwXWiV9SAfNQLgeR08LVvexFUQRhbFQigEcNBWC7DLYjEwq5sFIBN7aEgEnyPur6EhQAADgNB4Uu8GQCj0ARMrsKQmlFIaoU0F0oNvZgVlwsgbgozjUixXUHvHdRigW+WY4SWNNHkQop5Ant8r1YCVR2RlYhsfAGadnT65yqOJuD7BY3rhHC8UWJRwV1VSp+sCbePH31Ydy9izxTsXQqo0JPAmxGh58aP7z7CXExAFxGVOYOeHYQ2o0t8KcFMkEykNPJZxsWO5c9kbe8VExEUkYCOrKDZwGBF9LA691XKE4HCgBXMzc1XrZz3gcu65GtcNtY6XGDL0Coo1DS+sO8cxVC4NJJKZp0HvJIHXWtCoNjtJhoesqBnkILGy2FgSW4DgdCbm2ldk2fhoxZT8pk+rHcqPFiMoHtqRh9g9VVkkZ0XUJcrGCeJte54nhbjUyVRHGSuVVUXsBYaceFBfXbk1HbY3RLpjZzzy9eChx4ORvWIiX6kVs3m/LyqTsTbWFw817AlbleYMg4Z34kA689QOFdhASo62o1zLwv296nsN6HY/ZKynWySHgw9Vv+e7j4igB4cYd6JzuH0mB9JuGn+rdP1B44K0TYXFSv0pVyxIYMCB4W10tyo7gN4sdGAHi6UDmdG+8OPsqDuVskwwKOkV111VRl1PImNWI8SashFYda2vo1C1sHmnhWFZgvsCoXpBmxeN6JRhpMqF26qlvWCgAkDUix9tFfR3g3iwpWRGRulY5XUqbELY2PKrRlr1qXtHaL61LunAJcUGtqXxySiuUs5H0GbwA/Ei//ADXWlrNGCYVCx2y8WVtErocuQnXgGY6ZefXNDotk7RUBQNALAWewHsrTxXrVsjtarEQEHuqd4vAgnaVmLYHaI+hfyeuLbTxkZ60RH8ZB9hvWg7c2yMOgbIXJNgoZRr33N7dpANqo21ttNL15fV4KijRiRwUcSD38fDjoWW01aviLQBx+1RzwXXASTwgDWZBXJN7Z1F2ie32Q34Cu+yt4UlkKgKpdryKQqGXTKRdjlvY8CRcioczsFmkBIESxNk01zuQbnloK4rDHikzZcp4XHEEd/McK1L7mgOMxvn3SwDKznMYBO1oBPICFpu7+54gxXShUEawhIwoswYtdiwtqbWF7nnVvFY9u/vvPgSseIvLBwDDVlHj+B8q1DZG3ocSuaKQMOYB1HiOVUcScSl4uG6RBRMGvGvLSGqlWCdJIFBJNgBck9g41Ut5t5oQovIoALXJ7VJXTt1vVg27Hmw0y3teKQX7LoRWN4DY6x2v1n7Tqw8BeyePGrtcG4qsXjdRLG7ySyaQJkX9pLp91OPmaF4nAM4vPJJNbXKTZfJBRJff/AHxb8qbIba2vodANSeGnbQ3Whzjn11qToswY2burP6+DOwoXBjYAQkVizEALEupJ4C9vjUnDSB72zKytlZW0ZD2Edtudd93zh0yAOsswWTL0akEhjnI69hm5C9tNKd06yHOt8rFn6wsddOA9g7gKJVpCm29OKWFQ1zdcMNk6cJiYGc5LlIl7crkk+H9j30PxB6WN7BTkGfoy3ARnUy693q9/M8CtuXh/9eZpmx4UeSQs8WTEKF6PMOkYrfWwPV56cfCqUGXnQiVT3d54jEARpyx4D61IBhNvZWCtGy3A6qjizWtlUkZV521vejDMjKQbEXykHkRyI7f7FcduYQy4pZbr0WRckikWuL5b94fl2Wp6RELcizHrvk4s50yjibW07redTXYwOgddfSLZ61W5ePQy5fnEYqRgt4poCsMKBlCOwDCxPR3zDhdm058aK7P36ZxqkZJ5JLc69osbGgGElfD4dpG6Msk4VWCAu6g3k69rk2J1/dNPXEK0sxXLlRsiFAAojVBYAjjqzeZ8KFXsNAsvlsn3QKFRzq9zIb8utAVpTfFbX6Mk/uuLe02rom96HjFIPDIf94qouwEfFf1ZNyttDlJ0HAa6jwpmDgzzZFCBlaJVLIGCp0bl7KeWgt32pNvZlGoYAjn9pupWFJskHRpGkA6t6tjb9wadWQkgmwVSwsbagMefwNdP/wAzi/Zzf6f5mqW2MzTElXVevkGUAPkBUnQDraWAHadTUxpbH6XrKOA1zC2l/HWoqdm0WGIPNUpVe8beJjZhoEyrdDvbCRqsqnsMZPwuKR98IQPVlPcIjf3kCqFgcErqjMozGPEMNT1mTRLjha2Y25lal7NmLRoTp1V5g36tj3iuqdlUmC9iuoWgVXXceuC7bW2s+IfMyMo9VYiblrcz9FRY69vDhxjRZQ/WdTKRwv6o7FH9k+6nzy2KBr5WuGPSJEQBw6zaeQ1NJi9ll8kEQWKJfnnl6QO2mgLEHv017eFq0qFnBZAwGQQatcUDDMzBJO6etWjHFJL1czZSyOhjlXg2TkwB+kp1AqHg1CQ4Z41zdIWiktf189wSADc5bgDsohh5wWdA2cIQA+UrmBHGx53v7NKHPHJFII4vUmkQgWvlcMCCv1Tpx7L9lFpnOk9L1gHAVmCNew/lFSoZdRcHkR8QagQ4aXDP0uGchgfVvpbnxOo7jU7G2V3JZbNMyxRqpLNZrOxa+gBLeynFtbWJ7+XvoD2uonBaNCoy2MLaoMjSPwFedyd83xR6KWPK4Um/AG1uXnyq4Gs43EP+K/8AW3xWtGJrplZ4gEgGYO5RtsX+Ty21PRvYHQXyGsihY5et/KOJ8TW02piw1xEqviDg5piFj4fy7uQ/M/34MxGEnaxRbr3Oqu1/3m4D+9K2MwL2D2U35Kv1V+6KlrQDJRjWqFl2dPXXKMZxQbuOOsESJiMoPSDqDmbg3aQ9vLtqXlCgKLWvlFiCLCwFiO41r5wifUX7o/KkOCT6i/dH5VZ4DhHyqsqPaZEclkQa/tP4D8ahfouLPnKDMTe4J7L38fzraDgI/qJ9xfypP0fH9RPuL+VCDS3JGfVbU8w14dY9b1ivyBVYBAAjFS45dQEiw7CbA1IxCsVbKbMQQp7Dbia2H9HR/s0+4v5Uh2ZF+zT7i/lUXXZlXdWZADRHHrWTvWIYLGYjo+iYFbmwbKMgjAJK6cS7aFjxBrt1UVrWQBSxA9ZS+vhyI8hW0foyP9mn3F/KmnZEPOKP/TX8qK9zn5oNJzKYMDNY87jMw4kKOB11Ps1y0iGWORmj6M5s3rIAy3AUEPYsbcbcOXOthOyIf2Uf3F/Kl/RcX7NPuL+VUaXMMhEqVGVMHDDD0/CxsTySFRIFXIpFkNs5Y6MVA6v0tO030rslsxHE3BsSDayi2nLhz51rx2VF+yj+4v5Ug2NDe/Qx34X6Nb+21Q+88klTTqsp3boyPpqWMRYYx5hdpEewK3syks3Wjb6OUMe43N69sqELGDlCnmBpcoSAT3m2tbQdlRfso/uL+VJ+iYf2Uf3F/KpLnlt0qs0Q680EcVj5waWylQQL8bn1rg8T3mosWygA6cI3ZWIzWJyg9U24KCb+QraTseE/5Uf+mv5Un6Fh/ZR/cX8q5pe3ShvuGIGSyWKEKLC/mSx9pN6dmOhU2I4GwJFxa4vwOtax+hIP2Mf3F/Km/oiDj0Udu3ItvhUAOBkIl+m4Q4YbN/BZBFgFUg6sVFgWJJAJJNr6cST5mpQI/s/ga1f9Cwfso/uL+VINhQfsY/8ATX8q43j5lF9lMzRbnnOPyqRuJ/1X/rb4rWjE1Hw2zYozdI0U2tdVANvECpBqUtTaWiCuuWvV6vVZWSGkvXq9XLl69evXq9XLk0mvXr1eqFML16S9er1cuXr169JXqhcvXr169Xq5SvXr16SvVy5evXs1er1dK5ezUmalr1cuXLEIxFlIHbcX9motXD5IxFrpbs6M207s9LXq6SohKuDf66/6fffm3bXeMMOLX8rV6vVxJUwn5qWvV6oUr//Z"/>
          <p:cNvSpPr>
            <a:spLocks noChangeAspect="1" noChangeArrowheads="1"/>
          </p:cNvSpPr>
          <p:nvPr/>
        </p:nvSpPr>
        <p:spPr bwMode="auto">
          <a:xfrm>
            <a:off x="0" y="-1133475"/>
            <a:ext cx="1962150" cy="23336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data:image/jpeg;base64,/9j/4AAQSkZJRgABAQAAAQABAAD/2wCEAAkGBhQSERUUExQWFRUWFhgVFxYUFBgXFRcXFRcdGhgcGBUYHCYgFxklGRgaHy8gIycpLCwsGB4xNTAqNScrLCkBCQoKDgwOGg8PGi0kHyQqKiwsLy4pLCwsKiwyLCwvLCw1LCwvLCwsLCwwLCwsLCwsLC8qLCksLC8sLCwsLCkpLP/AABEIAPUAzgMBIgACEQEDEQH/xAAcAAABBQEBAQAAAAAAAAAAAAAFAQIEBgcDAAj/xABIEAACAQIDBAYFCAgFBAIDAAABAgMAEQQSIQUGMUETIlFhcYEHMpGhsRQjQlJyksHRFTNTYoKisvAkQ5PC4TRjc4PS8RaEs//EABsBAAIDAQEBAAAAAAAAAAAAAAMEAQIFAAYH/8QAOBEAAQMBBAcIAQIFBQAAAAAAAQACEQMEEiExQVFhcYGR8AUTIjKhscHR4RQjM0JScoIVksLS8f/aAAwDAQACEQMRAD8A1cCltXhXmrPCaKaRSWp1JeuhSkpKU0yR7C9cuXma1IJBWdbe3lkmZlVrRXsANMw7zzv2UHixLr6rsv2WI+FLmsJwWozs9xbJMFa8KW1U7c3bkkjmJyXFiwYnUWsLHtGtXC9Fa4OEpGtSdSddKWkqFjtsxReu4B+rxY+CjWhc28UjfqYSP3pTlH3Rr8Ko+syn5iuZRe7EBWG9JeqHNtmcOVLvI3EiA2CjstkPxpHaRxqX/wDZLN8AoFLutjBoTQsTtJV9vXrVQsPLiU4YlfBmzf1CiWH23ihx6GTwYg/lUi10tJVXWNwyIKtletVdTeh1/WYdwO1CH9wtRHC7wwPoJFB7G6rexrUdlVj/AClBdQqNzHz7Ihamkikkl0v51l+1ttSTyZiSB9FQdFH4nvqXuDUSz2Z1YnGIWpily1RN3N7BEpSYsRe6tqx8Dz8Ksp3gTIrAN1hcAgA2va510vUsN8wM0OvRdR82WtGAK9ahmB20r6HqnsJ4+BomDRHNLTBCXBBEhLlppWnikaqlWC6LSGnCmtV9CppQva+8EWHsJJEQkEgO6rcDx40Efe/pMpgdWBNvUOU242dsoJvpoaq/pOw3TbSwkV/WRQdL2DSm/joKOz4p8PnboAYy1x0GshLvlF47DMdQSQfhSFrc5hF1xk5DAe+JR6JEkkCBxRM7zsmjhR3sJIx94qy++vYzbKzREBSwIsRE6PcHldWB91D8HvBFJcLnzKbMhQ9Iv2kF291PfBQT6lI378ozX8bZgazza6rRdqAjrZHumQ1sy2FWZMKoVsyTRsLkF42KHuuE0Nud7VFwUXSmyMmnG7qLW48+zWrHNuwL3hnniI+iJXaM+Ks17eDCh8mDfDFpZMOJxbryRSszEDmYZiToPqsaLTr03ghpx0dH7KY/V1m5geqK7q4jDRljHKs0oFmCMCACRwA1Ivzqbj9oSPpnIH1YyF9p6z+wCs3TY0czmbZspWVDm6CSyyD7BJ1XlY6cr07C71YmWbJLKISGsYbCENpYgSG+V762awPaKadSqPwpvgDMHAjrXkkhafHeqCSdKvMMGTUKEvxNusfF5Dc+yuc+Lj4A9I/Jcxa/ssooJiI4r2eZomPLEoyeyTVG8QTXRdhuwuhjkB5o4PvrO7lub3ekeularTTd/MpWKw+VgejJ7SqOiL9krqfE35VKhkTlKw7um/CVRQ5NlYleCuPB/wAjSmHF8xL7Sakta4ReHNGLQdI5om2Jy69M9u1kRx7UpVlDD1on+1Ey++9C1ixX1X+6PxFPXDYv98eLgfjVO6b/AFD0+lW4NYReJOwKP/HMf6TYUs6Ajrq1v3kVx/Lc0GcYges6D7bxfjXNsdqFbFwqb6CNwWJ7ljFz4VUUCTIPKT9oRutzcOaN4aKSIExyjoz9BwyrY9hJulVXER5WI00NtDceR513xWGlabrMeitfNIY43LdyvJoLc8vlzqUuyiwHRllI1zxiSZ/DVUiFxpqCKca4sAvun436fRUbamsJIxO6JQlnC6sQova7GwF+08qsOztsJNljjbpDHGAXRW6PQ6DORYmx91DDsTDwC8oS/bjJukb+HDx9U+ANENlbUm6RVWKWSE/5nQLh0Ts6NWa7LxvfXsvR2Wo0j3lLGNeAPv7gpS1Vf1IDHCBzPXBELVa9kSFolLcfwHCqrJiiHUSQm5bKpVlZXHaQDnUW4nKbc6tGD2mhsp6h5A8D3BuB8ND3U/8Ar6doa0ZO3+2tZrbO6kSdCICvGlFeIqSrp4pGpwpGq2hVWQ714o/p+EDXL0Sa8gykn+smrvWbbxOU29dv28NvslUA9xrSRWJ2wIczcm7Jk7eqDvTuLLJiGnhcXe7kHq5SoUABgdSePLgaEYba2PjVOljbERMquBIhfqsLi0gGZWt36VqpW9UP0jbRaERLE7RtfTIbDKqgWNuwkWHjTHZtoNpPc1QCAMDp1Idpp9342nMrhh9+I1AUtiMMw/aD5QnmGIceVqO7P3rz/Sgm74Zejk/0Zra+DVnWB2jisRKiia765TK6KO8ZpNNeznVnG52JN/leHijjtmM0cPSNf/8AXJK8yTlt7aerdnUHdf8Ah9UBloqDroI7td0cq1jC6m4afDva/IieMXU94cjuNB2KYpcuK6OVhoJoopl+7iEVlbvBUWN9KSTc1Iokmi2msUUl+jZneNWtxy6i9cMHu3Jd2h2rESOu5WZ+F/Wc34X5mhMslxsB2WWiOMT7qTWk4hENmbrzIlsPjSB+zkAljP8ACbW+6K9LutPe74XBSn60TSYdz5rYUjYHaSBCuPw0gfRM0sdnINrKWXrG+mh40o2ptddTho5V7Y8rD70cmlAfRtYJcC0+h5wPdEa+kREHrmmLu8ADnwuJjA+pjHkXyCBj7RXEbPwzaLiXQ9jbQykfwtHepB3xxyD5zANpzXOBpx5NQ3bG9TzrllwU4FwfXYag3GphuNeyqMFocfEMNj59CT7qxNMZe34UyHdqPKc+OzX9VhjLZfLg398KH4zd7DBVzY2HMurHO0he3LJ0ul+6uuF3jmHq4LEt9qSRvjFXZt8cRw+RsORvM4PuAogFpDsPdv5VC6iBj8qNs0QL6kDz96bOW33pGY0ciaa3zezbd8vyeP8AlCXquT7clY64CIn/ALjSP/U9cm2tPwGCwq/+sH4vVn2d7zJHM/8AUhVFem3Ty/IKso2RiWfO8WFh7OhlkhfwZ4hdxztTsfiOhW7PhCw4LJNiJGJ7MpLMT5VUZ8NiZ1I6HDIDzWKJT5PYkeRrjHuZPxuotzU5rezhRW2FzhL3YagD9lV/UtmGhXnCYqcqCiKl+cOCcH707Rj3VKnYLHmxOJlGmqGWGE+F4yDfwasnw8DPJkzdtySSAF1J91W3dXcTE4qMSp0UUbXtI65naxsSF1PEHmKq/s4T5h/tx5q/fujy+uCkQb7hL/JcIxLcXldnY+LakjuLVFm3sxchs8kUQOhVQGJ7soJJ86uuE9EsX+fPNKewERp90XPvqx7K3MwmH1jgQHta7N7WvRxQosMhsnWcfUoJNV4gmAue5EbfJlZ3d2bm/IDQWHIeNHzSgUhqyI0QIXQUjUopDVlCxP0ogLtRWHEpCx8QxHwUVoxNZv6YMOy44OeDxKV7shYEe3XzrQcHNnjRvrIrfeANZHbI8FN2/wCEzZD4nDcpFZp6U1+ci631xl+7dr+weVaVeqB6RsMJY86LcxPZiACcuW51H0QSPDWhdh/xnf2/IVrb5Bv+0D9GMcbbSiWQBgRIAGAIzdGbaHjpetqh2BhoYmVYUVLEsoW9wBrpqTpyrGPRdhc204dPUDue60ZA97CtD3m3kxkkog2bGxsbSYgoDED9VXcZNOba6iw516OoCXQs9hgKlbc3tTES9Ph8QYOijyJh5ovm2VNSoK5kbN9VwOQvwsCxW9IE0WIw8KYeZL9J0ZPRSE9kR0VSLgrc3vV8wPofaR2lxuILOxzMIQBcntdl9wUU3eDcjAYII8kTGIsFMhnbMpPDMmmZe9Tcdlr1DntYMid3WK4NcVnT7xSGIxZUCGf5QoCkdG/MR69VSLaa8BVg2Zv+iy4pniKpPaVUQ3yYhQOsCbWDNck+HHWrOd09nmXoehGfJ0mjv6ubLe4ftqFivR3hJELRO8YGbXNmQZCQ2j62BB1zcqz/APVLO7BzSAdn0Uf9NUGRCDbW25+kwqRZopY7ukZYFZSBrlYAZXABIv2mi+5m2JcbEYTPJHLAt8yhWMkV7dbOD11NhfmDrci9B91d15FxsckbRywoS3So10OhFrcQ/dy7akbsN8m228Q9WRpY/KRc6e8LUXaJDqFOCA2Rpg6c+BxxUhzwRUdrjej+N2M7RuzYvElVBvcrEummpAXS/E8KoXSh2IhjaXteR2Kj2mrPv9tAzYlcGrERxgPNY8XIBAP2VKgd7HsqpJvFkuqIuQXC6m/ie3XWrWSi9lPHEnGMgOUSmzUpky+A2YmJJ3TlvRXC7KWxMiRlifog2A86euGwyyKrImZuC24+4geNVzC7RAbpJM7uD1Rey+Z4+QFq8dqnO8mUZ2tkN75PAczamu5qXplX/WULkBgz04mOWerFaTBu/hXUH5PFqAbZBXDE7rYdPnETIy9YZGIBt2rwtVA2ZttoXMgBaQggMzGwvxuo9buubDso3sres2WNmtnZmnllN+OlowDYaAW5dwGtaEyyDnCxQQ2peGUzwQjZYvOw+sJB7Qa2n0YTh9mw2+jnQ+Idj8CKxHoJMPLmdTdGF9QR1hcDMLi5W9aj6IcdY4nD8lcSqe59D8FPtpWq2PTr1TDHAt4n1j6K0m1KK8KW1AVl6mGulMaqlSF1FMkawvTxTJeFW0KulZH6QejxsuYGUdFGVVBFrnL3YtmYZVy8SbcBVJTCSILiWVAOeRwBx4lCQOB9lXbFMTNNrm/W6nna/wCVD8VJbB4kdwPtuK6k8uF07U3a6LKTmwM9+rggkO1MQASmPawsDmd7C+g9a/ZXsHtGRXk6dzIjxvIVBukjNpc8LDn32HO1Ddmw5oyvJpYwfABifcKkbcxIKi30uH/jU8f4m9yCjsaGP8IHILMfWveGPU/KvnoV2Zf5RiDztEP63/21pseNjZ2RXUulsyhgWW/DML3XzoLuFskYfAQppcr0jEc2frHxtoPKqZ6VpZcLi4MVAxRzGyMyjTqtpm5G4e1j9UdlV87kUeFqtW8vpBgwrdEoaecmwii1IPYxANj3AE91VLam1NrYuGSJsAOjkFhdSrLqCpuzjUEX4Cuvoikwt3PS5sVJ6yyKA3Eluja5Lg3udb6aijfpax0kWAPREjPIqOV4hCGJF+QJAHnbnUwAYhRMiVlc+KxeGkBlR1YQNhkJuLLlIBV10JHHjypuH2+86w4aaXocOtlYop1A+ta+Y6eFzcigMMrIwZCVYG4ZTYgjmCNRWw7obuQbTwKS4uFTKHdelQdG7hdAzFbZzxFzfUVz6LMyMderNQ1zsgUB2lv3FAkcOAXMFK65Wy2B9UAi7M3M9+lydIwzNt2BiuRmeB2W98t41LC9hqLEcKu+G3LweFe8UXXXg7uXIv2X0Hja9VfaQttuNjwWIP8AdVqyrIaItJpUhjBknMmQmqwf3d52sQEEwc3TYnFStqXlb2FmNvZb2V7B+jmdyWykRDUMbLp4vYDx1qZuFs4zydUhc0jPci+i6jq8/CrXtLcbE4/EyNi5TFh1bLFFGwbMo4Nr1VJ4kkE62sABWhJ7x0GAjPLG0KYLZOJ5lVTC7vYYEgS4TMNOtiEJ9pJHso9htzIHAskchtr0bo3syVUtty7Mhdo4IZZ8vVMjYjKhI45Qq9Yd+gp26ew8HjpDEGlw01iU6yyI1uQuqtmA1tfXXstRWsu+Iyd6BUtLni6ABuwRvano+hYEIGifle5XwKnl4e+q/ht358M0hYR5QjNmIDE5RoYyRdWDEHlWhYXZLYVDE+IkxBBuC+ioLcFBJbx61u6gm9UwVDc2vGw15kkWA7TR3O/bvAIFFgdVh2WJ5Kn4SIvs+djqRNG5J4m4ynXn61WT0b7REeOhJOk8Bi/jS1v6LedC9h4duifDMY/nFkuqyBpFaylSY17CpuBc68NDQrAYpo445V9aCcMPcf6hUVRIHXWhUo/zDjy/Er6RWnVGwOKEkaOvquoYeDC4+NSKTR0tManU1xVSpC6ioG28UY4JHUAlVJF+GlEBQjeiMNhZQfqE+Y1HvFc/ylWpAF4B1rMcLqXJ+o59o/5oZtTTBzntKj3n8xRPDDST7HxZaBbyT5cIqj6chv4AD8RXUBl1pTfaX8Vv+XsPtCcDhS0UajTPKxJHHKFIPuuPOiWE2B8rWeW5AT5uK3DqWvccxb4mo8D9Hhg/MRkDxkb/AOqtmwQMPs5WbTqM5/jJI9xFONxvHesWiLzxvRn0Y76PLfCYg/OxjqMeLquhBPNh28x4VoMsIYFWAZToQRcEd4OhFYl6LsG8+0umFwseZ2I/fBCr5/ga26SQKLnhQHw3EpoY4Dgs93k9EMMhMmGf5O3HKbmK/dbrJ5XHYKrGK25tGCFoMZB8qhIt84C+gN79LGb6WuC2o0PKtRxmOL6DRfefGqtvBI2Iikw+He0hKqza2CFgH6w7uPmKyj2peqBrBLdJOjbuTIshul2lY7JLH0mYRkJp1DJc94z5QfdVph3/AMc8YgwqiJFAyphoiXVR2MczcdSeJudakv6Np48QnRMjoLMXkACgqRdWTW4PLiCL3tRHencpoJUxOzVkBDFjGgzGIjUMg1JQ6i2tvA2rUbbKFQhrXAk5JQ0ajQSQg27vpCmjl/xTvLG2hLHM6HtF+I7R/Zse2Chx8jcbYB2v5uQQeWnxou+70OKiiefDqkjKskgCGJukYdfMBY6m5se6h+OwittFw3BsCw8gzA+6s6lVovtksEEBwOowmHMeKOJkSIVV3XxcsUKyQDNIpZgvaA3WFufVvpWibG9J2FxAy5uhly6LN1Uz9nScDr228Kzzd5isEZU2OpBH2jy5jupm1ZMLI18TG8Mh4yQ2KPbnY638r95rSphj3OE4yUW0sqNp03geG6FWsTs+VZGRo2zg9ZQpPw5dh7LVYNx8LHDOmKxMghiibMoa+eRwDYIgFyAdSfLwSPZ2FCsEx0oXiwWN7W5XAAHtp+D2Pg2BaPpZCDbM9lUkceqBc+dM1DdaSSkaNN1R4a0YlazsHeGDHwtIisArFWzgCx46Hhwse6s19IWIV1GQkhHtccGvoD7vfUoYtwgjDMEGgQGygfZGlBNoYxHZsOdCRoeQbQqKQp1TehuWlbD7C2mwmo7HIb0PwOyXCJNE5DjrAd4PI/gaJ49BIOlQWXERsWX6s8WrDuvqfbUPYG0go6JzlIJy37zqPG9/bR9YhkfudJfA36N/arD2Ux3jrxY7eEqaFPu2VqeiA4b8CtF9HGP6XZ0BIAyqY9P+2SoPsAq0Csz9EmPyPicKfot0qeB0P+321pYoTs0tBGB0Jwpj06msKqVIXYUF3tH+El1t1fbqNPPh50ZFV3fkn5K1jbVb94vw/vsqKnlRbOJqt3hZ7CbJIe4D2sPyqp70T3ESdgZvadPxq1zDLB9tvcgt8T7qpm1DnxYXjlKL7NT+NXoCCNg690TtF3jJ60D/AIlSdqJpDCBfhcXtcKLceXOns2KlxDxuJMrBlZBm6JUtpbllXQg87dtc5J/8S7fs4z7bfmTV+3bx3S4dGvewt220v8DTVISLuxY1J10hC/RDtgw4mTCSWGe5HC+dBqL8wV1Hh31rO0Y7xnu19lYHvHihBjUlgbroQ/gVNxceGngK37BYjpYke1g6K1uzMoNvfSten3jCDpC0B+2+BoVO3g2iYo7LfM9wDyA569vZQzDzthooxlGaV7m/JdAB42PlVpxeF4qwuO/gaCbxbNklyFADlvzsbsRr4aV5Wk5rYpPEY4z6LepPaQG6FFfGFcfYm4NkHcGAI/mqxo1jccaC7X2G0jrIjBW0DX5W4Edp/wCKO4WAsQOfM8u81SpD7nd5xHFUqlt0HZiumOHXPl8Kou2JiNpOBc32fNYDtCyN+FXraB+cPl8Ko+01tteIjicJKNdR6so4U/YsLa//ACWdX/gjgq1sP/p4/A/1Gu/yAGUSak5SAOPHu8Afaai7un/Dp/EP5jR7ZIvKveGH8hrSrPLHOI2rZota+zsLhkAeICBnCEzMx1VhkI5Zct7/AHrjzrps/ZyxCwvrx79TYkdttL1Mr1cahIhWZZWtdfOJkkbJ0L1qHbRw8aXnK3ZRp2E8FuO29qI1A21hmeFlUXNwbdtjU0z4hir2gTTJiSBI3odsfY4YCWTrFjmAPDXme2/G39iywR5lkX60UgHjluPeKH7PzdGmcWYCxHhpy7q6Y3aAhidrgMVKIOZZxa9uwAk38O2mWOc+sN/os6tTZSsRgYkDeSi249jio5l4s4Ru9JICbHwdRWtis79Es8LQ2UKHChXAtclCdT23Dg3/ACrRaJUEGNQWMHX5cdJlKKa1PpjUMqwXUVXd+MMWwpI+iwY+HA/GrEKF7zJfCygm3UJv4a/haoeJaiUHXarTtWazjNh1/dcr5EXqjbKGfEO55Fj5sbD4mrtLigmGk+0D5AX/ANtUfZTEKz9pP8iMx95FGp4snYEPtI3XFu08s/krmW+bnf67hR97MfdUrCbRjEKx52jJ4lSws3aSO2oeM6uHiXm13Pnw9xqDFCWzEcFUsfAf8mjhsjis6AQiexsCGmNyrFDcX6yMdbE66i9jbnzrc9wNq9Ngo7nrxjopB2OmnvFj51hMsnQvCyjUIC3fc6/j7qv+5+3Bh8UjE2hxICMb6CT/AC27rjq38KDUJkJyhDmnWMeGXofdaw8YbQi4oZtHChACBa57aLLUDbHqjx/Cs2302uoOcRimqDiHgISaO4UgoCBa4oFRrAH5sefxrK7JP7jhs690zafKEIxTXdvE1WZ4r7YwxHEYeY/dDW95qB6Q8Rjh1Yo3SInWRSAzk620N1X2X1oZu7vO0DLPjczNEsiISPnGDoCFJHIsOJ4Xpyx2V7anfkjGcNOKpUN9t0AwNOjBDtgj5he8sf5jR7Yq3nTxP9JqpJjJIcMGCWu7WzA9UHUaeN7Xo5uLtB5JULjg1g3C91PLu09tN2qm649+jFaFC0sFNtHGburYnkUldJlsx8T8aZahArVSCpOzsPnkUchqfAf3ao4FS2xIw+GklPEiy/34/CmbOy+8TkMUjb6/c0HO05DeUC2jtcsJ5UACRyLGB25ri/d6t/OqzjMU8hztz0HZpxA9tGt2caLSJKt4nZekY2yrnDqubmOuV1HC1CeiPRMpFmja5B42PVPsIFat1rfEAvIF7j5iTxVt9Ek5XGj95Sp+6x/CtxFYP6LZAMcnef8Aaw/Gt4FK1fOUejkd/wABOprCnCmmhFGC6ig29j2wkvetvaQKMig+9WFMmFkC8dCP4SD8BXP8phXokd42dYWNbyz5YWHbYe0/leg02Hy4VSONvdIdfdap2+SlTk7HP8o0+NRMU4tMn1Y4yP4bX+IotJpY0Dak7ZX7+qXjKcNww/Kh7RwshSNzqpSy2HAKqlrgchmGtR41tDIe1lT4sfgKsuzpCyZT6q4KYjxcKPwFC9pwKqqkeqmYgH62SyE+ZBPnTP8AKEvOAUTbgtIo7EUfGiOx3zK+Hk0NtL8r6j2GxpH2aZ8YUBAypnOl9EW9vM2HnQ/H4kriGZeIb4AA/lQy280DYr0ahYQR1s4rdPR7vEcThcsh+egPRSdpt6reYHtBo3tb1B4j4Gsb2JvCcNMmMS5Q2jnQc0vxt9ZT+Fa/j8QHiVlN1azAjmCLg+ys22n9h+5aVMAPEZZjd1gdqHUX2a3zfmaD0T2eR0bX4a31tpbXXlWF2WYr8CnLR5FTt99riSQRKeql79hf/gaeZrNJJfk8sqKtw+UoDqM19NOdjf2Cp29wgixLHB4pnBOoJZlB5hZODj+7mg8mPkNi3QubixOQsOzhY28a9Oyk4Ek4g8EGpaqfdtY3AjI4HfzVh2fs9ku0js7MOsCbp5D8aObFW+IjHff7ovVK/SWJYeumvY0V/jVl3DwTrPnlN3YEDrBuqB2jv+FJ2qmW03OcRloT9G1se25RaYxkn7xxXfGLaR/tN8TXG1S9qC00n22+NRaXYZaFrNOAT4ICzBRxNB9/NogssC+qg18f7+FWQTrhoGlawJHV/D8/ZVJ2VhTiZZZXOiKXN9bk6Kv99lbNnp3GSczj9fa8p2nae9q3Rk31K47OkKYeYlbo5RQf343VrW+yxrtL/wBUQeEi2PmPzFEMLggMNNETmy4krftslge7hQbFy/qJP3RfxQ60Z2JhZBxMIv6PgEx8YYcGA17cwHx1r6BWvnXZuK6PHq3ISD8D8RX0RE1wCOB1FL1PNOxN0DgV1FNNOApGoZRwugqHtQ/NP4H31MFCd6WYYSYpbMI2YX7VF/wq40KpWB7dnM86fv8AW+8xv7h7q4pGGjmmzXLBwRyAuLfhUnZaXSJuaMyHwYH8SPbUTBIbYhB2Gw8CR8KNs1faztmr7SYzGlEUD6eHCHwLBv8AbbzNEtvooxOHjUaKsdx3gLf+mue1sBfA4NwOsxZPEMer/T765q5fG6m+QWueeVbfE1d3hEcVY4DmiW7txJjJDxVAg/iP5KKq+LUZFb6Ts7eVwB771aQvQ4LEOT1pzmHaFDMo+F/OqztUWKJ9WNR5nU/Gu0gddZLm5r2ytodG1m1jbRx3HS/jWqbibbuq4KZvV1w0l9HX6h/eA4do8NckwOG6SRV7Tr4cT7qKbJ2qovFIepfqNexWx015doPI0C0UhUBETOafoVQDdcY1HV+D6c1tzoQbHQ0kmFinjaCdc0b2v1iuvipBqv7v74KwEGLcBj+qxDWAf91yNA/fwbx42KaAqbEfka8rUo1LFUFRmI1/BWnIqC47NVPbfosijBeFC6jirMS48DfrfHxrPdsbCYNeJLr2Le48bnXxrfMNjbRMW+gpPkBf8Kx/amM6ONmuA1jlvzPcOdbtG0OfdewzOgq1OjTqUnNqAC7pAAKFbE2No3TRj93MOt38+FW3dLZ6Rz9QEDK2lyR2cCaC7O2irqozqXsMwGmvPSrJuwvzx7kPxFL22o8tde1J2lRotoSzHDPCVD2sfn5PtGkwGFznXRV1Y0/FQF53UcS7eWpoVvhtkQx/Joj1iOuRxAP4mmLHQvgOOQ9UK3WzuKYY3zEctqC727wfKJMqfq00X949v5Vw2Dj8qyR29ezX7o1fT2keyuGHwSgQOTcPI6Mp5ZStvIhhXfCRgYtl0A64FhYai/DwrVec9y8q7IhWDHoq/Kcmt5Y5gO9oyxH99tVQMGgI5o1/4X0+NWfFYcLiGtwaOAkdl0K29wPnQRMGpgcgDMuYXt9Rs3wNQ53iPBDnHknbqYbpMSgOuoH3mC/Amvo6MV877ktbFx97L7nWvoiPhQKvnTlLTwXWmtSikahlHC6Che8soXCzM3qiNiRe1wBc6+FFBVc3+xbRYGZ1AJUA68OIsSOettOdWbmFQ5FYhs+cC4QN0ZmXKWtexvobc7AcK44EEzzWNtJOH2ql4mIqcPGPrZie0i1z7zUXAyWkxB7Ff+qjTMkLPJmSjG1pcuG2cnI2fzsv/wAjUPd+xxkxJsAkxv2WHH8akbXBMOzfs2v4ZPypm6MWbEYj/wAco+8bc6MfPyV0/eRbfJ8OOIWNG/hAv7z7qA7UgYlptMjSMi9pyAe6xFTcfjb4lnJv0aE3P1iPjmaue2MKy4fCk3ClH6pFrPnJY9pzAqb91VbiZXM1rnu/Bdnb6qEDxbh8DTAvQICR8640v/lqef2j7qPbIwghwXSMP1jZyTyRbhR5m5qrTzNLISeLH/gCqwbx1Ls3HUi+z4WMYjBBDRSSMGGYKF9Sw5EsAPOtf2RsbF4SMRs4xcIsMh6s8Yyj9WzHK4Bv1SRpwPKs33Yg6TGpAtjmkRW7ocPZ282Zf5e+t1oVQAiCM80zRJImdyoO9G9EOHw8hR7u1o+jPVmQtqc0b2awAOtvzrPsLsxJfnXZpM3DMMoA7LA/8Vo/peUDZ5awzGSNL2F8ubMRfiBdQbd1UvdvZry4ZGTK1gQQHXMpudCL6G1IuYyzU5ZhitaxvFSpcqwRE8fZQ8TsWJxYKFPIqLW9nGrLuVCVYhmLkJ6x4+sKZHu3OfogeLD8L0b2JsVoSWZgSRawHDW/E/lWbabS11IsvT6rVqNotkticsEF2pjfk8U8wF2zsB96w8r61l00xdizG7E3JPEk1o+9X/RTf+Rv/wChFZrXpLOIpNGwLy9pcTXfOuEUSL/CrIOMcv8AVb8Qo86eJP8AGBuTEEeDr/zXXYmHZ4pouGZM4vzsMw9pQVFxb6QSD6oB8UNWI+Uns3o3jn+dlP8A2YWH8CfmKhYY/OTJydS699xoR5H3VLx8gMthxaBlI7wzFf5TQ2LE2WGX6vzb+HL3GqHHHX18IeadutFmxC3PC3vYD8a+jouFfOODbocURyJIH8Wq/hX0LszFdJGrj6Sg+2h1T4pTlEyTwU0UjUopDQymAugqg+mPpPkS5DZOkXpNdSPo+Wax8hV9qvb87JTEYORHOWwzA34MNQe/XlV25hUdkViJU/LACTYC4uf3OXnUGMXbEH91/ewohDOGnhbm0ZB8Re/vBqHg4yY8S/IAXP2mNveKKJ9B7rPH17oxj8QD8hht6kIkJ+2ug/lv517c1vnsU3IRt720oLsuctNmY3IQjyRLD3ACiGw8QIsFin+kxSMeJBP4+6i5uJ2KxCFMbpNIRcl1A8yWPuAqXvVjemxN1JYZYwovcAlFJA7NT7ahutsMvfK3uQD8TTNmOivmc6KLgAaseX510wDCvkjW9m075IE9SNVWw7gAPba/srni9lxw4mJFN2SMPLrcBwCx8OWnhQrpWklLhcxJvYXNtLDh2aeypEcTRsxc9eQFdWzOC5F2YDXhfvqDlGkquQhaJ6HNjXMuKYascqE8bXOYjxOnlWpVX92xFhxHhRo/RhwDppwA+1YXt41YKXeQXGE61paBKofpkb/AKO2dP6XP4UG9GOFC4QtbV5Gue0KAB+PtNEfTVLbCQr9aa/3Ub/5VB9GTf4Mjslf4KfxrP7TkWQ7wjWf+NwVtFLakFOrya1VRN5FvgZvtMfZLeqFs3D3ErEXyIbeJB19gNaFj4jJhHRRdmvYduZzb4GgGyd0ZkMiuAAyEA3BBbs0OnE6nsr6EwHumgagvP2o/uv8A7j7qPsOQCSE8mjCn+BrEewmg+LjtEUI/VzMntv8AitFtibGmkjV1U3jlIAPV6rDr8eOtRpsJK74iMxsHLCS2U6Ev7gb6GpDSOaWGBULG7QuyOpswQA9x1B+PvrhgZNSh9V+r4H6J8j+NWKLdxogoyXdtAXBOoF7Kvh4UIxuDWzP0mZuYCaX4a29Xz7K4EZQuDhkpYwXWiV9SAfNQLgeR08LVvexFUQRhbFQigEcNBWC7DLYjEwq5sFIBN7aEgEnyPur6EhQAADgNB4Uu8GQCj0ARMrsKQmlFIaoU0F0oNvZgVlwsgbgozjUixXUHvHdRigW+WY4SWNNHkQop5Ant8r1YCVR2RlYhsfAGadnT65yqOJuD7BY3rhHC8UWJRwV1VSp+sCbePH31Ydy9izxTsXQqo0JPAmxGh58aP7z7CXExAFxGVOYOeHYQ2o0t8KcFMkEykNPJZxsWO5c9kbe8VExEUkYCOrKDZwGBF9LA691XKE4HCgBXMzc1XrZz3gcu65GtcNtY6XGDL0Coo1DS+sO8cxVC4NJJKZp0HvJIHXWtCoNjtJhoesqBnkILGy2FgSW4DgdCbm2ldk2fhoxZT8pk+rHcqPFiMoHtqRh9g9VVkkZ0XUJcrGCeJte54nhbjUyVRHGSuVVUXsBYaceFBfXbk1HbY3RLpjZzzy9eChx4ORvWIiX6kVs3m/LyqTsTbWFw817AlbleYMg4Z34kA689QOFdhASo62o1zLwv296nsN6HY/ZKynWySHgw9Vv+e7j4igB4cYd6JzuH0mB9JuGn+rdP1B44K0TYXFSv0pVyxIYMCB4W10tyo7gN4sdGAHi6UDmdG+8OPsqDuVskwwKOkV111VRl1PImNWI8SashFYda2vo1C1sHmnhWFZgvsCoXpBmxeN6JRhpMqF26qlvWCgAkDUix9tFfR3g3iwpWRGRulY5XUqbELY2PKrRlr1qXtHaL61LunAJcUGtqXxySiuUs5H0GbwA/Ei//ADXWlrNGCYVCx2y8WVtErocuQnXgGY6ZefXNDotk7RUBQNALAWewHsrTxXrVsjtarEQEHuqd4vAgnaVmLYHaI+hfyeuLbTxkZ60RH8ZB9hvWg7c2yMOgbIXJNgoZRr33N7dpANqo21ttNL15fV4KijRiRwUcSD38fDjoWW01aviLQBx+1RzwXXASTwgDWZBXJN7Z1F2ie32Q34Cu+yt4UlkKgKpdryKQqGXTKRdjlvY8CRcioczsFmkBIESxNk01zuQbnloK4rDHikzZcp4XHEEd/McK1L7mgOMxvn3SwDKznMYBO1oBPICFpu7+54gxXShUEawhIwoswYtdiwtqbWF7nnVvFY9u/vvPgSseIvLBwDDVlHj+B8q1DZG3ocSuaKQMOYB1HiOVUcScSl4uG6RBRMGvGvLSGqlWCdJIFBJNgBck9g41Ut5t5oQovIoALXJ7VJXTt1vVg27Hmw0y3teKQX7LoRWN4DY6x2v1n7Tqw8BeyePGrtcG4qsXjdRLG7ySyaQJkX9pLp91OPmaF4nAM4vPJJNbXKTZfJBRJff/AHxb8qbIba2vodANSeGnbQ3Whzjn11qToswY2burP6+DOwoXBjYAQkVizEALEupJ4C9vjUnDSB72zKytlZW0ZD2Edtudd93zh0yAOsswWTL0akEhjnI69hm5C9tNKd06yHOt8rFn6wsddOA9g7gKJVpCm29OKWFQ1zdcMNk6cJiYGc5LlIl7crkk+H9j30PxB6WN7BTkGfoy3ARnUy693q9/M8CtuXh/9eZpmx4UeSQs8WTEKF6PMOkYrfWwPV56cfCqUGXnQiVT3d54jEARpyx4D61IBhNvZWCtGy3A6qjizWtlUkZV521vejDMjKQbEXykHkRyI7f7FcduYQy4pZbr0WRckikWuL5b94fl2Wp6RELcizHrvk4s50yjibW07redTXYwOgddfSLZ61W5ePQy5fnEYqRgt4poCsMKBlCOwDCxPR3zDhdm058aK7P36ZxqkZJ5JLc69osbGgGElfD4dpG6Msk4VWCAu6g3k69rk2J1/dNPXEK0sxXLlRsiFAAojVBYAjjqzeZ8KFXsNAsvlsn3QKFRzq9zIb8utAVpTfFbX6Mk/uuLe02rom96HjFIPDIf94qouwEfFf1ZNyttDlJ0HAa6jwpmDgzzZFCBlaJVLIGCp0bl7KeWgt32pNvZlGoYAjn9pupWFJskHRpGkA6t6tjb9wadWQkgmwVSwsbagMefwNdP/wAzi/Zzf6f5mqW2MzTElXVevkGUAPkBUnQDraWAHadTUxpbH6XrKOA1zC2l/HWoqdm0WGIPNUpVe8beJjZhoEyrdDvbCRqsqnsMZPwuKR98IQPVlPcIjf3kCqFgcErqjMozGPEMNT1mTRLjha2Y25lal7NmLRoTp1V5g36tj3iuqdlUmC9iuoWgVXXceuC7bW2s+IfMyMo9VYiblrcz9FRY69vDhxjRZQ/WdTKRwv6o7FH9k+6nzy2KBr5WuGPSJEQBw6zaeQ1NJi9ll8kEQWKJfnnl6QO2mgLEHv017eFq0qFnBZAwGQQatcUDDMzBJO6etWjHFJL1czZSyOhjlXg2TkwB+kp1AqHg1CQ4Z41zdIWiktf189wSADc5bgDsohh5wWdA2cIQA+UrmBHGx53v7NKHPHJFII4vUmkQgWvlcMCCv1Tpx7L9lFpnOk9L1gHAVmCNew/lFSoZdRcHkR8QagQ4aXDP0uGchgfVvpbnxOo7jU7G2V3JZbNMyxRqpLNZrOxa+gBLeynFtbWJ7+XvoD2uonBaNCoy2MLaoMjSPwFedyd83xR6KWPK4Um/AG1uXnyq4Gs43EP+K/8AW3xWtGJrplZ4gEgGYO5RtsX+Ty21PRvYHQXyGsihY5et/KOJ8TW02piw1xEqviDg5piFj4fy7uQ/M/34MxGEnaxRbr3Oqu1/3m4D+9K2MwL2D2U35Kv1V+6KlrQDJRjWqFl2dPXXKMZxQbuOOsESJiMoPSDqDmbg3aQ9vLtqXlCgKLWvlFiCLCwFiO41r5wifUX7o/KkOCT6i/dH5VZ4DhHyqsqPaZEclkQa/tP4D8ahfouLPnKDMTe4J7L38fzraDgI/qJ9xfypP0fH9RPuL+VCDS3JGfVbU8w14dY9b1ivyBVYBAAjFS45dQEiw7CbA1IxCsVbKbMQQp7Dbia2H9HR/s0+4v5Uh2ZF+zT7i/lUXXZlXdWZADRHHrWTvWIYLGYjo+iYFbmwbKMgjAJK6cS7aFjxBrt1UVrWQBSxA9ZS+vhyI8hW0foyP9mn3F/KmnZEPOKP/TX8qK9zn5oNJzKYMDNY87jMw4kKOB11Ps1y0iGWORmj6M5s3rIAy3AUEPYsbcbcOXOthOyIf2Uf3F/Kl/RcX7NPuL+VUaXMMhEqVGVMHDDD0/CxsTySFRIFXIpFkNs5Y6MVA6v0tO030rslsxHE3BsSDayi2nLhz51rx2VF+yj+4v5Ug2NDe/Qx34X6Nb+21Q+88klTTqsp3boyPpqWMRYYx5hdpEewK3syks3Wjb6OUMe43N69sqELGDlCnmBpcoSAT3m2tbQdlRfso/uL+VJ+iYf2Uf3F/KpLnlt0qs0Q680EcVj5waWylQQL8bn1rg8T3mosWygA6cI3ZWIzWJyg9U24KCb+QraTseE/5Uf+mv5Un6Fh/ZR/cX8q5pe3ShvuGIGSyWKEKLC/mSx9pN6dmOhU2I4GwJFxa4vwOtax+hIP2Mf3F/Km/oiDj0Udu3ItvhUAOBkIl+m4Q4YbN/BZBFgFUg6sVFgWJJAJJNr6cST5mpQI/s/ga1f9Cwfso/uL+VINhQfsY/8ATX8q43j5lF9lMzRbnnOPyqRuJ/1X/rb4rWjE1Hw2zYozdI0U2tdVANvECpBqUtTaWiCuuWvV6vVZWSGkvXq9XLl69evXq9XLk0mvXr1eqFML16S9er1cuXr169JXqhcvXr169Xq5SvXr16SvVy5evXs1er1dK5ezUmalr1cuXLEIxFlIHbcX9motXD5IxFrpbs6M207s9LXq6SohKuDf66/6fffm3bXeMMOLX8rV6vVxJUwn5qWvV6oUr//Z"/>
          <p:cNvSpPr>
            <a:spLocks noChangeAspect="1" noChangeArrowheads="1"/>
          </p:cNvSpPr>
          <p:nvPr/>
        </p:nvSpPr>
        <p:spPr bwMode="auto">
          <a:xfrm>
            <a:off x="0" y="-1133475"/>
            <a:ext cx="1962150" cy="23336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hQSERUUExQWFRUWFhgVFxYUFBgXFRcXFRcdGhgcGBUYHCYgFxklGRgaHy8gIycpLCwsGB4xNTAqNScrLCkBCQoKDgwOGg8PGi0kHyQqKiwsLy4pLCwsKiwyLCwvLCw1LCwvLCwsLCwwLCwsLCwsLC8qLCksLC8sLCwsLCkpLP/AABEIAPUAzgMBIgACEQEDEQH/xAAcAAABBQEBAQAAAAAAAAAAAAAFAQIEBgcDAAj/xABIEAACAQIDBAYFCAgFBAIDAAABAgMAEQQSIQUGMUETIlFhcYEHMpGhsRQjQlJyksHRFTNTYoKisvAkQ5PC4TRjc4PS8RaEs//EABsBAAIDAQEBAAAAAAAAAAAAAAMEAQIFAAYH/8QAOBEAAQMBBAcIAQIFBQAAAAAAAQACEQMEEiExQVFhcYGR8AUTIjKhscHR4RQjM0JScoIVksLS8f/aAAwDAQACEQMRAD8A1cCltXhXmrPCaKaRSWp1JeuhSkpKU0yR7C9cuXma1IJBWdbe3lkmZlVrRXsANMw7zzv2UHixLr6rsv2WI+FLmsJwWozs9xbJMFa8KW1U7c3bkkjmJyXFiwYnUWsLHtGtXC9Fa4OEpGtSdSddKWkqFjtsxReu4B+rxY+CjWhc28UjfqYSP3pTlH3Rr8Ko+syn5iuZRe7EBWG9JeqHNtmcOVLvI3EiA2CjstkPxpHaRxqX/wDZLN8AoFLutjBoTQsTtJV9vXrVQsPLiU4YlfBmzf1CiWH23ihx6GTwYg/lUi10tJVXWNwyIKtletVdTeh1/WYdwO1CH9wtRHC7wwPoJFB7G6rexrUdlVj/AClBdQqNzHz7Ihamkikkl0v51l+1ttSTyZiSB9FQdFH4nvqXuDUSz2Z1YnGIWpily1RN3N7BEpSYsRe6tqx8Dz8Ksp3gTIrAN1hcAgA2va510vUsN8wM0OvRdR82WtGAK9ahmB20r6HqnsJ4+BomDRHNLTBCXBBEhLlppWnikaqlWC6LSGnCmtV9CppQva+8EWHsJJEQkEgO6rcDx40Efe/pMpgdWBNvUOU242dsoJvpoaq/pOw3TbSwkV/WRQdL2DSm/joKOz4p8PnboAYy1x0GshLvlF47DMdQSQfhSFrc5hF1xk5DAe+JR6JEkkCBxRM7zsmjhR3sJIx94qy++vYzbKzREBSwIsRE6PcHldWB91D8HvBFJcLnzKbMhQ9Iv2kF291PfBQT6lI378ozX8bZgazza6rRdqAjrZHumQ1sy2FWZMKoVsyTRsLkF42KHuuE0Nud7VFwUXSmyMmnG7qLW48+zWrHNuwL3hnniI+iJXaM+Ks17eDCh8mDfDFpZMOJxbryRSszEDmYZiToPqsaLTr03ghpx0dH7KY/V1m5geqK7q4jDRljHKs0oFmCMCACRwA1Ivzqbj9oSPpnIH1YyF9p6z+wCs3TY0czmbZspWVDm6CSyyD7BJ1XlY6cr07C71YmWbJLKISGsYbCENpYgSG+V762awPaKadSqPwpvgDMHAjrXkkhafHeqCSdKvMMGTUKEvxNusfF5Dc+yuc+Lj4A9I/Jcxa/ssooJiI4r2eZomPLEoyeyTVG8QTXRdhuwuhjkB5o4PvrO7lub3ekeularTTd/MpWKw+VgejJ7SqOiL9krqfE35VKhkTlKw7um/CVRQ5NlYleCuPB/wAjSmHF8xL7Sakta4ReHNGLQdI5om2Jy69M9u1kRx7UpVlDD1on+1Ey++9C1ixX1X+6PxFPXDYv98eLgfjVO6b/AFD0+lW4NYReJOwKP/HMf6TYUs6Ajrq1v3kVx/Lc0GcYges6D7bxfjXNsdqFbFwqb6CNwWJ7ljFz4VUUCTIPKT9oRutzcOaN4aKSIExyjoz9BwyrY9hJulVXER5WI00NtDceR513xWGlabrMeitfNIY43LdyvJoLc8vlzqUuyiwHRllI1zxiSZ/DVUiFxpqCKca4sAvun436fRUbamsJIxO6JQlnC6sQova7GwF+08qsOztsJNljjbpDHGAXRW6PQ6DORYmx91DDsTDwC8oS/bjJukb+HDx9U+ANENlbUm6RVWKWSE/5nQLh0Ts6NWa7LxvfXsvR2Wo0j3lLGNeAPv7gpS1Vf1IDHCBzPXBELVa9kSFolLcfwHCqrJiiHUSQm5bKpVlZXHaQDnUW4nKbc6tGD2mhsp6h5A8D3BuB8ND3U/8Ar6doa0ZO3+2tZrbO6kSdCICvGlFeIqSrp4pGpwpGq2hVWQ714o/p+EDXL0Sa8gykn+smrvWbbxOU29dv28NvslUA9xrSRWJ2wIczcm7Jk7eqDvTuLLJiGnhcXe7kHq5SoUABgdSePLgaEYba2PjVOljbERMquBIhfqsLi0gGZWt36VqpW9UP0jbRaERLE7RtfTIbDKqgWNuwkWHjTHZtoNpPc1QCAMDp1Idpp9342nMrhh9+I1AUtiMMw/aD5QnmGIceVqO7P3rz/Sgm74Zejk/0Zra+DVnWB2jisRKiia765TK6KO8ZpNNeznVnG52JN/leHijjtmM0cPSNf/8AXJK8yTlt7aerdnUHdf8Ah9UBloqDroI7td0cq1jC6m4afDva/IieMXU94cjuNB2KYpcuK6OVhoJoopl+7iEVlbvBUWN9KSTc1Iokmi2msUUl+jZneNWtxy6i9cMHu3Jd2h2rESOu5WZ+F/Wc34X5mhMslxsB2WWiOMT7qTWk4hENmbrzIlsPjSB+zkAljP8ACbW+6K9LutPe74XBSn60TSYdz5rYUjYHaSBCuPw0gfRM0sdnINrKWXrG+mh40o2ptddTho5V7Y8rD70cmlAfRtYJcC0+h5wPdEa+kREHrmmLu8ADnwuJjA+pjHkXyCBj7RXEbPwzaLiXQ9jbQykfwtHepB3xxyD5zANpzXOBpx5NQ3bG9TzrllwU4FwfXYag3GphuNeyqMFocfEMNj59CT7qxNMZe34UyHdqPKc+OzX9VhjLZfLg398KH4zd7DBVzY2HMurHO0he3LJ0ul+6uuF3jmHq4LEt9qSRvjFXZt8cRw+RsORvM4PuAogFpDsPdv5VC6iBj8qNs0QL6kDz96bOW33pGY0ciaa3zezbd8vyeP8AlCXquT7clY64CIn/ALjSP/U9cm2tPwGCwq/+sH4vVn2d7zJHM/8AUhVFem3Ty/IKso2RiWfO8WFh7OhlkhfwZ4hdxztTsfiOhW7PhCw4LJNiJGJ7MpLMT5VUZ8NiZ1I6HDIDzWKJT5PYkeRrjHuZPxuotzU5rezhRW2FzhL3YagD9lV/UtmGhXnCYqcqCiKl+cOCcH707Rj3VKnYLHmxOJlGmqGWGE+F4yDfwasnw8DPJkzdtySSAF1J91W3dXcTE4qMSp0UUbXtI65naxsSF1PEHmKq/s4T5h/tx5q/fujy+uCkQb7hL/JcIxLcXldnY+LakjuLVFm3sxchs8kUQOhVQGJ7soJJ86uuE9EsX+fPNKewERp90XPvqx7K3MwmH1jgQHta7N7WvRxQosMhsnWcfUoJNV4gmAue5EbfJlZ3d2bm/IDQWHIeNHzSgUhqyI0QIXQUjUopDVlCxP0ogLtRWHEpCx8QxHwUVoxNZv6YMOy44OeDxKV7shYEe3XzrQcHNnjRvrIrfeANZHbI8FN2/wCEzZD4nDcpFZp6U1+ci631xl+7dr+weVaVeqB6RsMJY86LcxPZiACcuW51H0QSPDWhdh/xnf2/IVrb5Bv+0D9GMcbbSiWQBgRIAGAIzdGbaHjpetqh2BhoYmVYUVLEsoW9wBrpqTpyrGPRdhc204dPUDue60ZA97CtD3m3kxkkog2bGxsbSYgoDED9VXcZNOba6iw516OoCXQs9hgKlbc3tTES9Ph8QYOijyJh5ovm2VNSoK5kbN9VwOQvwsCxW9IE0WIw8KYeZL9J0ZPRSE9kR0VSLgrc3vV8wPofaR2lxuILOxzMIQBcntdl9wUU3eDcjAYII8kTGIsFMhnbMpPDMmmZe9Tcdlr1DntYMid3WK4NcVnT7xSGIxZUCGf5QoCkdG/MR69VSLaa8BVg2Zv+iy4pniKpPaVUQ3yYhQOsCbWDNck+HHWrOd09nmXoehGfJ0mjv6ubLe4ftqFivR3hJELRO8YGbXNmQZCQ2j62BB1zcqz/APVLO7BzSAdn0Uf9NUGRCDbW25+kwqRZopY7ukZYFZSBrlYAZXABIv2mi+5m2JcbEYTPJHLAt8yhWMkV7dbOD11NhfmDrci9B91d15FxsckbRywoS3So10OhFrcQ/dy7akbsN8m228Q9WRpY/KRc6e8LUXaJDqFOCA2Rpg6c+BxxUhzwRUdrjej+N2M7RuzYvElVBvcrEummpAXS/E8KoXSh2IhjaXteR2Kj2mrPv9tAzYlcGrERxgPNY8XIBAP2VKgd7HsqpJvFkuqIuQXC6m/ie3XWrWSi9lPHEnGMgOUSmzUpky+A2YmJJ3TlvRXC7KWxMiRlifog2A86euGwyyKrImZuC24+4geNVzC7RAbpJM7uD1Rey+Z4+QFq8dqnO8mUZ2tkN75PAczamu5qXplX/WULkBgz04mOWerFaTBu/hXUH5PFqAbZBXDE7rYdPnETIy9YZGIBt2rwtVA2ZttoXMgBaQggMzGwvxuo9buubDso3sres2WNmtnZmnllN+OlowDYaAW5dwGtaEyyDnCxQQ2peGUzwQjZYvOw+sJB7Qa2n0YTh9mw2+jnQ+Idj8CKxHoJMPLmdTdGF9QR1hcDMLi5W9aj6IcdY4nD8lcSqe59D8FPtpWq2PTr1TDHAt4n1j6K0m1KK8KW1AVl6mGulMaqlSF1FMkawvTxTJeFW0KulZH6QejxsuYGUdFGVVBFrnL3YtmYZVy8SbcBVJTCSILiWVAOeRwBx4lCQOB9lXbFMTNNrm/W6nna/wCVD8VJbB4kdwPtuK6k8uF07U3a6LKTmwM9+rggkO1MQASmPawsDmd7C+g9a/ZXsHtGRXk6dzIjxvIVBukjNpc8LDn32HO1Ddmw5oyvJpYwfABifcKkbcxIKi30uH/jU8f4m9yCjsaGP8IHILMfWveGPU/KvnoV2Zf5RiDztEP63/21pseNjZ2RXUulsyhgWW/DML3XzoLuFskYfAQppcr0jEc2frHxtoPKqZ6VpZcLi4MVAxRzGyMyjTqtpm5G4e1j9UdlV87kUeFqtW8vpBgwrdEoaecmwii1IPYxANj3AE91VLam1NrYuGSJsAOjkFhdSrLqCpuzjUEX4Cuvoikwt3PS5sVJ6yyKA3Eluja5Lg3udb6aijfpax0kWAPREjPIqOV4hCGJF+QJAHnbnUwAYhRMiVlc+KxeGkBlR1YQNhkJuLLlIBV10JHHjypuH2+86w4aaXocOtlYop1A+ta+Y6eFzcigMMrIwZCVYG4ZTYgjmCNRWw7obuQbTwKS4uFTKHdelQdG7hdAzFbZzxFzfUVz6LMyMderNQ1zsgUB2lv3FAkcOAXMFK65Wy2B9UAi7M3M9+lydIwzNt2BiuRmeB2W98t41LC9hqLEcKu+G3LweFe8UXXXg7uXIv2X0Hja9VfaQttuNjwWIP8AdVqyrIaItJpUhjBknMmQmqwf3d52sQEEwc3TYnFStqXlb2FmNvZb2V7B+jmdyWykRDUMbLp4vYDx1qZuFs4zydUhc0jPci+i6jq8/CrXtLcbE4/EyNi5TFh1bLFFGwbMo4Nr1VJ4kkE62sABWhJ7x0GAjPLG0KYLZOJ5lVTC7vYYEgS4TMNOtiEJ9pJHso9htzIHAskchtr0bo3syVUtty7Mhdo4IZZ8vVMjYjKhI45Qq9Yd+gp26ew8HjpDEGlw01iU6yyI1uQuqtmA1tfXXstRWsu+Iyd6BUtLni6ABuwRvano+hYEIGifle5XwKnl4e+q/ht358M0hYR5QjNmIDE5RoYyRdWDEHlWhYXZLYVDE+IkxBBuC+ioLcFBJbx61u6gm9UwVDc2vGw15kkWA7TR3O/bvAIFFgdVh2WJ5Kn4SIvs+djqRNG5J4m4ynXn61WT0b7REeOhJOk8Bi/jS1v6LedC9h4duifDMY/nFkuqyBpFaylSY17CpuBc68NDQrAYpo445V9aCcMPcf6hUVRIHXWhUo/zDjy/Er6RWnVGwOKEkaOvquoYeDC4+NSKTR0tManU1xVSpC6ioG28UY4JHUAlVJF+GlEBQjeiMNhZQfqE+Y1HvFc/ylWpAF4B1rMcLqXJ+o59o/5oZtTTBzntKj3n8xRPDDST7HxZaBbyT5cIqj6chv4AD8RXUBl1pTfaX8Vv+XsPtCcDhS0UajTPKxJHHKFIPuuPOiWE2B8rWeW5AT5uK3DqWvccxb4mo8D9Hhg/MRkDxkb/AOqtmwQMPs5WbTqM5/jJI9xFONxvHesWiLzxvRn0Y76PLfCYg/OxjqMeLquhBPNh28x4VoMsIYFWAZToQRcEd4OhFYl6LsG8+0umFwseZ2I/fBCr5/ga26SQKLnhQHw3EpoY4Dgs93k9EMMhMmGf5O3HKbmK/dbrJ5XHYKrGK25tGCFoMZB8qhIt84C+gN79LGb6WuC2o0PKtRxmOL6DRfefGqtvBI2Iikw+He0hKqza2CFgH6w7uPmKyj2peqBrBLdJOjbuTIshul2lY7JLH0mYRkJp1DJc94z5QfdVph3/AMc8YgwqiJFAyphoiXVR2MczcdSeJudakv6Np48QnRMjoLMXkACgqRdWTW4PLiCL3tRHencpoJUxOzVkBDFjGgzGIjUMg1JQ6i2tvA2rUbbKFQhrXAk5JQ0ajQSQg27vpCmjl/xTvLG2hLHM6HtF+I7R/Zse2Chx8jcbYB2v5uQQeWnxou+70OKiiefDqkjKskgCGJukYdfMBY6m5se6h+OwittFw3BsCw8gzA+6s6lVovtksEEBwOowmHMeKOJkSIVV3XxcsUKyQDNIpZgvaA3WFufVvpWibG9J2FxAy5uhly6LN1Uz9nScDr228Kzzd5isEZU2OpBH2jy5jupm1ZMLI18TG8Mh4yQ2KPbnY638r95rSphj3OE4yUW0sqNp03geG6FWsTs+VZGRo2zg9ZQpPw5dh7LVYNx8LHDOmKxMghiibMoa+eRwDYIgFyAdSfLwSPZ2FCsEx0oXiwWN7W5XAAHtp+D2Pg2BaPpZCDbM9lUkceqBc+dM1DdaSSkaNN1R4a0YlazsHeGDHwtIisArFWzgCx46Hhwse6s19IWIV1GQkhHtccGvoD7vfUoYtwgjDMEGgQGygfZGlBNoYxHZsOdCRoeQbQqKQp1TehuWlbD7C2mwmo7HIb0PwOyXCJNE5DjrAd4PI/gaJ49BIOlQWXERsWX6s8WrDuvqfbUPYG0go6JzlIJy37zqPG9/bR9YhkfudJfA36N/arD2Ux3jrxY7eEqaFPu2VqeiA4b8CtF9HGP6XZ0BIAyqY9P+2SoPsAq0Csz9EmPyPicKfot0qeB0P+321pYoTs0tBGB0Jwpj06msKqVIXYUF3tH+El1t1fbqNPPh50ZFV3fkn5K1jbVb94vw/vsqKnlRbOJqt3hZ7CbJIe4D2sPyqp70T3ESdgZvadPxq1zDLB9tvcgt8T7qpm1DnxYXjlKL7NT+NXoCCNg690TtF3jJ60D/AIlSdqJpDCBfhcXtcKLceXOns2KlxDxuJMrBlZBm6JUtpbllXQg87dtc5J/8S7fs4z7bfmTV+3bx3S4dGvewt220v8DTVISLuxY1J10hC/RDtgw4mTCSWGe5HC+dBqL8wV1Hh31rO0Y7xnu19lYHvHihBjUlgbroQ/gVNxceGngK37BYjpYke1g6K1uzMoNvfSten3jCDpC0B+2+BoVO3g2iYo7LfM9wDyA569vZQzDzthooxlGaV7m/JdAB42PlVpxeF4qwuO/gaCbxbNklyFADlvzsbsRr4aV5Wk5rYpPEY4z6LepPaQG6FFfGFcfYm4NkHcGAI/mqxo1jccaC7X2G0jrIjBW0DX5W4Edp/wCKO4WAsQOfM8u81SpD7nd5xHFUqlt0HZiumOHXPl8Kou2JiNpOBc32fNYDtCyN+FXraB+cPl8Ko+01tteIjicJKNdR6so4U/YsLa//ACWdX/gjgq1sP/p4/A/1Gu/yAGUSak5SAOPHu8Afaai7un/Dp/EP5jR7ZIvKveGH8hrSrPLHOI2rZota+zsLhkAeICBnCEzMx1VhkI5Zct7/AHrjzrps/ZyxCwvrx79TYkdttL1Mr1cahIhWZZWtdfOJkkbJ0L1qHbRw8aXnK3ZRp2E8FuO29qI1A21hmeFlUXNwbdtjU0z4hir2gTTJiSBI3odsfY4YCWTrFjmAPDXme2/G39iywR5lkX60UgHjluPeKH7PzdGmcWYCxHhpy7q6Y3aAhidrgMVKIOZZxa9uwAk38O2mWOc+sN/os6tTZSsRgYkDeSi249jio5l4s4Ru9JICbHwdRWtis79Es8LQ2UKHChXAtclCdT23Dg3/ACrRaJUEGNQWMHX5cdJlKKa1PpjUMqwXUVXd+MMWwpI+iwY+HA/GrEKF7zJfCygm3UJv4a/haoeJaiUHXarTtWazjNh1/dcr5EXqjbKGfEO55Fj5sbD4mrtLigmGk+0D5AX/ANtUfZTEKz9pP8iMx95FGp4snYEPtI3XFu08s/krmW+bnf67hR97MfdUrCbRjEKx52jJ4lSws3aSO2oeM6uHiXm13Pnw9xqDFCWzEcFUsfAf8mjhsjis6AQiexsCGmNyrFDcX6yMdbE66i9jbnzrc9wNq9Ngo7nrxjopB2OmnvFj51hMsnQvCyjUIC3fc6/j7qv+5+3Bh8UjE2hxICMb6CT/AC27rjq38KDUJkJyhDmnWMeGXofdaw8YbQi4oZtHChACBa57aLLUDbHqjx/Cs2302uoOcRimqDiHgISaO4UgoCBa4oFRrAH5sefxrK7JP7jhs690zafKEIxTXdvE1WZ4r7YwxHEYeY/dDW95qB6Q8Rjh1Yo3SInWRSAzk620N1X2X1oZu7vO0DLPjczNEsiISPnGDoCFJHIsOJ4Xpyx2V7anfkjGcNOKpUN9t0AwNOjBDtgj5he8sf5jR7Yq3nTxP9JqpJjJIcMGCWu7WzA9UHUaeN7Xo5uLtB5JULjg1g3C91PLu09tN2qm649+jFaFC0sFNtHGburYnkUldJlsx8T8aZahArVSCpOzsPnkUchqfAf3ao4FS2xIw+GklPEiy/34/CmbOy+8TkMUjb6/c0HO05DeUC2jtcsJ5UACRyLGB25ri/d6t/OqzjMU8hztz0HZpxA9tGt2caLSJKt4nZekY2yrnDqubmOuV1HC1CeiPRMpFmja5B42PVPsIFat1rfEAvIF7j5iTxVt9Ek5XGj95Sp+6x/CtxFYP6LZAMcnef8Aaw/Gt4FK1fOUejkd/wABOprCnCmmhFGC6ig29j2wkvetvaQKMig+9WFMmFkC8dCP4SD8BXP8phXokd42dYWNbyz5YWHbYe0/leg02Hy4VSONvdIdfdap2+SlTk7HP8o0+NRMU4tMn1Y4yP4bX+IotJpY0Dak7ZX7+qXjKcNww/Kh7RwshSNzqpSy2HAKqlrgchmGtR41tDIe1lT4sfgKsuzpCyZT6q4KYjxcKPwFC9pwKqqkeqmYgH62SyE+ZBPnTP8AKEvOAUTbgtIo7EUfGiOx3zK+Hk0NtL8r6j2GxpH2aZ8YUBAypnOl9EW9vM2HnQ/H4kriGZeIb4AA/lQy280DYr0ahYQR1s4rdPR7vEcThcsh+egPRSdpt6reYHtBo3tb1B4j4Gsb2JvCcNMmMS5Q2jnQc0vxt9ZT+Fa/j8QHiVlN1azAjmCLg+ys22n9h+5aVMAPEZZjd1gdqHUX2a3zfmaD0T2eR0bX4a31tpbXXlWF2WYr8CnLR5FTt99riSQRKeql79hf/gaeZrNJJfk8sqKtw+UoDqM19NOdjf2Cp29wgixLHB4pnBOoJZlB5hZODj+7mg8mPkNi3QubixOQsOzhY28a9Oyk4Ek4g8EGpaqfdtY3AjI4HfzVh2fs9ku0js7MOsCbp5D8aObFW+IjHff7ovVK/SWJYeumvY0V/jVl3DwTrPnlN3YEDrBuqB2jv+FJ2qmW03OcRloT9G1se25RaYxkn7xxXfGLaR/tN8TXG1S9qC00n22+NRaXYZaFrNOAT4ICzBRxNB9/NogssC+qg18f7+FWQTrhoGlawJHV/D8/ZVJ2VhTiZZZXOiKXN9bk6Kv99lbNnp3GSczj9fa8p2nae9q3Rk31K47OkKYeYlbo5RQf343VrW+yxrtL/wBUQeEi2PmPzFEMLggMNNETmy4krftslge7hQbFy/qJP3RfxQ60Z2JhZBxMIv6PgEx8YYcGA17cwHx1r6BWvnXZuK6PHq3ISD8D8RX0RE1wCOB1FL1PNOxN0DgV1FNNOApGoZRwugqHtQ/NP4H31MFCd6WYYSYpbMI2YX7VF/wq40KpWB7dnM86fv8AW+8xv7h7q4pGGjmmzXLBwRyAuLfhUnZaXSJuaMyHwYH8SPbUTBIbYhB2Gw8CR8KNs1faztmr7SYzGlEUD6eHCHwLBv8AbbzNEtvooxOHjUaKsdx3gLf+mue1sBfA4NwOsxZPEMer/T765q5fG6m+QWueeVbfE1d3hEcVY4DmiW7txJjJDxVAg/iP5KKq+LUZFb6Ts7eVwB771aQvQ4LEOT1pzmHaFDMo+F/OqztUWKJ9WNR5nU/Gu0gddZLm5r2ytodG1m1jbRx3HS/jWqbibbuq4KZvV1w0l9HX6h/eA4do8NckwOG6SRV7Tr4cT7qKbJ2qovFIepfqNexWx015doPI0C0UhUBETOafoVQDdcY1HV+D6c1tzoQbHQ0kmFinjaCdc0b2v1iuvipBqv7v74KwEGLcBj+qxDWAf91yNA/fwbx42KaAqbEfka8rUo1LFUFRmI1/BWnIqC47NVPbfosijBeFC6jirMS48DfrfHxrPdsbCYNeJLr2Le48bnXxrfMNjbRMW+gpPkBf8Kx/amM6ONmuA1jlvzPcOdbtG0OfdewzOgq1OjTqUnNqAC7pAAKFbE2No3TRj93MOt38+FW3dLZ6Rz9QEDK2lyR2cCaC7O2irqozqXsMwGmvPSrJuwvzx7kPxFL22o8tde1J2lRotoSzHDPCVD2sfn5PtGkwGFznXRV1Y0/FQF53UcS7eWpoVvhtkQx/Joj1iOuRxAP4mmLHQvgOOQ9UK3WzuKYY3zEctqC727wfKJMqfq00X949v5Vw2Dj8qyR29ezX7o1fT2keyuGHwSgQOTcPI6Mp5ZStvIhhXfCRgYtl0A64FhYai/DwrVec9y8q7IhWDHoq/Kcmt5Y5gO9oyxH99tVQMGgI5o1/4X0+NWfFYcLiGtwaOAkdl0K29wPnQRMGpgcgDMuYXt9Rs3wNQ53iPBDnHknbqYbpMSgOuoH3mC/Amvo6MV877ktbFx97L7nWvoiPhQKvnTlLTwXWmtSikahlHC6Che8soXCzM3qiNiRe1wBc6+FFBVc3+xbRYGZ1AJUA68OIsSOettOdWbmFQ5FYhs+cC4QN0ZmXKWtexvobc7AcK44EEzzWNtJOH2ql4mIqcPGPrZie0i1z7zUXAyWkxB7Ff+qjTMkLPJmSjG1pcuG2cnI2fzsv/wAjUPd+xxkxJsAkxv2WHH8akbXBMOzfs2v4ZPypm6MWbEYj/wAco+8bc6MfPyV0/eRbfJ8OOIWNG/hAv7z7qA7UgYlptMjSMi9pyAe6xFTcfjb4lnJv0aE3P1iPjmaue2MKy4fCk3ClH6pFrPnJY9pzAqb91VbiZXM1rnu/Bdnb6qEDxbh8DTAvQICR8640v/lqef2j7qPbIwghwXSMP1jZyTyRbhR5m5qrTzNLISeLH/gCqwbx1Ls3HUi+z4WMYjBBDRSSMGGYKF9Sw5EsAPOtf2RsbF4SMRs4xcIsMh6s8Yyj9WzHK4Bv1SRpwPKs33Yg6TGpAtjmkRW7ocPZ282Zf5e+t1oVQAiCM80zRJImdyoO9G9EOHw8hR7u1o+jPVmQtqc0b2awAOtvzrPsLsxJfnXZpM3DMMoA7LA/8Vo/peUDZ5awzGSNL2F8ubMRfiBdQbd1UvdvZry4ZGTK1gQQHXMpudCL6G1IuYyzU5ZhitaxvFSpcqwRE8fZQ8TsWJxYKFPIqLW9nGrLuVCVYhmLkJ6x4+sKZHu3OfogeLD8L0b2JsVoSWZgSRawHDW/E/lWbabS11IsvT6rVqNotkticsEF2pjfk8U8wF2zsB96w8r61l00xdizG7E3JPEk1o+9X/RTf+Rv/wChFZrXpLOIpNGwLy9pcTXfOuEUSL/CrIOMcv8AVb8Qo86eJP8AGBuTEEeDr/zXXYmHZ4pouGZM4vzsMw9pQVFxb6QSD6oB8UNWI+Uns3o3jn+dlP8A2YWH8CfmKhYY/OTJydS699xoR5H3VLx8gMthxaBlI7wzFf5TQ2LE2WGX6vzb+HL3GqHHHX18IeadutFmxC3PC3vYD8a+jouFfOODbocURyJIH8Wq/hX0LszFdJGrj6Sg+2h1T4pTlEyTwU0UjUopDQymAugqg+mPpPkS5DZOkXpNdSPo+Wax8hV9qvb87JTEYORHOWwzA34MNQe/XlV25hUdkViJU/LACTYC4uf3OXnUGMXbEH91/ewohDOGnhbm0ZB8Re/vBqHg4yY8S/IAXP2mNveKKJ9B7rPH17oxj8QD8hht6kIkJ+2ug/lv517c1vnsU3IRt720oLsuctNmY3IQjyRLD3ACiGw8QIsFin+kxSMeJBP4+6i5uJ2KxCFMbpNIRcl1A8yWPuAqXvVjemxN1JYZYwovcAlFJA7NT7ahutsMvfK3uQD8TTNmOivmc6KLgAaseX510wDCvkjW9m075IE9SNVWw7gAPba/srni9lxw4mJFN2SMPLrcBwCx8OWnhQrpWklLhcxJvYXNtLDh2aeypEcTRsxc9eQFdWzOC5F2YDXhfvqDlGkquQhaJ6HNjXMuKYascqE8bXOYjxOnlWpVX92xFhxHhRo/RhwDppwA+1YXt41YKXeQXGE61paBKofpkb/AKO2dP6XP4UG9GOFC4QtbV5Gue0KAB+PtNEfTVLbCQr9aa/3Ub/5VB9GTf4Mjslf4KfxrP7TkWQ7wjWf+NwVtFLakFOrya1VRN5FvgZvtMfZLeqFs3D3ErEXyIbeJB19gNaFj4jJhHRRdmvYduZzb4GgGyd0ZkMiuAAyEA3BBbs0OnE6nsr6EwHumgagvP2o/uv8A7j7qPsOQCSE8mjCn+BrEewmg+LjtEUI/VzMntv8AitFtibGmkjV1U3jlIAPV6rDr8eOtRpsJK74iMxsHLCS2U6Ev7gb6GpDSOaWGBULG7QuyOpswQA9x1B+PvrhgZNSh9V+r4H6J8j+NWKLdxogoyXdtAXBOoF7Kvh4UIxuDWzP0mZuYCaX4a29Xz7K4EZQuDhkpYwXWiV9SAfNQLgeR08LVvexFUQRhbFQigEcNBWC7DLYjEwq5sFIBN7aEgEnyPur6EhQAADgNB4Uu8GQCj0ARMrsKQmlFIaoU0F0oNvZgVlwsgbgozjUixXUHvHdRigW+WY4SWNNHkQop5Ant8r1YCVR2RlYhsfAGadnT65yqOJuD7BY3rhHC8UWJRwV1VSp+sCbePH31Ydy9izxTsXQqo0JPAmxGh58aP7z7CXExAFxGVOYOeHYQ2o0t8KcFMkEykNPJZxsWO5c9kbe8VExEUkYCOrKDZwGBF9LA691XKE4HCgBXMzc1XrZz3gcu65GtcNtY6XGDL0Coo1DS+sO8cxVC4NJJKZp0HvJIHXWtCoNjtJhoesqBnkILGy2FgSW4DgdCbm2ldk2fhoxZT8pk+rHcqPFiMoHtqRh9g9VVkkZ0XUJcrGCeJte54nhbjUyVRHGSuVVUXsBYaceFBfXbk1HbY3RLpjZzzy9eChx4ORvWIiX6kVs3m/LyqTsTbWFw817AlbleYMg4Z34kA689QOFdhASo62o1zLwv296nsN6HY/ZKynWySHgw9Vv+e7j4igB4cYd6JzuH0mB9JuGn+rdP1B44K0TYXFSv0pVyxIYMCB4W10tyo7gN4sdGAHi6UDmdG+8OPsqDuVskwwKOkV111VRl1PImNWI8SashFYda2vo1C1sHmnhWFZgvsCoXpBmxeN6JRhpMqF26qlvWCgAkDUix9tFfR3g3iwpWRGRulY5XUqbELY2PKrRlr1qXtHaL61LunAJcUGtqXxySiuUs5H0GbwA/Ei//ADXWlrNGCYVCx2y8WVtErocuQnXgGY6ZefXNDotk7RUBQNALAWewHsrTxXrVsjtarEQEHuqd4vAgnaVmLYHaI+hfyeuLbTxkZ60RH8ZB9hvWg7c2yMOgbIXJNgoZRr33N7dpANqo21ttNL15fV4KijRiRwUcSD38fDjoWW01aviLQBx+1RzwXXASTwgDWZBXJN7Z1F2ie32Q34Cu+yt4UlkKgKpdryKQqGXTKRdjlvY8CRcioczsFmkBIESxNk01zuQbnloK4rDHikzZcp4XHEEd/McK1L7mgOMxvn3SwDKznMYBO1oBPICFpu7+54gxXShUEawhIwoswYtdiwtqbWF7nnVvFY9u/vvPgSseIvLBwDDVlHj+B8q1DZG3ocSuaKQMOYB1HiOVUcScSl4uG6RBRMGvGvLSGqlWCdJIFBJNgBck9g41Ut5t5oQovIoALXJ7VJXTt1vVg27Hmw0y3teKQX7LoRWN4DY6x2v1n7Tqw8BeyePGrtcG4qsXjdRLG7ySyaQJkX9pLp91OPmaF4nAM4vPJJNbXKTZfJBRJff/AHxb8qbIba2vodANSeGnbQ3Whzjn11qToswY2burP6+DOwoXBjYAQkVizEALEupJ4C9vjUnDSB72zKytlZW0ZD2Edtudd93zh0yAOsswWTL0akEhjnI69hm5C9tNKd06yHOt8rFn6wsddOA9g7gKJVpCm29OKWFQ1zdcMNk6cJiYGc5LlIl7crkk+H9j30PxB6WN7BTkGfoy3ARnUy693q9/M8CtuXh/9eZpmx4UeSQs8WTEKF6PMOkYrfWwPV56cfCqUGXnQiVT3d54jEARpyx4D61IBhNvZWCtGy3A6qjizWtlUkZV521vejDMjKQbEXykHkRyI7f7FcduYQy4pZbr0WRckikWuL5b94fl2Wp6RELcizHrvk4s50yjibW07redTXYwOgddfSLZ61W5ePQy5fnEYqRgt4poCsMKBlCOwDCxPR3zDhdm058aK7P36ZxqkZJ5JLc69osbGgGElfD4dpG6Msk4VWCAu6g3k69rk2J1/dNPXEK0sxXLlRsiFAAojVBYAjjqzeZ8KFXsNAsvlsn3QKFRzq9zIb8utAVpTfFbX6Mk/uuLe02rom96HjFIPDIf94qouwEfFf1ZNyttDlJ0HAa6jwpmDgzzZFCBlaJVLIGCp0bl7KeWgt32pNvZlGoYAjn9pupWFJskHRpGkA6t6tjb9wadWQkgmwVSwsbagMefwNdP/wAzi/Zzf6f5mqW2MzTElXVevkGUAPkBUnQDraWAHadTUxpbH6XrKOA1zC2l/HWoqdm0WGIPNUpVe8beJjZhoEyrdDvbCRqsqnsMZPwuKR98IQPVlPcIjf3kCqFgcErqjMozGPEMNT1mTRLjha2Y25lal7NmLRoTp1V5g36tj3iuqdlUmC9iuoWgVXXceuC7bW2s+IfMyMo9VYiblrcz9FRY69vDhxjRZQ/WdTKRwv6o7FH9k+6nzy2KBr5WuGPSJEQBw6zaeQ1NJi9ll8kEQWKJfnnl6QO2mgLEHv017eFq0qFnBZAwGQQatcUDDMzBJO6etWjHFJL1czZSyOhjlXg2TkwB+kp1AqHg1CQ4Z41zdIWiktf189wSADc5bgDsohh5wWdA2cIQA+UrmBHGx53v7NKHPHJFII4vUmkQgWvlcMCCv1Tpx7L9lFpnOk9L1gHAVmCNew/lFSoZdRcHkR8QagQ4aXDP0uGchgfVvpbnxOo7jU7G2V3JZbNMyxRqpLNZrOxa+gBLeynFtbWJ7+XvoD2uonBaNCoy2MLaoMjSPwFedyd83xR6KWPK4Um/AG1uXnyq4Gs43EP+K/8AW3xWtGJrplZ4gEgGYO5RtsX+Ty21PRvYHQXyGsihY5et/KOJ8TW02piw1xEqviDg5piFj4fy7uQ/M/34MxGEnaxRbr3Oqu1/3m4D+9K2MwL2D2U35Kv1V+6KlrQDJRjWqFl2dPXXKMZxQbuOOsESJiMoPSDqDmbg3aQ9vLtqXlCgKLWvlFiCLCwFiO41r5wifUX7o/KkOCT6i/dH5VZ4DhHyqsqPaZEclkQa/tP4D8ahfouLPnKDMTe4J7L38fzraDgI/qJ9xfypP0fH9RPuL+VCDS3JGfVbU8w14dY9b1ivyBVYBAAjFS45dQEiw7CbA1IxCsVbKbMQQp7Dbia2H9HR/s0+4v5Uh2ZF+zT7i/lUXXZlXdWZADRHHrWTvWIYLGYjo+iYFbmwbKMgjAJK6cS7aFjxBrt1UVrWQBSxA9ZS+vhyI8hW0foyP9mn3F/KmnZEPOKP/TX8qK9zn5oNJzKYMDNY87jMw4kKOB11Ps1y0iGWORmj6M5s3rIAy3AUEPYsbcbcOXOthOyIf2Uf3F/Kl/RcX7NPuL+VUaXMMhEqVGVMHDDD0/CxsTySFRIFXIpFkNs5Y6MVA6v0tO030rslsxHE3BsSDayi2nLhz51rx2VF+yj+4v5Ug2NDe/Qx34X6Nb+21Q+88klTTqsp3boyPpqWMRYYx5hdpEewK3syks3Wjb6OUMe43N69sqELGDlCnmBpcoSAT3m2tbQdlRfso/uL+VJ+iYf2Uf3F/KpLnlt0qs0Q680EcVj5waWylQQL8bn1rg8T3mosWygA6cI3ZWIzWJyg9U24KCb+QraTseE/5Uf+mv5Un6Fh/ZR/cX8q5pe3ShvuGIGSyWKEKLC/mSx9pN6dmOhU2I4GwJFxa4vwOtax+hIP2Mf3F/Km/oiDj0Udu3ItvhUAOBkIl+m4Q4YbN/BZBFgFUg6sVFgWJJAJJNr6cST5mpQI/s/ga1f9Cwfso/uL+VINhQfsY/8ATX8q43j5lF9lMzRbnnOPyqRuJ/1X/rb4rWjE1Hw2zYozdI0U2tdVANvECpBqUtTaWiCuuWvV6vVZWSGkvXq9XLl69evXq9XLk0mvXr1eqFML16S9er1cuXr169JXqhcvXr169Xq5SvXr16SvVy5evXs1er1dK5ezUmalr1cuXLEIxFlIHbcX9motXD5IxFrpbs6M207s9LXq6SohKuDf66/6fffm3bXeMMOLX8rV6vVxJUwn5qWvV6oUr//Z"/>
          <p:cNvSpPr>
            <a:spLocks noChangeAspect="1" noChangeArrowheads="1"/>
          </p:cNvSpPr>
          <p:nvPr/>
        </p:nvSpPr>
        <p:spPr bwMode="auto">
          <a:xfrm>
            <a:off x="0" y="-1133475"/>
            <a:ext cx="1962150" cy="23336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hQSERUUExQWFRUWFhgVFxYUFBgXFRcXFRcdGhgcGBUYHCYgFxklGRgaHy8gIycpLCwsGB4xNTAqNScrLCkBCQoKDgwOGg8PGi0kHyQqKiwsLy4pLCwsKiwyLCwvLCw1LCwvLCwsLCwwLCwsLCwsLC8qLCksLC8sLCwsLCkpLP/AABEIAPUAzgMBIgACEQEDEQH/xAAcAAABBQEBAQAAAAAAAAAAAAAFAQIEBgcDAAj/xABIEAACAQIDBAYFCAgFBAIDAAABAgMAEQQSIQUGMUETIlFhcYEHMpGhsRQjQlJyksHRFTNTYoKisvAkQ5PC4TRjc4PS8RaEs//EABsBAAIDAQEBAAAAAAAAAAAAAAMEAQIFAAYH/8QAOBEAAQMBBAcIAQIFBQAAAAAAAQACEQMEEiExQVFhcYGR8AUTIjKhscHR4RQjM0JScoIVksLS8f/aAAwDAQACEQMRAD8A1cCltXhXmrPCaKaRSWp1JeuhSkpKU0yR7C9cuXma1IJBWdbe3lkmZlVrRXsANMw7zzv2UHixLr6rsv2WI+FLmsJwWozs9xbJMFa8KW1U7c3bkkjmJyXFiwYnUWsLHtGtXC9Fa4OEpGtSdSddKWkqFjtsxReu4B+rxY+CjWhc28UjfqYSP3pTlH3Rr8Ko+syn5iuZRe7EBWG9JeqHNtmcOVLvI3EiA2CjstkPxpHaRxqX/wDZLN8AoFLutjBoTQsTtJV9vXrVQsPLiU4YlfBmzf1CiWH23ihx6GTwYg/lUi10tJVXWNwyIKtletVdTeh1/WYdwO1CH9wtRHC7wwPoJFB7G6rexrUdlVj/AClBdQqNzHz7Ihamkikkl0v51l+1ttSTyZiSB9FQdFH4nvqXuDUSz2Z1YnGIWpily1RN3N7BEpSYsRe6tqx8Dz8Ksp3gTIrAN1hcAgA2va510vUsN8wM0OvRdR82WtGAK9ahmB20r6HqnsJ4+BomDRHNLTBCXBBEhLlppWnikaqlWC6LSGnCmtV9CppQva+8EWHsJJEQkEgO6rcDx40Efe/pMpgdWBNvUOU242dsoJvpoaq/pOw3TbSwkV/WRQdL2DSm/joKOz4p8PnboAYy1x0GshLvlF47DMdQSQfhSFrc5hF1xk5DAe+JR6JEkkCBxRM7zsmjhR3sJIx94qy++vYzbKzREBSwIsRE6PcHldWB91D8HvBFJcLnzKbMhQ9Iv2kF291PfBQT6lI378ozX8bZgazza6rRdqAjrZHumQ1sy2FWZMKoVsyTRsLkF42KHuuE0Nud7VFwUXSmyMmnG7qLW48+zWrHNuwL3hnniI+iJXaM+Ks17eDCh8mDfDFpZMOJxbryRSszEDmYZiToPqsaLTr03ghpx0dH7KY/V1m5geqK7q4jDRljHKs0oFmCMCACRwA1Ivzqbj9oSPpnIH1YyF9p6z+wCs3TY0czmbZspWVDm6CSyyD7BJ1XlY6cr07C71YmWbJLKISGsYbCENpYgSG+V762awPaKadSqPwpvgDMHAjrXkkhafHeqCSdKvMMGTUKEvxNusfF5Dc+yuc+Lj4A9I/Jcxa/ssooJiI4r2eZomPLEoyeyTVG8QTXRdhuwuhjkB5o4PvrO7lub3ekeularTTd/MpWKw+VgejJ7SqOiL9krqfE35VKhkTlKw7um/CVRQ5NlYleCuPB/wAjSmHF8xL7Sakta4ReHNGLQdI5om2Jy69M9u1kRx7UpVlDD1on+1Ey++9C1ixX1X+6PxFPXDYv98eLgfjVO6b/AFD0+lW4NYReJOwKP/HMf6TYUs6Ajrq1v3kVx/Lc0GcYges6D7bxfjXNsdqFbFwqb6CNwWJ7ljFz4VUUCTIPKT9oRutzcOaN4aKSIExyjoz9BwyrY9hJulVXER5WI00NtDceR513xWGlabrMeitfNIY43LdyvJoLc8vlzqUuyiwHRllI1zxiSZ/DVUiFxpqCKca4sAvun436fRUbamsJIxO6JQlnC6sQova7GwF+08qsOztsJNljjbpDHGAXRW6PQ6DORYmx91DDsTDwC8oS/bjJukb+HDx9U+ANENlbUm6RVWKWSE/5nQLh0Ts6NWa7LxvfXsvR2Wo0j3lLGNeAPv7gpS1Vf1IDHCBzPXBELVa9kSFolLcfwHCqrJiiHUSQm5bKpVlZXHaQDnUW4nKbc6tGD2mhsp6h5A8D3BuB8ND3U/8Ar6doa0ZO3+2tZrbO6kSdCICvGlFeIqSrp4pGpwpGq2hVWQ714o/p+EDXL0Sa8gykn+smrvWbbxOU29dv28NvslUA9xrSRWJ2wIczcm7Jk7eqDvTuLLJiGnhcXe7kHq5SoUABgdSePLgaEYba2PjVOljbERMquBIhfqsLi0gGZWt36VqpW9UP0jbRaERLE7RtfTIbDKqgWNuwkWHjTHZtoNpPc1QCAMDp1Idpp9342nMrhh9+I1AUtiMMw/aD5QnmGIceVqO7P3rz/Sgm74Zejk/0Zra+DVnWB2jisRKiia765TK6KO8ZpNNeznVnG52JN/leHijjtmM0cPSNf/8AXJK8yTlt7aerdnUHdf8Ah9UBloqDroI7td0cq1jC6m4afDva/IieMXU94cjuNB2KYpcuK6OVhoJoopl+7iEVlbvBUWN9KSTc1Iokmi2msUUl+jZneNWtxy6i9cMHu3Jd2h2rESOu5WZ+F/Wc34X5mhMslxsB2WWiOMT7qTWk4hENmbrzIlsPjSB+zkAljP8ACbW+6K9LutPe74XBSn60TSYdz5rYUjYHaSBCuPw0gfRM0sdnINrKWXrG+mh40o2ptddTho5V7Y8rD70cmlAfRtYJcC0+h5wPdEa+kREHrmmLu8ADnwuJjA+pjHkXyCBj7RXEbPwzaLiXQ9jbQykfwtHepB3xxyD5zANpzXOBpx5NQ3bG9TzrllwU4FwfXYag3GphuNeyqMFocfEMNj59CT7qxNMZe34UyHdqPKc+OzX9VhjLZfLg398KH4zd7DBVzY2HMurHO0he3LJ0ul+6uuF3jmHq4LEt9qSRvjFXZt8cRw+RsORvM4PuAogFpDsPdv5VC6iBj8qNs0QL6kDz96bOW33pGY0ciaa3zezbd8vyeP8AlCXquT7clY64CIn/ALjSP/U9cm2tPwGCwq/+sH4vVn2d7zJHM/8AUhVFem3Ty/IKso2RiWfO8WFh7OhlkhfwZ4hdxztTsfiOhW7PhCw4LJNiJGJ7MpLMT5VUZ8NiZ1I6HDIDzWKJT5PYkeRrjHuZPxuotzU5rezhRW2FzhL3YagD9lV/UtmGhXnCYqcqCiKl+cOCcH707Rj3VKnYLHmxOJlGmqGWGE+F4yDfwasnw8DPJkzdtySSAF1J91W3dXcTE4qMSp0UUbXtI65naxsSF1PEHmKq/s4T5h/tx5q/fujy+uCkQb7hL/JcIxLcXldnY+LakjuLVFm3sxchs8kUQOhVQGJ7soJJ86uuE9EsX+fPNKewERp90XPvqx7K3MwmH1jgQHta7N7WvRxQosMhsnWcfUoJNV4gmAue5EbfJlZ3d2bm/IDQWHIeNHzSgUhqyI0QIXQUjUopDVlCxP0ogLtRWHEpCx8QxHwUVoxNZv6YMOy44OeDxKV7shYEe3XzrQcHNnjRvrIrfeANZHbI8FN2/wCEzZD4nDcpFZp6U1+ci631xl+7dr+weVaVeqB6RsMJY86LcxPZiACcuW51H0QSPDWhdh/xnf2/IVrb5Bv+0D9GMcbbSiWQBgRIAGAIzdGbaHjpetqh2BhoYmVYUVLEsoW9wBrpqTpyrGPRdhc204dPUDue60ZA97CtD3m3kxkkog2bGxsbSYgoDED9VXcZNOba6iw516OoCXQs9hgKlbc3tTES9Ph8QYOijyJh5ovm2VNSoK5kbN9VwOQvwsCxW9IE0WIw8KYeZL9J0ZPRSE9kR0VSLgrc3vV8wPofaR2lxuILOxzMIQBcntdl9wUU3eDcjAYII8kTGIsFMhnbMpPDMmmZe9Tcdlr1DntYMid3WK4NcVnT7xSGIxZUCGf5QoCkdG/MR69VSLaa8BVg2Zv+iy4pniKpPaVUQ3yYhQOsCbWDNck+HHWrOd09nmXoehGfJ0mjv6ubLe4ftqFivR3hJELRO8YGbXNmQZCQ2j62BB1zcqz/APVLO7BzSAdn0Uf9NUGRCDbW25+kwqRZopY7ukZYFZSBrlYAZXABIv2mi+5m2JcbEYTPJHLAt8yhWMkV7dbOD11NhfmDrci9B91d15FxsckbRywoS3So10OhFrcQ/dy7akbsN8m228Q9WRpY/KRc6e8LUXaJDqFOCA2Rpg6c+BxxUhzwRUdrjej+N2M7RuzYvElVBvcrEummpAXS/E8KoXSh2IhjaXteR2Kj2mrPv9tAzYlcGrERxgPNY8XIBAP2VKgd7HsqpJvFkuqIuQXC6m/ie3XWrWSi9lPHEnGMgOUSmzUpky+A2YmJJ3TlvRXC7KWxMiRlifog2A86euGwyyKrImZuC24+4geNVzC7RAbpJM7uD1Rey+Z4+QFq8dqnO8mUZ2tkN75PAczamu5qXplX/WULkBgz04mOWerFaTBu/hXUH5PFqAbZBXDE7rYdPnETIy9YZGIBt2rwtVA2ZttoXMgBaQggMzGwvxuo9buubDso3sres2WNmtnZmnllN+OlowDYaAW5dwGtaEyyDnCxQQ2peGUzwQjZYvOw+sJB7Qa2n0YTh9mw2+jnQ+Idj8CKxHoJMPLmdTdGF9QR1hcDMLi5W9aj6IcdY4nD8lcSqe59D8FPtpWq2PTr1TDHAt4n1j6K0m1KK8KW1AVl6mGulMaqlSF1FMkawvTxTJeFW0KulZH6QejxsuYGUdFGVVBFrnL3YtmYZVy8SbcBVJTCSILiWVAOeRwBx4lCQOB9lXbFMTNNrm/W6nna/wCVD8VJbB4kdwPtuK6k8uF07U3a6LKTmwM9+rggkO1MQASmPawsDmd7C+g9a/ZXsHtGRXk6dzIjxvIVBukjNpc8LDn32HO1Ddmw5oyvJpYwfABifcKkbcxIKi30uH/jU8f4m9yCjsaGP8IHILMfWveGPU/KvnoV2Zf5RiDztEP63/21pseNjZ2RXUulsyhgWW/DML3XzoLuFskYfAQppcr0jEc2frHxtoPKqZ6VpZcLi4MVAxRzGyMyjTqtpm5G4e1j9UdlV87kUeFqtW8vpBgwrdEoaecmwii1IPYxANj3AE91VLam1NrYuGSJsAOjkFhdSrLqCpuzjUEX4Cuvoikwt3PS5sVJ6yyKA3Eluja5Lg3udb6aijfpax0kWAPREjPIqOV4hCGJF+QJAHnbnUwAYhRMiVlc+KxeGkBlR1YQNhkJuLLlIBV10JHHjypuH2+86w4aaXocOtlYop1A+ta+Y6eFzcigMMrIwZCVYG4ZTYgjmCNRWw7obuQbTwKS4uFTKHdelQdG7hdAzFbZzxFzfUVz6LMyMderNQ1zsgUB2lv3FAkcOAXMFK65Wy2B9UAi7M3M9+lydIwzNt2BiuRmeB2W98t41LC9hqLEcKu+G3LweFe8UXXXg7uXIv2X0Hja9VfaQttuNjwWIP8AdVqyrIaItJpUhjBknMmQmqwf3d52sQEEwc3TYnFStqXlb2FmNvZb2V7B+jmdyWykRDUMbLp4vYDx1qZuFs4zydUhc0jPci+i6jq8/CrXtLcbE4/EyNi5TFh1bLFFGwbMo4Nr1VJ4kkE62sABWhJ7x0GAjPLG0KYLZOJ5lVTC7vYYEgS4TMNOtiEJ9pJHso9htzIHAskchtr0bo3syVUtty7Mhdo4IZZ8vVMjYjKhI45Qq9Yd+gp26ew8HjpDEGlw01iU6yyI1uQuqtmA1tfXXstRWsu+Iyd6BUtLni6ABuwRvano+hYEIGifle5XwKnl4e+q/ht358M0hYR5QjNmIDE5RoYyRdWDEHlWhYXZLYVDE+IkxBBuC+ioLcFBJbx61u6gm9UwVDc2vGw15kkWA7TR3O/bvAIFFgdVh2WJ5Kn4SIvs+djqRNG5J4m4ynXn61WT0b7REeOhJOk8Bi/jS1v6LedC9h4duifDMY/nFkuqyBpFaylSY17CpuBc68NDQrAYpo445V9aCcMPcf6hUVRIHXWhUo/zDjy/Er6RWnVGwOKEkaOvquoYeDC4+NSKTR0tManU1xVSpC6ioG28UY4JHUAlVJF+GlEBQjeiMNhZQfqE+Y1HvFc/ylWpAF4B1rMcLqXJ+o59o/5oZtTTBzntKj3n8xRPDDST7HxZaBbyT5cIqj6chv4AD8RXUBl1pTfaX8Vv+XsPtCcDhS0UajTPKxJHHKFIPuuPOiWE2B8rWeW5AT5uK3DqWvccxb4mo8D9Hhg/MRkDxkb/AOqtmwQMPs5WbTqM5/jJI9xFONxvHesWiLzxvRn0Y76PLfCYg/OxjqMeLquhBPNh28x4VoMsIYFWAZToQRcEd4OhFYl6LsG8+0umFwseZ2I/fBCr5/ga26SQKLnhQHw3EpoY4Dgs93k9EMMhMmGf5O3HKbmK/dbrJ5XHYKrGK25tGCFoMZB8qhIt84C+gN79LGb6WuC2o0PKtRxmOL6DRfefGqtvBI2Iikw+He0hKqza2CFgH6w7uPmKyj2peqBrBLdJOjbuTIshul2lY7JLH0mYRkJp1DJc94z5QfdVph3/AMc8YgwqiJFAyphoiXVR2MczcdSeJudakv6Np48QnRMjoLMXkACgqRdWTW4PLiCL3tRHencpoJUxOzVkBDFjGgzGIjUMg1JQ6i2tvA2rUbbKFQhrXAk5JQ0ajQSQg27vpCmjl/xTvLG2hLHM6HtF+I7R/Zse2Chx8jcbYB2v5uQQeWnxou+70OKiiefDqkjKskgCGJukYdfMBY6m5se6h+OwittFw3BsCw8gzA+6s6lVovtksEEBwOowmHMeKOJkSIVV3XxcsUKyQDNIpZgvaA3WFufVvpWibG9J2FxAy5uhly6LN1Uz9nScDr228Kzzd5isEZU2OpBH2jy5jupm1ZMLI18TG8Mh4yQ2KPbnY638r95rSphj3OE4yUW0sqNp03geG6FWsTs+VZGRo2zg9ZQpPw5dh7LVYNx8LHDOmKxMghiibMoa+eRwDYIgFyAdSfLwSPZ2FCsEx0oXiwWN7W5XAAHtp+D2Pg2BaPpZCDbM9lUkceqBc+dM1DdaSSkaNN1R4a0YlazsHeGDHwtIisArFWzgCx46Hhwse6s19IWIV1GQkhHtccGvoD7vfUoYtwgjDMEGgQGygfZGlBNoYxHZsOdCRoeQbQqKQp1TehuWlbD7C2mwmo7HIb0PwOyXCJNE5DjrAd4PI/gaJ49BIOlQWXERsWX6s8WrDuvqfbUPYG0go6JzlIJy37zqPG9/bR9YhkfudJfA36N/arD2Ux3jrxY7eEqaFPu2VqeiA4b8CtF9HGP6XZ0BIAyqY9P+2SoPsAq0Csz9EmPyPicKfot0qeB0P+321pYoTs0tBGB0Jwpj06msKqVIXYUF3tH+El1t1fbqNPPh50ZFV3fkn5K1jbVb94vw/vsqKnlRbOJqt3hZ7CbJIe4D2sPyqp70T3ESdgZvadPxq1zDLB9tvcgt8T7qpm1DnxYXjlKL7NT+NXoCCNg690TtF3jJ60D/AIlSdqJpDCBfhcXtcKLceXOns2KlxDxuJMrBlZBm6JUtpbllXQg87dtc5J/8S7fs4z7bfmTV+3bx3S4dGvewt220v8DTVISLuxY1J10hC/RDtgw4mTCSWGe5HC+dBqL8wV1Hh31rO0Y7xnu19lYHvHihBjUlgbroQ/gVNxceGngK37BYjpYke1g6K1uzMoNvfSten3jCDpC0B+2+BoVO3g2iYo7LfM9wDyA569vZQzDzthooxlGaV7m/JdAB42PlVpxeF4qwuO/gaCbxbNklyFADlvzsbsRr4aV5Wk5rYpPEY4z6LepPaQG6FFfGFcfYm4NkHcGAI/mqxo1jccaC7X2G0jrIjBW0DX5W4Edp/wCKO4WAsQOfM8u81SpD7nd5xHFUqlt0HZiumOHXPl8Kou2JiNpOBc32fNYDtCyN+FXraB+cPl8Ko+01tteIjicJKNdR6so4U/YsLa//ACWdX/gjgq1sP/p4/A/1Gu/yAGUSak5SAOPHu8Afaai7un/Dp/EP5jR7ZIvKveGH8hrSrPLHOI2rZota+zsLhkAeICBnCEzMx1VhkI5Zct7/AHrjzrps/ZyxCwvrx79TYkdttL1Mr1cahIhWZZWtdfOJkkbJ0L1qHbRw8aXnK3ZRp2E8FuO29qI1A21hmeFlUXNwbdtjU0z4hir2gTTJiSBI3odsfY4YCWTrFjmAPDXme2/G39iywR5lkX60UgHjluPeKH7PzdGmcWYCxHhpy7q6Y3aAhidrgMVKIOZZxa9uwAk38O2mWOc+sN/os6tTZSsRgYkDeSi249jio5l4s4Ru9JICbHwdRWtis79Es8LQ2UKHChXAtclCdT23Dg3/ACrRaJUEGNQWMHX5cdJlKKa1PpjUMqwXUVXd+MMWwpI+iwY+HA/GrEKF7zJfCygm3UJv4a/haoeJaiUHXarTtWazjNh1/dcr5EXqjbKGfEO55Fj5sbD4mrtLigmGk+0D5AX/ANtUfZTEKz9pP8iMx95FGp4snYEPtI3XFu08s/krmW+bnf67hR97MfdUrCbRjEKx52jJ4lSws3aSO2oeM6uHiXm13Pnw9xqDFCWzEcFUsfAf8mjhsjis6AQiexsCGmNyrFDcX6yMdbE66i9jbnzrc9wNq9Ngo7nrxjopB2OmnvFj51hMsnQvCyjUIC3fc6/j7qv+5+3Bh8UjE2hxICMb6CT/AC27rjq38KDUJkJyhDmnWMeGXofdaw8YbQi4oZtHChACBa57aLLUDbHqjx/Cs2302uoOcRimqDiHgISaO4UgoCBa4oFRrAH5sefxrK7JP7jhs690zafKEIxTXdvE1WZ4r7YwxHEYeY/dDW95qB6Q8Rjh1Yo3SInWRSAzk620N1X2X1oZu7vO0DLPjczNEsiISPnGDoCFJHIsOJ4Xpyx2V7anfkjGcNOKpUN9t0AwNOjBDtgj5he8sf5jR7Yq3nTxP9JqpJjJIcMGCWu7WzA9UHUaeN7Xo5uLtB5JULjg1g3C91PLu09tN2qm649+jFaFC0sFNtHGburYnkUldJlsx8T8aZahArVSCpOzsPnkUchqfAf3ao4FS2xIw+GklPEiy/34/CmbOy+8TkMUjb6/c0HO05DeUC2jtcsJ5UACRyLGB25ri/d6t/OqzjMU8hztz0HZpxA9tGt2caLSJKt4nZekY2yrnDqubmOuV1HC1CeiPRMpFmja5B42PVPsIFat1rfEAvIF7j5iTxVt9Ek5XGj95Sp+6x/CtxFYP6LZAMcnef8Aaw/Gt4FK1fOUejkd/wABOprCnCmmhFGC6ig29j2wkvetvaQKMig+9WFMmFkC8dCP4SD8BXP8phXokd42dYWNbyz5YWHbYe0/leg02Hy4VSONvdIdfdap2+SlTk7HP8o0+NRMU4tMn1Y4yP4bX+IotJpY0Dak7ZX7+qXjKcNww/Kh7RwshSNzqpSy2HAKqlrgchmGtR41tDIe1lT4sfgKsuzpCyZT6q4KYjxcKPwFC9pwKqqkeqmYgH62SyE+ZBPnTP8AKEvOAUTbgtIo7EUfGiOx3zK+Hk0NtL8r6j2GxpH2aZ8YUBAypnOl9EW9vM2HnQ/H4kriGZeIb4AA/lQy280DYr0ahYQR1s4rdPR7vEcThcsh+egPRSdpt6reYHtBo3tb1B4j4Gsb2JvCcNMmMS5Q2jnQc0vxt9ZT+Fa/j8QHiVlN1azAjmCLg+ys22n9h+5aVMAPEZZjd1gdqHUX2a3zfmaD0T2eR0bX4a31tpbXXlWF2WYr8CnLR5FTt99riSQRKeql79hf/gaeZrNJJfk8sqKtw+UoDqM19NOdjf2Cp29wgixLHB4pnBOoJZlB5hZODj+7mg8mPkNi3QubixOQsOzhY28a9Oyk4Ek4g8EGpaqfdtY3AjI4HfzVh2fs9ku0js7MOsCbp5D8aObFW+IjHff7ovVK/SWJYeumvY0V/jVl3DwTrPnlN3YEDrBuqB2jv+FJ2qmW03OcRloT9G1se25RaYxkn7xxXfGLaR/tN8TXG1S9qC00n22+NRaXYZaFrNOAT4ICzBRxNB9/NogssC+qg18f7+FWQTrhoGlawJHV/D8/ZVJ2VhTiZZZXOiKXN9bk6Kv99lbNnp3GSczj9fa8p2nae9q3Rk31K47OkKYeYlbo5RQf343VrW+yxrtL/wBUQeEi2PmPzFEMLggMNNETmy4krftslge7hQbFy/qJP3RfxQ60Z2JhZBxMIv6PgEx8YYcGA17cwHx1r6BWvnXZuK6PHq3ISD8D8RX0RE1wCOB1FL1PNOxN0DgV1FNNOApGoZRwugqHtQ/NP4H31MFCd6WYYSYpbMI2YX7VF/wq40KpWB7dnM86fv8AW+8xv7h7q4pGGjmmzXLBwRyAuLfhUnZaXSJuaMyHwYH8SPbUTBIbYhB2Gw8CR8KNs1faztmr7SYzGlEUD6eHCHwLBv8AbbzNEtvooxOHjUaKsdx3gLf+mue1sBfA4NwOsxZPEMer/T765q5fG6m+QWueeVbfE1d3hEcVY4DmiW7txJjJDxVAg/iP5KKq+LUZFb6Ts7eVwB771aQvQ4LEOT1pzmHaFDMo+F/OqztUWKJ9WNR5nU/Gu0gddZLm5r2ytodG1m1jbRx3HS/jWqbibbuq4KZvV1w0l9HX6h/eA4do8NckwOG6SRV7Tr4cT7qKbJ2qovFIepfqNexWx015doPI0C0UhUBETOafoVQDdcY1HV+D6c1tzoQbHQ0kmFinjaCdc0b2v1iuvipBqv7v74KwEGLcBj+qxDWAf91yNA/fwbx42KaAqbEfka8rUo1LFUFRmI1/BWnIqC47NVPbfosijBeFC6jirMS48DfrfHxrPdsbCYNeJLr2Le48bnXxrfMNjbRMW+gpPkBf8Kx/amM6ONmuA1jlvzPcOdbtG0OfdewzOgq1OjTqUnNqAC7pAAKFbE2No3TRj93MOt38+FW3dLZ6Rz9QEDK2lyR2cCaC7O2irqozqXsMwGmvPSrJuwvzx7kPxFL22o8tde1J2lRotoSzHDPCVD2sfn5PtGkwGFznXRV1Y0/FQF53UcS7eWpoVvhtkQx/Joj1iOuRxAP4mmLHQvgOOQ9UK3WzuKYY3zEctqC727wfKJMqfq00X949v5Vw2Dj8qyR29ezX7o1fT2keyuGHwSgQOTcPI6Mp5ZStvIhhXfCRgYtl0A64FhYai/DwrVec9y8q7IhWDHoq/Kcmt5Y5gO9oyxH99tVQMGgI5o1/4X0+NWfFYcLiGtwaOAkdl0K29wPnQRMGpgcgDMuYXt9Rs3wNQ53iPBDnHknbqYbpMSgOuoH3mC/Amvo6MV877ktbFx97L7nWvoiPhQKvnTlLTwXWmtSikahlHC6Che8soXCzM3qiNiRe1wBc6+FFBVc3+xbRYGZ1AJUA68OIsSOettOdWbmFQ5FYhs+cC4QN0ZmXKWtexvobc7AcK44EEzzWNtJOH2ql4mIqcPGPrZie0i1z7zUXAyWkxB7Ff+qjTMkLPJmSjG1pcuG2cnI2fzsv/wAjUPd+xxkxJsAkxv2WHH8akbXBMOzfs2v4ZPypm6MWbEYj/wAco+8bc6MfPyV0/eRbfJ8OOIWNG/hAv7z7qA7UgYlptMjSMi9pyAe6xFTcfjb4lnJv0aE3P1iPjmaue2MKy4fCk3ClH6pFrPnJY9pzAqb91VbiZXM1rnu/Bdnb6qEDxbh8DTAvQICR8640v/lqef2j7qPbIwghwXSMP1jZyTyRbhR5m5qrTzNLISeLH/gCqwbx1Ls3HUi+z4WMYjBBDRSSMGGYKF9Sw5EsAPOtf2RsbF4SMRs4xcIsMh6s8Yyj9WzHK4Bv1SRpwPKs33Yg6TGpAtjmkRW7ocPZ282Zf5e+t1oVQAiCM80zRJImdyoO9G9EOHw8hR7u1o+jPVmQtqc0b2awAOtvzrPsLsxJfnXZpM3DMMoA7LA/8Vo/peUDZ5awzGSNL2F8ubMRfiBdQbd1UvdvZry4ZGTK1gQQHXMpudCL6G1IuYyzU5ZhitaxvFSpcqwRE8fZQ8TsWJxYKFPIqLW9nGrLuVCVYhmLkJ6x4+sKZHu3OfogeLD8L0b2JsVoSWZgSRawHDW/E/lWbabS11IsvT6rVqNotkticsEF2pjfk8U8wF2zsB96w8r61l00xdizG7E3JPEk1o+9X/RTf+Rv/wChFZrXpLOIpNGwLy9pcTXfOuEUSL/CrIOMcv8AVb8Qo86eJP8AGBuTEEeDr/zXXYmHZ4pouGZM4vzsMw9pQVFxb6QSD6oB8UNWI+Uns3o3jn+dlP8A2YWH8CfmKhYY/OTJydS699xoR5H3VLx8gMthxaBlI7wzFf5TQ2LE2WGX6vzb+HL3GqHHHX18IeadutFmxC3PC3vYD8a+jouFfOODbocURyJIH8Wq/hX0LszFdJGrj6Sg+2h1T4pTlEyTwU0UjUopDQymAugqg+mPpPkS5DZOkXpNdSPo+Wax8hV9qvb87JTEYORHOWwzA34MNQe/XlV25hUdkViJU/LACTYC4uf3OXnUGMXbEH91/ewohDOGnhbm0ZB8Re/vBqHg4yY8S/IAXP2mNveKKJ9B7rPH17oxj8QD8hht6kIkJ+2ug/lv517c1vnsU3IRt720oLsuctNmY3IQjyRLD3ACiGw8QIsFin+kxSMeJBP4+6i5uJ2KxCFMbpNIRcl1A8yWPuAqXvVjemxN1JYZYwovcAlFJA7NT7ahutsMvfK3uQD8TTNmOivmc6KLgAaseX510wDCvkjW9m075IE9SNVWw7gAPba/srni9lxw4mJFN2SMPLrcBwCx8OWnhQrpWklLhcxJvYXNtLDh2aeypEcTRsxc9eQFdWzOC5F2YDXhfvqDlGkquQhaJ6HNjXMuKYascqE8bXOYjxOnlWpVX92xFhxHhRo/RhwDppwA+1YXt41YKXeQXGE61paBKofpkb/AKO2dP6XP4UG9GOFC4QtbV5Gue0KAB+PtNEfTVLbCQr9aa/3Ub/5VB9GTf4Mjslf4KfxrP7TkWQ7wjWf+NwVtFLakFOrya1VRN5FvgZvtMfZLeqFs3D3ErEXyIbeJB19gNaFj4jJhHRRdmvYduZzb4GgGyd0ZkMiuAAyEA3BBbs0OnE6nsr6EwHumgagvP2o/uv8A7j7qPsOQCSE8mjCn+BrEewmg+LjtEUI/VzMntv8AitFtibGmkjV1U3jlIAPV6rDr8eOtRpsJK74iMxsHLCS2U6Ev7gb6GpDSOaWGBULG7QuyOpswQA9x1B+PvrhgZNSh9V+r4H6J8j+NWKLdxogoyXdtAXBOoF7Kvh4UIxuDWzP0mZuYCaX4a29Xz7K4EZQuDhkpYwXWiV9SAfNQLgeR08LVvexFUQRhbFQigEcNBWC7DLYjEwq5sFIBN7aEgEnyPur6EhQAADgNB4Uu8GQCj0ARMrsKQmlFIaoU0F0oNvZgVlwsgbgozjUixXUHvHdRigW+WY4SWNNHkQop5Ant8r1YCVR2RlYhsfAGadnT65yqOJuD7BY3rhHC8UWJRwV1VSp+sCbePH31Ydy9izxTsXQqo0JPAmxGh58aP7z7CXExAFxGVOYOeHYQ2o0t8KcFMkEykNPJZxsWO5c9kbe8VExEUkYCOrKDZwGBF9LA691XKE4HCgBXMzc1XrZz3gcu65GtcNtY6XGDL0Coo1DS+sO8cxVC4NJJKZp0HvJIHXWtCoNjtJhoesqBnkILGy2FgSW4DgdCbm2ldk2fhoxZT8pk+rHcqPFiMoHtqRh9g9VVkkZ0XUJcrGCeJte54nhbjUyVRHGSuVVUXsBYaceFBfXbk1HbY3RLpjZzzy9eChx4ORvWIiX6kVs3m/LyqTsTbWFw817AlbleYMg4Z34kA689QOFdhASo62o1zLwv296nsN6HY/ZKynWySHgw9Vv+e7j4igB4cYd6JzuH0mB9JuGn+rdP1B44K0TYXFSv0pVyxIYMCB4W10tyo7gN4sdGAHi6UDmdG+8OPsqDuVskwwKOkV111VRl1PImNWI8SashFYda2vo1C1sHmnhWFZgvsCoXpBmxeN6JRhpMqF26qlvWCgAkDUix9tFfR3g3iwpWRGRulY5XUqbELY2PKrRlr1qXtHaL61LunAJcUGtqXxySiuUs5H0GbwA/Ei//ADXWlrNGCYVCx2y8WVtErocuQnXgGY6ZefXNDotk7RUBQNALAWewHsrTxXrVsjtarEQEHuqd4vAgnaVmLYHaI+hfyeuLbTxkZ60RH8ZB9hvWg7c2yMOgbIXJNgoZRr33N7dpANqo21ttNL15fV4KijRiRwUcSD38fDjoWW01aviLQBx+1RzwXXASTwgDWZBXJN7Z1F2ie32Q34Cu+yt4UlkKgKpdryKQqGXTKRdjlvY8CRcioczsFmkBIESxNk01zuQbnloK4rDHikzZcp4XHEEd/McK1L7mgOMxvn3SwDKznMYBO1oBPICFpu7+54gxXShUEawhIwoswYtdiwtqbWF7nnVvFY9u/vvPgSseIvLBwDDVlHj+B8q1DZG3ocSuaKQMOYB1HiOVUcScSl4uG6RBRMGvGvLSGqlWCdJIFBJNgBck9g41Ut5t5oQovIoALXJ7VJXTt1vVg27Hmw0y3teKQX7LoRWN4DY6x2v1n7Tqw8BeyePGrtcG4qsXjdRLG7ySyaQJkX9pLp91OPmaF4nAM4vPJJNbXKTZfJBRJff/AHxb8qbIba2vodANSeGnbQ3Whzjn11qToswY2burP6+DOwoXBjYAQkVizEALEupJ4C9vjUnDSB72zKytlZW0ZD2Edtudd93zh0yAOsswWTL0akEhjnI69hm5C9tNKd06yHOt8rFn6wsddOA9g7gKJVpCm29OKWFQ1zdcMNk6cJiYGc5LlIl7crkk+H9j30PxB6WN7BTkGfoy3ARnUy693q9/M8CtuXh/9eZpmx4UeSQs8WTEKF6PMOkYrfWwPV56cfCqUGXnQiVT3d54jEARpyx4D61IBhNvZWCtGy3A6qjizWtlUkZV521vejDMjKQbEXykHkRyI7f7FcduYQy4pZbr0WRckikWuL5b94fl2Wp6RELcizHrvk4s50yjibW07redTXYwOgddfSLZ61W5ePQy5fnEYqRgt4poCsMKBlCOwDCxPR3zDhdm058aK7P36ZxqkZJ5JLc69osbGgGElfD4dpG6Msk4VWCAu6g3k69rk2J1/dNPXEK0sxXLlRsiFAAojVBYAjjqzeZ8KFXsNAsvlsn3QKFRzq9zIb8utAVpTfFbX6Mk/uuLe02rom96HjFIPDIf94qouwEfFf1ZNyttDlJ0HAa6jwpmDgzzZFCBlaJVLIGCp0bl7KeWgt32pNvZlGoYAjn9pupWFJskHRpGkA6t6tjb9wadWQkgmwVSwsbagMefwNdP/wAzi/Zzf6f5mqW2MzTElXVevkGUAPkBUnQDraWAHadTUxpbH6XrKOA1zC2l/HWoqdm0WGIPNUpVe8beJjZhoEyrdDvbCRqsqnsMZPwuKR98IQPVlPcIjf3kCqFgcErqjMozGPEMNT1mTRLjha2Y25lal7NmLRoTp1V5g36tj3iuqdlUmC9iuoWgVXXceuC7bW2s+IfMyMo9VYiblrcz9FRY69vDhxjRZQ/WdTKRwv6o7FH9k+6nzy2KBr5WuGPSJEQBw6zaeQ1NJi9ll8kEQWKJfnnl6QO2mgLEHv017eFq0qFnBZAwGQQatcUDDMzBJO6etWjHFJL1czZSyOhjlXg2TkwB+kp1AqHg1CQ4Z41zdIWiktf189wSADc5bgDsohh5wWdA2cIQA+UrmBHGx53v7NKHPHJFII4vUmkQgWvlcMCCv1Tpx7L9lFpnOk9L1gHAVmCNew/lFSoZdRcHkR8QagQ4aXDP0uGchgfVvpbnxOo7jU7G2V3JZbNMyxRqpLNZrOxa+gBLeynFtbWJ7+XvoD2uonBaNCoy2MLaoMjSPwFedyd83xR6KWPK4Um/AG1uXnyq4Gs43EP+K/8AW3xWtGJrplZ4gEgGYO5RtsX+Ty21PRvYHQXyGsihY5et/KOJ8TW02piw1xEqviDg5piFj4fy7uQ/M/34MxGEnaxRbr3Oqu1/3m4D+9K2MwL2D2U35Kv1V+6KlrQDJRjWqFl2dPXXKMZxQbuOOsESJiMoPSDqDmbg3aQ9vLtqXlCgKLWvlFiCLCwFiO41r5wifUX7o/KkOCT6i/dH5VZ4DhHyqsqPaZEclkQa/tP4D8ahfouLPnKDMTe4J7L38fzraDgI/qJ9xfypP0fH9RPuL+VCDS3JGfVbU8w14dY9b1ivyBVYBAAjFS45dQEiw7CbA1IxCsVbKbMQQp7Dbia2H9HR/s0+4v5Uh2ZF+zT7i/lUXXZlXdWZADRHHrWTvWIYLGYjo+iYFbmwbKMgjAJK6cS7aFjxBrt1UVrWQBSxA9ZS+vhyI8hW0foyP9mn3F/KmnZEPOKP/TX8qK9zn5oNJzKYMDNY87jMw4kKOB11Ps1y0iGWORmj6M5s3rIAy3AUEPYsbcbcOXOthOyIf2Uf3F/Kl/RcX7NPuL+VUaXMMhEqVGVMHDDD0/CxsTySFRIFXIpFkNs5Y6MVA6v0tO030rslsxHE3BsSDayi2nLhz51rx2VF+yj+4v5Ug2NDe/Qx34X6Nb+21Q+88klTTqsp3boyPpqWMRYYx5hdpEewK3syks3Wjb6OUMe43N69sqELGDlCnmBpcoSAT3m2tbQdlRfso/uL+VJ+iYf2Uf3F/KpLnlt0qs0Q680EcVj5waWylQQL8bn1rg8T3mosWygA6cI3ZWIzWJyg9U24KCb+QraTseE/5Uf+mv5Un6Fh/ZR/cX8q5pe3ShvuGIGSyWKEKLC/mSx9pN6dmOhU2I4GwJFxa4vwOtax+hIP2Mf3F/Km/oiDj0Udu3ItvhUAOBkIl+m4Q4YbN/BZBFgFUg6sVFgWJJAJJNr6cST5mpQI/s/ga1f9Cwfso/uL+VINhQfsY/8ATX8q43j5lF9lMzRbnnOPyqRuJ/1X/rb4rWjE1Hw2zYozdI0U2tdVANvECpBqUtTaWiCuuWvV6vVZWSGkvXq9XLl69evXq9XLk0mvXr1eqFML16S9er1cuXr169JXqhcvXr169Xq5SvXr16SvVy5evXs1er1dK5ezUmalr1cuXLEIxFlIHbcX9motXD5IxFrpbs6M207s9LXq6SohKuDf66/6fffm3bXeMMOLX8rV6vVxJUwn5qWvV6oUr//Z"/>
          <p:cNvSpPr>
            <a:spLocks noChangeAspect="1" noChangeArrowheads="1"/>
          </p:cNvSpPr>
          <p:nvPr/>
        </p:nvSpPr>
        <p:spPr bwMode="auto">
          <a:xfrm>
            <a:off x="0" y="-1133475"/>
            <a:ext cx="1962150" cy="23336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hQSERUUExQWFRUWFhgVFxYUFBgXFRcXFRcdGhgcGBUYHCYgFxklGRgaHy8gIycpLCwsGB4xNTAqNScrLCkBCQoKDgwOGg8PGi0kHyQqKiwsLy4pLCwsKiwyLCwvLCw1LCwvLCwsLCwwLCwsLCwsLC8qLCksLC8sLCwsLCkpLP/AABEIAPUAzgMBIgACEQEDEQH/xAAcAAABBQEBAQAAAAAAAAAAAAAFAQIEBgcDAAj/xABIEAACAQIDBAYFCAgFBAIDAAABAgMAEQQSIQUGMUETIlFhcYEHMpGhsRQjQlJyksHRFTNTYoKisvAkQ5PC4TRjc4PS8RaEs//EABsBAAIDAQEBAAAAAAAAAAAAAAMEAQIFAAYH/8QAOBEAAQMBBAcIAQIFBQAAAAAAAQACEQMEEiExQVFhcYGR8AUTIjKhscHR4RQjM0JScoIVksLS8f/aAAwDAQACEQMRAD8A1cCltXhXmrPCaKaRSWp1JeuhSkpKU0yR7C9cuXma1IJBWdbe3lkmZlVrRXsANMw7zzv2UHixLr6rsv2WI+FLmsJwWozs9xbJMFa8KW1U7c3bkkjmJyXFiwYnUWsLHtGtXC9Fa4OEpGtSdSddKWkqFjtsxReu4B+rxY+CjWhc28UjfqYSP3pTlH3Rr8Ko+syn5iuZRe7EBWG9JeqHNtmcOVLvI3EiA2CjstkPxpHaRxqX/wDZLN8AoFLutjBoTQsTtJV9vXrVQsPLiU4YlfBmzf1CiWH23ihx6GTwYg/lUi10tJVXWNwyIKtletVdTeh1/WYdwO1CH9wtRHC7wwPoJFB7G6rexrUdlVj/AClBdQqNzHz7Ihamkikkl0v51l+1ttSTyZiSB9FQdFH4nvqXuDUSz2Z1YnGIWpily1RN3N7BEpSYsRe6tqx8Dz8Ksp3gTIrAN1hcAgA2va510vUsN8wM0OvRdR82WtGAK9ahmB20r6HqnsJ4+BomDRHNLTBCXBBEhLlppWnikaqlWC6LSGnCmtV9CppQva+8EWHsJJEQkEgO6rcDx40Efe/pMpgdWBNvUOU242dsoJvpoaq/pOw3TbSwkV/WRQdL2DSm/joKOz4p8PnboAYy1x0GshLvlF47DMdQSQfhSFrc5hF1xk5DAe+JR6JEkkCBxRM7zsmjhR3sJIx94qy++vYzbKzREBSwIsRE6PcHldWB91D8HvBFJcLnzKbMhQ9Iv2kF291PfBQT6lI378ozX8bZgazza6rRdqAjrZHumQ1sy2FWZMKoVsyTRsLkF42KHuuE0Nud7VFwUXSmyMmnG7qLW48+zWrHNuwL3hnniI+iJXaM+Ks17eDCh8mDfDFpZMOJxbryRSszEDmYZiToPqsaLTr03ghpx0dH7KY/V1m5geqK7q4jDRljHKs0oFmCMCACRwA1Ivzqbj9oSPpnIH1YyF9p6z+wCs3TY0czmbZspWVDm6CSyyD7BJ1XlY6cr07C71YmWbJLKISGsYbCENpYgSG+V762awPaKadSqPwpvgDMHAjrXkkhafHeqCSdKvMMGTUKEvxNusfF5Dc+yuc+Lj4A9I/Jcxa/ssooJiI4r2eZomPLEoyeyTVG8QTXRdhuwuhjkB5o4PvrO7lub3ekeularTTd/MpWKw+VgejJ7SqOiL9krqfE35VKhkTlKw7um/CVRQ5NlYleCuPB/wAjSmHF8xL7Sakta4ReHNGLQdI5om2Jy69M9u1kRx7UpVlDD1on+1Ey++9C1ixX1X+6PxFPXDYv98eLgfjVO6b/AFD0+lW4NYReJOwKP/HMf6TYUs6Ajrq1v3kVx/Lc0GcYges6D7bxfjXNsdqFbFwqb6CNwWJ7ljFz4VUUCTIPKT9oRutzcOaN4aKSIExyjoz9BwyrY9hJulVXER5WI00NtDceR513xWGlabrMeitfNIY43LdyvJoLc8vlzqUuyiwHRllI1zxiSZ/DVUiFxpqCKca4sAvun436fRUbamsJIxO6JQlnC6sQova7GwF+08qsOztsJNljjbpDHGAXRW6PQ6DORYmx91DDsTDwC8oS/bjJukb+HDx9U+ANENlbUm6RVWKWSE/5nQLh0Ts6NWa7LxvfXsvR2Wo0j3lLGNeAPv7gpS1Vf1IDHCBzPXBELVa9kSFolLcfwHCqrJiiHUSQm5bKpVlZXHaQDnUW4nKbc6tGD2mhsp6h5A8D3BuB8ND3U/8Ar6doa0ZO3+2tZrbO6kSdCICvGlFeIqSrp4pGpwpGq2hVWQ714o/p+EDXL0Sa8gykn+smrvWbbxOU29dv28NvslUA9xrSRWJ2wIczcm7Jk7eqDvTuLLJiGnhcXe7kHq5SoUABgdSePLgaEYba2PjVOljbERMquBIhfqsLi0gGZWt36VqpW9UP0jbRaERLE7RtfTIbDKqgWNuwkWHjTHZtoNpPc1QCAMDp1Idpp9342nMrhh9+I1AUtiMMw/aD5QnmGIceVqO7P3rz/Sgm74Zejk/0Zra+DVnWB2jisRKiia765TK6KO8ZpNNeznVnG52JN/leHijjtmM0cPSNf/8AXJK8yTlt7aerdnUHdf8Ah9UBloqDroI7td0cq1jC6m4afDva/IieMXU94cjuNB2KYpcuK6OVhoJoopl+7iEVlbvBUWN9KSTc1Iokmi2msUUl+jZneNWtxy6i9cMHu3Jd2h2rESOu5WZ+F/Wc34X5mhMslxsB2WWiOMT7qTWk4hENmbrzIlsPjSB+zkAljP8ACbW+6K9LutPe74XBSn60TSYdz5rYUjYHaSBCuPw0gfRM0sdnINrKWXrG+mh40o2ptddTho5V7Y8rD70cmlAfRtYJcC0+h5wPdEa+kREHrmmLu8ADnwuJjA+pjHkXyCBj7RXEbPwzaLiXQ9jbQykfwtHepB3xxyD5zANpzXOBpx5NQ3bG9TzrllwU4FwfXYag3GphuNeyqMFocfEMNj59CT7qxNMZe34UyHdqPKc+OzX9VhjLZfLg398KH4zd7DBVzY2HMurHO0he3LJ0ul+6uuF3jmHq4LEt9qSRvjFXZt8cRw+RsORvM4PuAogFpDsPdv5VC6iBj8qNs0QL6kDz96bOW33pGY0ciaa3zezbd8vyeP8AlCXquT7clY64CIn/ALjSP/U9cm2tPwGCwq/+sH4vVn2d7zJHM/8AUhVFem3Ty/IKso2RiWfO8WFh7OhlkhfwZ4hdxztTsfiOhW7PhCw4LJNiJGJ7MpLMT5VUZ8NiZ1I6HDIDzWKJT5PYkeRrjHuZPxuotzU5rezhRW2FzhL3YagD9lV/UtmGhXnCYqcqCiKl+cOCcH707Rj3VKnYLHmxOJlGmqGWGE+F4yDfwasnw8DPJkzdtySSAF1J91W3dXcTE4qMSp0UUbXtI65naxsSF1PEHmKq/s4T5h/tx5q/fujy+uCkQb7hL/JcIxLcXldnY+LakjuLVFm3sxchs8kUQOhVQGJ7soJJ86uuE9EsX+fPNKewERp90XPvqx7K3MwmH1jgQHta7N7WvRxQosMhsnWcfUoJNV4gmAue5EbfJlZ3d2bm/IDQWHIeNHzSgUhqyI0QIXQUjUopDVlCxP0ogLtRWHEpCx8QxHwUVoxNZv6YMOy44OeDxKV7shYEe3XzrQcHNnjRvrIrfeANZHbI8FN2/wCEzZD4nDcpFZp6U1+ci631xl+7dr+weVaVeqB6RsMJY86LcxPZiACcuW51H0QSPDWhdh/xnf2/IVrb5Bv+0D9GMcbbSiWQBgRIAGAIzdGbaHjpetqh2BhoYmVYUVLEsoW9wBrpqTpyrGPRdhc204dPUDue60ZA97CtD3m3kxkkog2bGxsbSYgoDED9VXcZNOba6iw516OoCXQs9hgKlbc3tTES9Ph8QYOijyJh5ovm2VNSoK5kbN9VwOQvwsCxW9IE0WIw8KYeZL9J0ZPRSE9kR0VSLgrc3vV8wPofaR2lxuILOxzMIQBcntdl9wUU3eDcjAYII8kTGIsFMhnbMpPDMmmZe9Tcdlr1DntYMid3WK4NcVnT7xSGIxZUCGf5QoCkdG/MR69VSLaa8BVg2Zv+iy4pniKpPaVUQ3yYhQOsCbWDNck+HHWrOd09nmXoehGfJ0mjv6ubLe4ftqFivR3hJELRO8YGbXNmQZCQ2j62BB1zcqz/APVLO7BzSAdn0Uf9NUGRCDbW25+kwqRZopY7ukZYFZSBrlYAZXABIv2mi+5m2JcbEYTPJHLAt8yhWMkV7dbOD11NhfmDrci9B91d15FxsckbRywoS3So10OhFrcQ/dy7akbsN8m228Q9WRpY/KRc6e8LUXaJDqFOCA2Rpg6c+BxxUhzwRUdrjej+N2M7RuzYvElVBvcrEummpAXS/E8KoXSh2IhjaXteR2Kj2mrPv9tAzYlcGrERxgPNY8XIBAP2VKgd7HsqpJvFkuqIuQXC6m/ie3XWrWSi9lPHEnGMgOUSmzUpky+A2YmJJ3TlvRXC7KWxMiRlifog2A86euGwyyKrImZuC24+4geNVzC7RAbpJM7uD1Rey+Z4+QFq8dqnO8mUZ2tkN75PAczamu5qXplX/WULkBgz04mOWerFaTBu/hXUH5PFqAbZBXDE7rYdPnETIy9YZGIBt2rwtVA2ZttoXMgBaQggMzGwvxuo9buubDso3sres2WNmtnZmnllN+OlowDYaAW5dwGtaEyyDnCxQQ2peGUzwQjZYvOw+sJB7Qa2n0YTh9mw2+jnQ+Idj8CKxHoJMPLmdTdGF9QR1hcDMLi5W9aj6IcdY4nD8lcSqe59D8FPtpWq2PTr1TDHAt4n1j6K0m1KK8KW1AVl6mGulMaqlSF1FMkawvTxTJeFW0KulZH6QejxsuYGUdFGVVBFrnL3YtmYZVy8SbcBVJTCSILiWVAOeRwBx4lCQOB9lXbFMTNNrm/W6nna/wCVD8VJbB4kdwPtuK6k8uF07U3a6LKTmwM9+rggkO1MQASmPawsDmd7C+g9a/ZXsHtGRXk6dzIjxvIVBukjNpc8LDn32HO1Ddmw5oyvJpYwfABifcKkbcxIKi30uH/jU8f4m9yCjsaGP8IHILMfWveGPU/KvnoV2Zf5RiDztEP63/21pseNjZ2RXUulsyhgWW/DML3XzoLuFskYfAQppcr0jEc2frHxtoPKqZ6VpZcLi4MVAxRzGyMyjTqtpm5G4e1j9UdlV87kUeFqtW8vpBgwrdEoaecmwii1IPYxANj3AE91VLam1NrYuGSJsAOjkFhdSrLqCpuzjUEX4Cuvoikwt3PS5sVJ6yyKA3Eluja5Lg3udb6aijfpax0kWAPREjPIqOV4hCGJF+QJAHnbnUwAYhRMiVlc+KxeGkBlR1YQNhkJuLLlIBV10JHHjypuH2+86w4aaXocOtlYop1A+ta+Y6eFzcigMMrIwZCVYG4ZTYgjmCNRWw7obuQbTwKS4uFTKHdelQdG7hdAzFbZzxFzfUVz6LMyMderNQ1zsgUB2lv3FAkcOAXMFK65Wy2B9UAi7M3M9+lydIwzNt2BiuRmeB2W98t41LC9hqLEcKu+G3LweFe8UXXXg7uXIv2X0Hja9VfaQttuNjwWIP8AdVqyrIaItJpUhjBknMmQmqwf3d52sQEEwc3TYnFStqXlb2FmNvZb2V7B+jmdyWykRDUMbLp4vYDx1qZuFs4zydUhc0jPci+i6jq8/CrXtLcbE4/EyNi5TFh1bLFFGwbMo4Nr1VJ4kkE62sABWhJ7x0GAjPLG0KYLZOJ5lVTC7vYYEgS4TMNOtiEJ9pJHso9htzIHAskchtr0bo3syVUtty7Mhdo4IZZ8vVMjYjKhI45Qq9Yd+gp26ew8HjpDEGlw01iU6yyI1uQuqtmA1tfXXstRWsu+Iyd6BUtLni6ABuwRvano+hYEIGifle5XwKnl4e+q/ht358M0hYR5QjNmIDE5RoYyRdWDEHlWhYXZLYVDE+IkxBBuC+ioLcFBJbx61u6gm9UwVDc2vGw15kkWA7TR3O/bvAIFFgdVh2WJ5Kn4SIvs+djqRNG5J4m4ynXn61WT0b7REeOhJOk8Bi/jS1v6LedC9h4duifDMY/nFkuqyBpFaylSY17CpuBc68NDQrAYpo445V9aCcMPcf6hUVRIHXWhUo/zDjy/Er6RWnVGwOKEkaOvquoYeDC4+NSKTR0tManU1xVSpC6ioG28UY4JHUAlVJF+GlEBQjeiMNhZQfqE+Y1HvFc/ylWpAF4B1rMcLqXJ+o59o/5oZtTTBzntKj3n8xRPDDST7HxZaBbyT5cIqj6chv4AD8RXUBl1pTfaX8Vv+XsPtCcDhS0UajTPKxJHHKFIPuuPOiWE2B8rWeW5AT5uK3DqWvccxb4mo8D9Hhg/MRkDxkb/AOqtmwQMPs5WbTqM5/jJI9xFONxvHesWiLzxvRn0Y76PLfCYg/OxjqMeLquhBPNh28x4VoMsIYFWAZToQRcEd4OhFYl6LsG8+0umFwseZ2I/fBCr5/ga26SQKLnhQHw3EpoY4Dgs93k9EMMhMmGf5O3HKbmK/dbrJ5XHYKrGK25tGCFoMZB8qhIt84C+gN79LGb6WuC2o0PKtRxmOL6DRfefGqtvBI2Iikw+He0hKqza2CFgH6w7uPmKyj2peqBrBLdJOjbuTIshul2lY7JLH0mYRkJp1DJc94z5QfdVph3/AMc8YgwqiJFAyphoiXVR2MczcdSeJudakv6Np48QnRMjoLMXkACgqRdWTW4PLiCL3tRHencpoJUxOzVkBDFjGgzGIjUMg1JQ6i2tvA2rUbbKFQhrXAk5JQ0ajQSQg27vpCmjl/xTvLG2hLHM6HtF+I7R/Zse2Chx8jcbYB2v5uQQeWnxou+70OKiiefDqkjKskgCGJukYdfMBY6m5se6h+OwittFw3BsCw8gzA+6s6lVovtksEEBwOowmHMeKOJkSIVV3XxcsUKyQDNIpZgvaA3WFufVvpWibG9J2FxAy5uhly6LN1Uz9nScDr228Kzzd5isEZU2OpBH2jy5jupm1ZMLI18TG8Mh4yQ2KPbnY638r95rSphj3OE4yUW0sqNp03geG6FWsTs+VZGRo2zg9ZQpPw5dh7LVYNx8LHDOmKxMghiibMoa+eRwDYIgFyAdSfLwSPZ2FCsEx0oXiwWN7W5XAAHtp+D2Pg2BaPpZCDbM9lUkceqBc+dM1DdaSSkaNN1R4a0YlazsHeGDHwtIisArFWzgCx46Hhwse6s19IWIV1GQkhHtccGvoD7vfUoYtwgjDMEGgQGygfZGlBNoYxHZsOdCRoeQbQqKQp1TehuWlbD7C2mwmo7HIb0PwOyXCJNE5DjrAd4PI/gaJ49BIOlQWXERsWX6s8WrDuvqfbUPYG0go6JzlIJy37zqPG9/bR9YhkfudJfA36N/arD2Ux3jrxY7eEqaFPu2VqeiA4b8CtF9HGP6XZ0BIAyqY9P+2SoPsAq0Csz9EmPyPicKfot0qeB0P+321pYoTs0tBGB0Jwpj06msKqVIXYUF3tH+El1t1fbqNPPh50ZFV3fkn5K1jbVb94vw/vsqKnlRbOJqt3hZ7CbJIe4D2sPyqp70T3ESdgZvadPxq1zDLB9tvcgt8T7qpm1DnxYXjlKL7NT+NXoCCNg690TtF3jJ60D/AIlSdqJpDCBfhcXtcKLceXOns2KlxDxuJMrBlZBm6JUtpbllXQg87dtc5J/8S7fs4z7bfmTV+3bx3S4dGvewt220v8DTVISLuxY1J10hC/RDtgw4mTCSWGe5HC+dBqL8wV1Hh31rO0Y7xnu19lYHvHihBjUlgbroQ/gVNxceGngK37BYjpYke1g6K1uzMoNvfSten3jCDpC0B+2+BoVO3g2iYo7LfM9wDyA569vZQzDzthooxlGaV7m/JdAB42PlVpxeF4qwuO/gaCbxbNklyFADlvzsbsRr4aV5Wk5rYpPEY4z6LepPaQG6FFfGFcfYm4NkHcGAI/mqxo1jccaC7X2G0jrIjBW0DX5W4Edp/wCKO4WAsQOfM8u81SpD7nd5xHFUqlt0HZiumOHXPl8Kou2JiNpOBc32fNYDtCyN+FXraB+cPl8Ko+01tteIjicJKNdR6so4U/YsLa//ACWdX/gjgq1sP/p4/A/1Gu/yAGUSak5SAOPHu8Afaai7un/Dp/EP5jR7ZIvKveGH8hrSrPLHOI2rZota+zsLhkAeICBnCEzMx1VhkI5Zct7/AHrjzrps/ZyxCwvrx79TYkdttL1Mr1cahIhWZZWtdfOJkkbJ0L1qHbRw8aXnK3ZRp2E8FuO29qI1A21hmeFlUXNwbdtjU0z4hir2gTTJiSBI3odsfY4YCWTrFjmAPDXme2/G39iywR5lkX60UgHjluPeKH7PzdGmcWYCxHhpy7q6Y3aAhidrgMVKIOZZxa9uwAk38O2mWOc+sN/os6tTZSsRgYkDeSi249jio5l4s4Ru9JICbHwdRWtis79Es8LQ2UKHChXAtclCdT23Dg3/ACrRaJUEGNQWMHX5cdJlKKa1PpjUMqwXUVXd+MMWwpI+iwY+HA/GrEKF7zJfCygm3UJv4a/haoeJaiUHXarTtWazjNh1/dcr5EXqjbKGfEO55Fj5sbD4mrtLigmGk+0D5AX/ANtUfZTEKz9pP8iMx95FGp4snYEPtI3XFu08s/krmW+bnf67hR97MfdUrCbRjEKx52jJ4lSws3aSO2oeM6uHiXm13Pnw9xqDFCWzEcFUsfAf8mjhsjis6AQiexsCGmNyrFDcX6yMdbE66i9jbnzrc9wNq9Ngo7nrxjopB2OmnvFj51hMsnQvCyjUIC3fc6/j7qv+5+3Bh8UjE2hxICMb6CT/AC27rjq38KDUJkJyhDmnWMeGXofdaw8YbQi4oZtHChACBa57aLLUDbHqjx/Cs2302uoOcRimqDiHgISaO4UgoCBa4oFRrAH5sefxrK7JP7jhs690zafKEIxTXdvE1WZ4r7YwxHEYeY/dDW95qB6Q8Rjh1Yo3SInWRSAzk620N1X2X1oZu7vO0DLPjczNEsiISPnGDoCFJHIsOJ4Xpyx2V7anfkjGcNOKpUN9t0AwNOjBDtgj5he8sf5jR7Yq3nTxP9JqpJjJIcMGCWu7WzA9UHUaeN7Xo5uLtB5JULjg1g3C91PLu09tN2qm649+jFaFC0sFNtHGburYnkUldJlsx8T8aZahArVSCpOzsPnkUchqfAf3ao4FS2xIw+GklPEiy/34/CmbOy+8TkMUjb6/c0HO05DeUC2jtcsJ5UACRyLGB25ri/d6t/OqzjMU8hztz0HZpxA9tGt2caLSJKt4nZekY2yrnDqubmOuV1HC1CeiPRMpFmja5B42PVPsIFat1rfEAvIF7j5iTxVt9Ek5XGj95Sp+6x/CtxFYP6LZAMcnef8Aaw/Gt4FK1fOUejkd/wABOprCnCmmhFGC6ig29j2wkvetvaQKMig+9WFMmFkC8dCP4SD8BXP8phXokd42dYWNbyz5YWHbYe0/leg02Hy4VSONvdIdfdap2+SlTk7HP8o0+NRMU4tMn1Y4yP4bX+IotJpY0Dak7ZX7+qXjKcNww/Kh7RwshSNzqpSy2HAKqlrgchmGtR41tDIe1lT4sfgKsuzpCyZT6q4KYjxcKPwFC9pwKqqkeqmYgH62SyE+ZBPnTP8AKEvOAUTbgtIo7EUfGiOx3zK+Hk0NtL8r6j2GxpH2aZ8YUBAypnOl9EW9vM2HnQ/H4kriGZeIb4AA/lQy280DYr0ahYQR1s4rdPR7vEcThcsh+egPRSdpt6reYHtBo3tb1B4j4Gsb2JvCcNMmMS5Q2jnQc0vxt9ZT+Fa/j8QHiVlN1azAjmCLg+ys22n9h+5aVMAPEZZjd1gdqHUX2a3zfmaD0T2eR0bX4a31tpbXXlWF2WYr8CnLR5FTt99riSQRKeql79hf/gaeZrNJJfk8sqKtw+UoDqM19NOdjf2Cp29wgixLHB4pnBOoJZlB5hZODj+7mg8mPkNi3QubixOQsOzhY28a9Oyk4Ek4g8EGpaqfdtY3AjI4HfzVh2fs9ku0js7MOsCbp5D8aObFW+IjHff7ovVK/SWJYeumvY0V/jVl3DwTrPnlN3YEDrBuqB2jv+FJ2qmW03OcRloT9G1se25RaYxkn7xxXfGLaR/tN8TXG1S9qC00n22+NRaXYZaFrNOAT4ICzBRxNB9/NogssC+qg18f7+FWQTrhoGlawJHV/D8/ZVJ2VhTiZZZXOiKXN9bk6Kv99lbNnp3GSczj9fa8p2nae9q3Rk31K47OkKYeYlbo5RQf343VrW+yxrtL/wBUQeEi2PmPzFEMLggMNNETmy4krftslge7hQbFy/qJP3RfxQ60Z2JhZBxMIv6PgEx8YYcGA17cwHx1r6BWvnXZuK6PHq3ISD8D8RX0RE1wCOB1FL1PNOxN0DgV1FNNOApGoZRwugqHtQ/NP4H31MFCd6WYYSYpbMI2YX7VF/wq40KpWB7dnM86fv8AW+8xv7h7q4pGGjmmzXLBwRyAuLfhUnZaXSJuaMyHwYH8SPbUTBIbYhB2Gw8CR8KNs1faztmr7SYzGlEUD6eHCHwLBv8AbbzNEtvooxOHjUaKsdx3gLf+mue1sBfA4NwOsxZPEMer/T765q5fG6m+QWueeVbfE1d3hEcVY4DmiW7txJjJDxVAg/iP5KKq+LUZFb6Ts7eVwB771aQvQ4LEOT1pzmHaFDMo+F/OqztUWKJ9WNR5nU/Gu0gddZLm5r2ytodG1m1jbRx3HS/jWqbibbuq4KZvV1w0l9HX6h/eA4do8NckwOG6SRV7Tr4cT7qKbJ2qovFIepfqNexWx015doPI0C0UhUBETOafoVQDdcY1HV+D6c1tzoQbHQ0kmFinjaCdc0b2v1iuvipBqv7v74KwEGLcBj+qxDWAf91yNA/fwbx42KaAqbEfka8rUo1LFUFRmI1/BWnIqC47NVPbfosijBeFC6jirMS48DfrfHxrPdsbCYNeJLr2Le48bnXxrfMNjbRMW+gpPkBf8Kx/amM6ONmuA1jlvzPcOdbtG0OfdewzOgq1OjTqUnNqAC7pAAKFbE2No3TRj93MOt38+FW3dLZ6Rz9QEDK2lyR2cCaC7O2irqozqXsMwGmvPSrJuwvzx7kPxFL22o8tde1J2lRotoSzHDPCVD2sfn5PtGkwGFznXRV1Y0/FQF53UcS7eWpoVvhtkQx/Joj1iOuRxAP4mmLHQvgOOQ9UK3WzuKYY3zEctqC727wfKJMqfq00X949v5Vw2Dj8qyR29ezX7o1fT2keyuGHwSgQOTcPI6Mp5ZStvIhhXfCRgYtl0A64FhYai/DwrVec9y8q7IhWDHoq/Kcmt5Y5gO9oyxH99tVQMGgI5o1/4X0+NWfFYcLiGtwaOAkdl0K29wPnQRMGpgcgDMuYXt9Rs3wNQ53iPBDnHknbqYbpMSgOuoH3mC/Amvo6MV877ktbFx97L7nWvoiPhQKvnTlLTwXWmtSikahlHC6Che8soXCzM3qiNiRe1wBc6+FFBVc3+xbRYGZ1AJUA68OIsSOettOdWbmFQ5FYhs+cC4QN0ZmXKWtexvobc7AcK44EEzzWNtJOH2ql4mIqcPGPrZie0i1z7zUXAyWkxB7Ff+qjTMkLPJmSjG1pcuG2cnI2fzsv/wAjUPd+xxkxJsAkxv2WHH8akbXBMOzfs2v4ZPypm6MWbEYj/wAco+8bc6MfPyV0/eRbfJ8OOIWNG/hAv7z7qA7UgYlptMjSMi9pyAe6xFTcfjb4lnJv0aE3P1iPjmaue2MKy4fCk3ClH6pFrPnJY9pzAqb91VbiZXM1rnu/Bdnb6qEDxbh8DTAvQICR8640v/lqef2j7qPbIwghwXSMP1jZyTyRbhR5m5qrTzNLISeLH/gCqwbx1Ls3HUi+z4WMYjBBDRSSMGGYKF9Sw5EsAPOtf2RsbF4SMRs4xcIsMh6s8Yyj9WzHK4Bv1SRpwPKs33Yg6TGpAtjmkRW7ocPZ282Zf5e+t1oVQAiCM80zRJImdyoO9G9EOHw8hR7u1o+jPVmQtqc0b2awAOtvzrPsLsxJfnXZpM3DMMoA7LA/8Vo/peUDZ5awzGSNL2F8ubMRfiBdQbd1UvdvZry4ZGTK1gQQHXMpudCL6G1IuYyzU5ZhitaxvFSpcqwRE8fZQ8TsWJxYKFPIqLW9nGrLuVCVYhmLkJ6x4+sKZHu3OfogeLD8L0b2JsVoSWZgSRawHDW/E/lWbabS11IsvT6rVqNotkticsEF2pjfk8U8wF2zsB96w8r61l00xdizG7E3JPEk1o+9X/RTf+Rv/wChFZrXpLOIpNGwLy9pcTXfOuEUSL/CrIOMcv8AVb8Qo86eJP8AGBuTEEeDr/zXXYmHZ4pouGZM4vzsMw9pQVFxb6QSD6oB8UNWI+Uns3o3jn+dlP8A2YWH8CfmKhYY/OTJydS699xoR5H3VLx8gMthxaBlI7wzFf5TQ2LE2WGX6vzb+HL3GqHHHX18IeadutFmxC3PC3vYD8a+jouFfOODbocURyJIH8Wq/hX0LszFdJGrj6Sg+2h1T4pTlEyTwU0UjUopDQymAugqg+mPpPkS5DZOkXpNdSPo+Wax8hV9qvb87JTEYORHOWwzA34MNQe/XlV25hUdkViJU/LACTYC4uf3OXnUGMXbEH91/ewohDOGnhbm0ZB8Re/vBqHg4yY8S/IAXP2mNveKKJ9B7rPH17oxj8QD8hht6kIkJ+2ug/lv517c1vnsU3IRt720oLsuctNmY3IQjyRLD3ACiGw8QIsFin+kxSMeJBP4+6i5uJ2KxCFMbpNIRcl1A8yWPuAqXvVjemxN1JYZYwovcAlFJA7NT7ahutsMvfK3uQD8TTNmOivmc6KLgAaseX510wDCvkjW9m075IE9SNVWw7gAPba/srni9lxw4mJFN2SMPLrcBwCx8OWnhQrpWklLhcxJvYXNtLDh2aeypEcTRsxc9eQFdWzOC5F2YDXhfvqDlGkquQhaJ6HNjXMuKYascqE8bXOYjxOnlWpVX92xFhxHhRo/RhwDppwA+1YXt41YKXeQXGE61paBKofpkb/AKO2dP6XP4UG9GOFC4QtbV5Gue0KAB+PtNEfTVLbCQr9aa/3Ub/5VB9GTf4Mjslf4KfxrP7TkWQ7wjWf+NwVtFLakFOrya1VRN5FvgZvtMfZLeqFs3D3ErEXyIbeJB19gNaFj4jJhHRRdmvYduZzb4GgGyd0ZkMiuAAyEA3BBbs0OnE6nsr6EwHumgagvP2o/uv8A7j7qPsOQCSE8mjCn+BrEewmg+LjtEUI/VzMntv8AitFtibGmkjV1U3jlIAPV6rDr8eOtRpsJK74iMxsHLCS2U6Ev7gb6GpDSOaWGBULG7QuyOpswQA9x1B+PvrhgZNSh9V+r4H6J8j+NWKLdxogoyXdtAXBOoF7Kvh4UIxuDWzP0mZuYCaX4a29Xz7K4EZQuDhkpYwXWiV9SAfNQLgeR08LVvexFUQRhbFQigEcNBWC7DLYjEwq5sFIBN7aEgEnyPur6EhQAADgNB4Uu8GQCj0ARMrsKQmlFIaoU0F0oNvZgVlwsgbgozjUixXUHvHdRigW+WY4SWNNHkQop5Ant8r1YCVR2RlYhsfAGadnT65yqOJuD7BY3rhHC8UWJRwV1VSp+sCbePH31Ydy9izxTsXQqo0JPAmxGh58aP7z7CXExAFxGVOYOeHYQ2o0t8KcFMkEykNPJZxsWO5c9kbe8VExEUkYCOrKDZwGBF9LA691XKE4HCgBXMzc1XrZz3gcu65GtcNtY6XGDL0Coo1DS+sO8cxVC4NJJKZp0HvJIHXWtCoNjtJhoesqBnkILGy2FgSW4DgdCbm2ldk2fhoxZT8pk+rHcqPFiMoHtqRh9g9VVkkZ0XUJcrGCeJte54nhbjUyVRHGSuVVUXsBYaceFBfXbk1HbY3RLpjZzzy9eChx4ORvWIiX6kVs3m/LyqTsTbWFw817AlbleYMg4Z34kA689QOFdhASo62o1zLwv296nsN6HY/ZKynWySHgw9Vv+e7j4igB4cYd6JzuH0mB9JuGn+rdP1B44K0TYXFSv0pVyxIYMCB4W10tyo7gN4sdGAHi6UDmdG+8OPsqDuVskwwKOkV111VRl1PImNWI8SashFYda2vo1C1sHmnhWFZgvsCoXpBmxeN6JRhpMqF26qlvWCgAkDUix9tFfR3g3iwpWRGRulY5XUqbELY2PKrRlr1qXtHaL61LunAJcUGtqXxySiuUs5H0GbwA/Ei//ADXWlrNGCYVCx2y8WVtErocuQnXgGY6ZefXNDotk7RUBQNALAWewHsrTxXrVsjtarEQEHuqd4vAgnaVmLYHaI+hfyeuLbTxkZ60RH8ZB9hvWg7c2yMOgbIXJNgoZRr33N7dpANqo21ttNL15fV4KijRiRwUcSD38fDjoWW01aviLQBx+1RzwXXASTwgDWZBXJN7Z1F2ie32Q34Cu+yt4UlkKgKpdryKQqGXTKRdjlvY8CRcioczsFmkBIESxNk01zuQbnloK4rDHikzZcp4XHEEd/McK1L7mgOMxvn3SwDKznMYBO1oBPICFpu7+54gxXShUEawhIwoswYtdiwtqbWF7nnVvFY9u/vvPgSseIvLBwDDVlHj+B8q1DZG3ocSuaKQMOYB1HiOVUcScSl4uG6RBRMGvGvLSGqlWCdJIFBJNgBck9g41Ut5t5oQovIoALXJ7VJXTt1vVg27Hmw0y3teKQX7LoRWN4DY6x2v1n7Tqw8BeyePGrtcG4qsXjdRLG7ySyaQJkX9pLp91OPmaF4nAM4vPJJNbXKTZfJBRJff/AHxb8qbIba2vodANSeGnbQ3Whzjn11qToswY2burP6+DOwoXBjYAQkVizEALEupJ4C9vjUnDSB72zKytlZW0ZD2Edtudd93zh0yAOsswWTL0akEhjnI69hm5C9tNKd06yHOt8rFn6wsddOA9g7gKJVpCm29OKWFQ1zdcMNk6cJiYGc5LlIl7crkk+H9j30PxB6WN7BTkGfoy3ARnUy693q9/M8CtuXh/9eZpmx4UeSQs8WTEKF6PMOkYrfWwPV56cfCqUGXnQiVT3d54jEARpyx4D61IBhNvZWCtGy3A6qjizWtlUkZV521vejDMjKQbEXykHkRyI7f7FcduYQy4pZbr0WRckikWuL5b94fl2Wp6RELcizHrvk4s50yjibW07redTXYwOgddfSLZ61W5ePQy5fnEYqRgt4poCsMKBlCOwDCxPR3zDhdm058aK7P36ZxqkZJ5JLc69osbGgGElfD4dpG6Msk4VWCAu6g3k69rk2J1/dNPXEK0sxXLlRsiFAAojVBYAjjqzeZ8KFXsNAsvlsn3QKFRzq9zIb8utAVpTfFbX6Mk/uuLe02rom96HjFIPDIf94qouwEfFf1ZNyttDlJ0HAa6jwpmDgzzZFCBlaJVLIGCp0bl7KeWgt32pNvZlGoYAjn9pupWFJskHRpGkA6t6tjb9wadWQkgmwVSwsbagMefwNdP/wAzi/Zzf6f5mqW2MzTElXVevkGUAPkBUnQDraWAHadTUxpbH6XrKOA1zC2l/HWoqdm0WGIPNUpVe8beJjZhoEyrdDvbCRqsqnsMZPwuKR98IQPVlPcIjf3kCqFgcErqjMozGPEMNT1mTRLjha2Y25lal7NmLRoTp1V5g36tj3iuqdlUmC9iuoWgVXXceuC7bW2s+IfMyMo9VYiblrcz9FRY69vDhxjRZQ/WdTKRwv6o7FH9k+6nzy2KBr5WuGPSJEQBw6zaeQ1NJi9ll8kEQWKJfnnl6QO2mgLEHv017eFq0qFnBZAwGQQatcUDDMzBJO6etWjHFJL1czZSyOhjlXg2TkwB+kp1AqHg1CQ4Z41zdIWiktf189wSADc5bgDsohh5wWdA2cIQA+UrmBHGx53v7NKHPHJFII4vUmkQgWvlcMCCv1Tpx7L9lFpnOk9L1gHAVmCNew/lFSoZdRcHkR8QagQ4aXDP0uGchgfVvpbnxOo7jU7G2V3JZbNMyxRqpLNZrOxa+gBLeynFtbWJ7+XvoD2uonBaNCoy2MLaoMjSPwFedyd83xR6KWPK4Um/AG1uXnyq4Gs43EP+K/8AW3xWtGJrplZ4gEgGYO5RtsX+Ty21PRvYHQXyGsihY5et/KOJ8TW02piw1xEqviDg5piFj4fy7uQ/M/34MxGEnaxRbr3Oqu1/3m4D+9K2MwL2D2U35Kv1V+6KlrQDJRjWqFl2dPXXKMZxQbuOOsESJiMoPSDqDmbg3aQ9vLtqXlCgKLWvlFiCLCwFiO41r5wifUX7o/KkOCT6i/dH5VZ4DhHyqsqPaZEclkQa/tP4D8ahfouLPnKDMTe4J7L38fzraDgI/qJ9xfypP0fH9RPuL+VCDS3JGfVbU8w14dY9b1ivyBVYBAAjFS45dQEiw7CbA1IxCsVbKbMQQp7Dbia2H9HR/s0+4v5Uh2ZF+zT7i/lUXXZlXdWZADRHHrWTvWIYLGYjo+iYFbmwbKMgjAJK6cS7aFjxBrt1UVrWQBSxA9ZS+vhyI8hW0foyP9mn3F/KmnZEPOKP/TX8qK9zn5oNJzKYMDNY87jMw4kKOB11Ps1y0iGWORmj6M5s3rIAy3AUEPYsbcbcOXOthOyIf2Uf3F/Kl/RcX7NPuL+VUaXMMhEqVGVMHDDD0/CxsTySFRIFXIpFkNs5Y6MVA6v0tO030rslsxHE3BsSDayi2nLhz51rx2VF+yj+4v5Ug2NDe/Qx34X6Nb+21Q+88klTTqsp3boyPpqWMRYYx5hdpEewK3syks3Wjb6OUMe43N69sqELGDlCnmBpcoSAT3m2tbQdlRfso/uL+VJ+iYf2Uf3F/KpLnlt0qs0Q680EcVj5waWylQQL8bn1rg8T3mosWygA6cI3ZWIzWJyg9U24KCb+QraTseE/5Uf+mv5Un6Fh/ZR/cX8q5pe3ShvuGIGSyWKEKLC/mSx9pN6dmOhU2I4GwJFxa4vwOtax+hIP2Mf3F/Km/oiDj0Udu3ItvhUAOBkIl+m4Q4YbN/BZBFgFUg6sVFgWJJAJJNr6cST5mpQI/s/ga1f9Cwfso/uL+VINhQfsY/8ATX8q43j5lF9lMzRbnnOPyqRuJ/1X/rb4rWjE1Hw2zYozdI0U2tdVANvECpBqUtTaWiCuuWvV6vVZWSGkvXq9XLl69evXq9XLk0mvXr1eqFML16S9er1cuXr169JXqhcvXr169Xq5SvXr16SvVy5evXs1er1dK5ezUmalr1cuXLEIxFlIHbcX9motXD5IxFrpbs6M207s9LXq6SohKuDf66/6fffm3bXeMMOLX8rV6vVxJUwn5qWvV6oUr//Z"/>
          <p:cNvSpPr>
            <a:spLocks noChangeAspect="1" noChangeArrowheads="1"/>
          </p:cNvSpPr>
          <p:nvPr/>
        </p:nvSpPr>
        <p:spPr bwMode="auto">
          <a:xfrm>
            <a:off x="0" y="-1133475"/>
            <a:ext cx="1962150" cy="23336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6" name="Picture 12" descr="http://0.tqn.com/d/arthistory/1/0/P/0/1/picasso-met-2010-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457200"/>
            <a:ext cx="4429125" cy="5276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85800"/>
            <a:ext cx="7848600" cy="5410200"/>
          </a:xfrm>
        </p:spPr>
        <p:txBody>
          <a:bodyPr/>
          <a:lstStyle/>
          <a:p>
            <a:endParaRPr lang="en-US" b="1" u="sng">
              <a:latin typeface="Comic Sans MS" pitchFamily="66" charset="0"/>
            </a:endParaRPr>
          </a:p>
          <a:p>
            <a:endParaRPr lang="en-US" b="1" u="sng">
              <a:latin typeface="Comic Sans MS" pitchFamily="66" charset="0"/>
            </a:endParaRPr>
          </a:p>
          <a:p>
            <a:r>
              <a:rPr lang="en-US" b="1" u="sng">
                <a:solidFill>
                  <a:srgbClr val="0033CC"/>
                </a:solidFill>
                <a:latin typeface="Comic Sans MS" pitchFamily="66" charset="0"/>
              </a:rPr>
              <a:t>SCIENTIFIC METHOD</a:t>
            </a:r>
            <a:r>
              <a:rPr lang="en-US">
                <a:latin typeface="Comic Sans MS" pitchFamily="66" charset="0"/>
              </a:rPr>
              <a:t>= a logical or systematic approach to solve a problem</a:t>
            </a:r>
          </a:p>
          <a:p>
            <a:endParaRPr lang="en-US">
              <a:latin typeface="Comic Sans MS" pitchFamily="66" charset="0"/>
            </a:endParaRPr>
          </a:p>
          <a:p>
            <a:r>
              <a:rPr lang="en-US">
                <a:latin typeface="Comic Sans MS" pitchFamily="66" charset="0"/>
              </a:rPr>
              <a:t>Steps in the scientific method are not always performed in a specific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Steps in the Scientific Method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71650"/>
            <a:ext cx="7772400" cy="4705350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Step 1: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</a:rPr>
              <a:t>Stating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</a:rPr>
              <a:t>the problem </a:t>
            </a:r>
            <a:r>
              <a:rPr lang="en-US" dirty="0" smtClean="0">
                <a:latin typeface="Comic Sans MS" pitchFamily="66" charset="0"/>
              </a:rPr>
              <a:t> </a:t>
            </a:r>
          </a:p>
          <a:p>
            <a:r>
              <a:rPr lang="en-US" dirty="0" smtClean="0">
                <a:latin typeface="Comic Sans MS" pitchFamily="66" charset="0"/>
              </a:rPr>
              <a:t>Description: Based </a:t>
            </a:r>
            <a:r>
              <a:rPr lang="en-US" dirty="0">
                <a:latin typeface="Comic Sans MS" pitchFamily="66" charset="0"/>
              </a:rPr>
              <a:t>on </a:t>
            </a:r>
            <a:r>
              <a:rPr lang="en-US" dirty="0" smtClean="0">
                <a:latin typeface="Comic Sans MS" pitchFamily="66" charset="0"/>
              </a:rPr>
              <a:t>observations (gathering information using your senses), </a:t>
            </a:r>
            <a:r>
              <a:rPr lang="en-US" dirty="0">
                <a:latin typeface="Comic Sans MS" pitchFamily="66" charset="0"/>
              </a:rPr>
              <a:t>clearly explaining what you are concerned </a:t>
            </a:r>
            <a:r>
              <a:rPr lang="en-US" dirty="0" smtClean="0">
                <a:latin typeface="Comic Sans MS" pitchFamily="66" charset="0"/>
              </a:rPr>
              <a:t>about.</a:t>
            </a:r>
            <a:endParaRPr lang="en-US" dirty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Step 2: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</a:rPr>
              <a:t>Gathering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</a:rPr>
              <a:t>Information </a:t>
            </a:r>
            <a:r>
              <a:rPr lang="en-US" dirty="0" smtClean="0">
                <a:latin typeface="Comic Sans MS" pitchFamily="66" charset="0"/>
              </a:rPr>
              <a:t> Description: Finding </a:t>
            </a:r>
            <a:r>
              <a:rPr lang="en-US" dirty="0">
                <a:latin typeface="Comic Sans MS" pitchFamily="66" charset="0"/>
              </a:rPr>
              <a:t>out or reviewing everything related to the </a:t>
            </a:r>
            <a:r>
              <a:rPr lang="en-US" dirty="0" smtClean="0">
                <a:latin typeface="Comic Sans MS" pitchFamily="66" charset="0"/>
              </a:rPr>
              <a:t>problem. Otherwise known as research.</a:t>
            </a:r>
            <a:endParaRPr lang="en-US" dirty="0">
              <a:solidFill>
                <a:srgbClr val="0033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001000" cy="5562600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S</a:t>
            </a:r>
            <a:r>
              <a:rPr lang="en-US" dirty="0" smtClean="0">
                <a:latin typeface="Comic Sans MS" pitchFamily="66" charset="0"/>
              </a:rPr>
              <a:t>tep 3: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</a:rPr>
              <a:t>HYPOTHESIS</a:t>
            </a:r>
            <a:r>
              <a:rPr lang="en-US" dirty="0">
                <a:latin typeface="Comic Sans MS" pitchFamily="66" charset="0"/>
              </a:rPr>
              <a:t>= an educated prediction. A hypothesis is stated in the “if… then</a:t>
            </a:r>
            <a:r>
              <a:rPr lang="en-US" dirty="0" smtClean="0">
                <a:latin typeface="Comic Sans MS" pitchFamily="66" charset="0"/>
              </a:rPr>
              <a:t>…” </a:t>
            </a:r>
            <a:r>
              <a:rPr lang="en-US" dirty="0">
                <a:latin typeface="Comic Sans MS" pitchFamily="66" charset="0"/>
              </a:rPr>
              <a:t>form.</a:t>
            </a:r>
          </a:p>
          <a:p>
            <a:r>
              <a:rPr lang="en-US" dirty="0">
                <a:latin typeface="Comic Sans MS" pitchFamily="66" charset="0"/>
              </a:rPr>
              <a:t>EX:  </a:t>
            </a:r>
            <a:r>
              <a:rPr lang="en-US" b="1" u="sng" dirty="0">
                <a:solidFill>
                  <a:srgbClr val="FF3300"/>
                </a:solidFill>
                <a:latin typeface="Comic Sans MS" pitchFamily="66" charset="0"/>
              </a:rPr>
              <a:t>If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Jimmy eats </a:t>
            </a:r>
            <a:r>
              <a:rPr lang="en-US" dirty="0">
                <a:latin typeface="Comic Sans MS" pitchFamily="66" charset="0"/>
              </a:rPr>
              <a:t>20 Hershey </a:t>
            </a:r>
            <a:r>
              <a:rPr lang="en-US" dirty="0" smtClean="0">
                <a:latin typeface="Comic Sans MS" pitchFamily="66" charset="0"/>
              </a:rPr>
              <a:t>bars, </a:t>
            </a:r>
            <a:r>
              <a:rPr lang="en-US" b="1" u="sng" dirty="0" smtClean="0">
                <a:solidFill>
                  <a:srgbClr val="FF3300"/>
                </a:solidFill>
                <a:latin typeface="Comic Sans MS" pitchFamily="66" charset="0"/>
              </a:rPr>
              <a:t>then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he will get </a:t>
            </a:r>
            <a:r>
              <a:rPr lang="en-US" dirty="0" smtClean="0">
                <a:latin typeface="Comic Sans MS" pitchFamily="66" charset="0"/>
              </a:rPr>
              <a:t>a stomach ache.</a:t>
            </a:r>
            <a:endParaRPr lang="en-US" dirty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Step 4:  </a:t>
            </a:r>
            <a:r>
              <a:rPr lang="en-US" b="1" u="sng" dirty="0" smtClean="0">
                <a:solidFill>
                  <a:srgbClr val="0033CC"/>
                </a:solidFill>
                <a:latin typeface="Comic Sans MS" pitchFamily="66" charset="0"/>
              </a:rPr>
              <a:t>CONDUCTING </a:t>
            </a:r>
            <a:r>
              <a:rPr lang="en-US" b="1" u="sng" dirty="0">
                <a:solidFill>
                  <a:srgbClr val="0033CC"/>
                </a:solidFill>
                <a:latin typeface="Comic Sans MS" pitchFamily="66" charset="0"/>
              </a:rPr>
              <a:t>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b="1" u="sng" dirty="0">
                <a:solidFill>
                  <a:srgbClr val="0033CC"/>
                </a:solidFill>
                <a:latin typeface="Comic Sans MS" pitchFamily="66" charset="0"/>
              </a:rPr>
              <a:t>EXPERIMENT</a:t>
            </a:r>
            <a:r>
              <a:rPr lang="en-US" dirty="0">
                <a:latin typeface="Comic Sans MS" pitchFamily="66" charset="0"/>
              </a:rPr>
              <a:t>= only one variable </a:t>
            </a:r>
            <a:r>
              <a:rPr lang="en-US" dirty="0" smtClean="0">
                <a:latin typeface="Comic Sans MS" pitchFamily="66" charset="0"/>
              </a:rPr>
              <a:t>(a condition</a:t>
            </a:r>
            <a:r>
              <a:rPr lang="en-US" dirty="0">
                <a:latin typeface="Comic Sans MS" pitchFamily="66" charset="0"/>
              </a:rPr>
              <a:t>) is changed at a time. </a:t>
            </a:r>
            <a:r>
              <a:rPr lang="en-US" i="1" dirty="0">
                <a:latin typeface="Comic Sans MS" pitchFamily="66" charset="0"/>
              </a:rPr>
              <a:t>Why?</a:t>
            </a: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001000" cy="5943600"/>
          </a:xfrm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Comic Sans MS" pitchFamily="66" charset="0"/>
              </a:rPr>
              <a:t>Step 5: Record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</a:rPr>
              <a:t>and Analyze Data </a:t>
            </a:r>
            <a:r>
              <a:rPr lang="en-US" dirty="0">
                <a:latin typeface="Comic Sans MS" pitchFamily="66" charset="0"/>
              </a:rPr>
              <a:t>= Data (recorded observations and measurements) is recorded </a:t>
            </a:r>
            <a:r>
              <a:rPr lang="en-US" dirty="0" smtClean="0">
                <a:latin typeface="Comic Sans MS" pitchFamily="66" charset="0"/>
              </a:rPr>
              <a:t>from </a:t>
            </a:r>
            <a:r>
              <a:rPr lang="en-US" dirty="0">
                <a:latin typeface="Comic Sans MS" pitchFamily="66" charset="0"/>
              </a:rPr>
              <a:t>the </a:t>
            </a:r>
            <a:r>
              <a:rPr lang="en-US" dirty="0" smtClean="0">
                <a:latin typeface="Comic Sans MS" pitchFamily="66" charset="0"/>
              </a:rPr>
              <a:t>experiment</a:t>
            </a:r>
            <a:endParaRPr lang="en-US" dirty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Comic Sans MS" pitchFamily="66" charset="0"/>
              </a:rPr>
              <a:t>Step 6: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</a:rPr>
              <a:t>Conclusion </a:t>
            </a:r>
            <a:r>
              <a:rPr lang="en-US" dirty="0">
                <a:latin typeface="Comic Sans MS" pitchFamily="66" charset="0"/>
              </a:rPr>
              <a:t>= After analyzing the data, reaching a logical conclusion that is consistent with the data.</a:t>
            </a:r>
          </a:p>
          <a:p>
            <a:pPr lvl="1"/>
            <a:r>
              <a:rPr lang="en-US" dirty="0">
                <a:latin typeface="Comic Sans MS" pitchFamily="66" charset="0"/>
              </a:rPr>
              <a:t>This often takes the form of a theory </a:t>
            </a:r>
          </a:p>
          <a:p>
            <a:pPr lvl="2"/>
            <a:r>
              <a:rPr lang="en-US" dirty="0">
                <a:latin typeface="Comic Sans MS" pitchFamily="66" charset="0"/>
              </a:rPr>
              <a:t>Theory = most logical explanation for events that happen in nature </a:t>
            </a:r>
            <a:r>
              <a:rPr lang="en-US" dirty="0" smtClean="0">
                <a:latin typeface="Comic Sans MS" pitchFamily="66" charset="0"/>
              </a:rPr>
              <a:t>and is accepted by many scientists.</a:t>
            </a:r>
            <a:endParaRPr lang="en-US" dirty="0">
              <a:solidFill>
                <a:srgbClr val="0033CC"/>
              </a:solidFill>
              <a:latin typeface="Comic Sans MS" pitchFamily="66" charset="0"/>
            </a:endParaRPr>
          </a:p>
          <a:p>
            <a:endParaRPr lang="en-US" dirty="0">
              <a:solidFill>
                <a:srgbClr val="0033CC"/>
              </a:solidFill>
              <a:latin typeface="Comic Sans MS" pitchFamily="66" charset="0"/>
            </a:endParaRPr>
          </a:p>
          <a:p>
            <a:endParaRPr lang="en-US" dirty="0">
              <a:solidFill>
                <a:srgbClr val="0033CC"/>
              </a:solidFill>
              <a:latin typeface="Comic Sans MS" pitchFamily="66" charset="0"/>
            </a:endParaRPr>
          </a:p>
          <a:p>
            <a:endParaRPr lang="en-US" dirty="0">
              <a:solidFill>
                <a:srgbClr val="0033CC"/>
              </a:solidFill>
              <a:latin typeface="Comic Sans MS" pitchFamily="66" charset="0"/>
            </a:endParaRPr>
          </a:p>
          <a:p>
            <a:endParaRPr lang="en-US" dirty="0">
              <a:solidFill>
                <a:srgbClr val="0033CC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rgbClr val="0033CC"/>
                </a:solidFill>
                <a:latin typeface="Comic Sans MS" pitchFamily="66" charset="0"/>
              </a:rPr>
              <a:t>SUMMARY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r>
              <a:rPr lang="en-US" dirty="0">
                <a:latin typeface="Comic Sans MS" pitchFamily="66" charset="0"/>
              </a:rPr>
              <a:t>A.  A scientist’s work needs to be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</a:rPr>
              <a:t>reviewed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>
                <a:solidFill>
                  <a:srgbClr val="FF3300"/>
                </a:solidFill>
                <a:latin typeface="Comic Sans MS" pitchFamily="66" charset="0"/>
              </a:rPr>
              <a:t>re-tested</a:t>
            </a:r>
            <a:r>
              <a:rPr lang="en-US" dirty="0">
                <a:latin typeface="Comic Sans MS" pitchFamily="66" charset="0"/>
              </a:rPr>
              <a:t>, and </a:t>
            </a:r>
            <a:r>
              <a:rPr lang="en-US" dirty="0">
                <a:solidFill>
                  <a:srgbClr val="339933"/>
                </a:solidFill>
                <a:latin typeface="Comic Sans MS" pitchFamily="66" charset="0"/>
              </a:rPr>
              <a:t>verified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endParaRPr lang="en-US" dirty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B.  Your hypothesis must be </a:t>
            </a:r>
            <a:r>
              <a:rPr lang="en-US" dirty="0">
                <a:solidFill>
                  <a:srgbClr val="FF3300"/>
                </a:solidFill>
                <a:latin typeface="Comic Sans MS" pitchFamily="66" charset="0"/>
              </a:rPr>
              <a:t>testable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endParaRPr lang="en-US" dirty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C.  In a controlled experiment, there is         1.  </a:t>
            </a:r>
            <a:r>
              <a:rPr lang="en-US" dirty="0">
                <a:solidFill>
                  <a:srgbClr val="FF3300"/>
                </a:solidFill>
                <a:latin typeface="Comic Sans MS" pitchFamily="66" charset="0"/>
              </a:rPr>
              <a:t>an experimental group</a:t>
            </a:r>
            <a:r>
              <a:rPr lang="en-US" dirty="0">
                <a:latin typeface="Comic Sans MS" pitchFamily="66" charset="0"/>
              </a:rPr>
              <a:t> (experiences change in one variable) and</a:t>
            </a:r>
          </a:p>
          <a:p>
            <a:r>
              <a:rPr lang="en-US" dirty="0">
                <a:latin typeface="Comic Sans MS" pitchFamily="66" charset="0"/>
              </a:rPr>
              <a:t> 2.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</a:rPr>
              <a:t>a control group</a:t>
            </a:r>
            <a:r>
              <a:rPr lang="en-US" dirty="0">
                <a:latin typeface="Comic Sans MS" pitchFamily="66" charset="0"/>
              </a:rPr>
              <a:t>  (experiences no change).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Example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3300"/>
                </a:solidFill>
                <a:latin typeface="Comic Sans MS" pitchFamily="66" charset="0"/>
              </a:rPr>
              <a:t>Problem:</a:t>
            </a:r>
            <a:endParaRPr lang="en-US" dirty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7</a:t>
            </a:r>
            <a:r>
              <a:rPr lang="en-US" baseline="30000" dirty="0">
                <a:latin typeface="Comic Sans MS" pitchFamily="66" charset="0"/>
              </a:rPr>
              <a:t>th</a:t>
            </a:r>
            <a:r>
              <a:rPr lang="en-US" dirty="0">
                <a:latin typeface="Comic Sans MS" pitchFamily="66" charset="0"/>
              </a:rPr>
              <a:t> graders </a:t>
            </a:r>
            <a:r>
              <a:rPr lang="en-US" dirty="0" smtClean="0">
                <a:latin typeface="Comic Sans MS" pitchFamily="66" charset="0"/>
              </a:rPr>
              <a:t>get hyper after eating chocolate.</a:t>
            </a:r>
            <a:endParaRPr lang="en-US" dirty="0">
              <a:latin typeface="Comic Sans MS" pitchFamily="66" charset="0"/>
            </a:endParaRPr>
          </a:p>
          <a:p>
            <a:r>
              <a:rPr lang="en-US" smtClean="0">
                <a:solidFill>
                  <a:srgbClr val="FF3300"/>
                </a:solidFill>
                <a:latin typeface="Comic Sans MS" pitchFamily="66" charset="0"/>
              </a:rPr>
              <a:t>HYPOTHESIS</a:t>
            </a:r>
            <a:r>
              <a:rPr lang="en-US" dirty="0">
                <a:solidFill>
                  <a:srgbClr val="FF3300"/>
                </a:solidFill>
                <a:latin typeface="Comic Sans MS" pitchFamily="66" charset="0"/>
              </a:rPr>
              <a:t>:</a:t>
            </a:r>
          </a:p>
          <a:p>
            <a:r>
              <a:rPr lang="en-US" b="1" u="sng" dirty="0">
                <a:latin typeface="Comic Sans MS" pitchFamily="66" charset="0"/>
              </a:rPr>
              <a:t>If</a:t>
            </a:r>
            <a:r>
              <a:rPr lang="en-US" dirty="0">
                <a:latin typeface="Comic Sans MS" pitchFamily="66" charset="0"/>
              </a:rPr>
              <a:t> 7</a:t>
            </a:r>
            <a:r>
              <a:rPr lang="en-US" baseline="30000" dirty="0">
                <a:latin typeface="Comic Sans MS" pitchFamily="66" charset="0"/>
              </a:rPr>
              <a:t>th</a:t>
            </a:r>
            <a:r>
              <a:rPr lang="en-US" dirty="0">
                <a:latin typeface="Comic Sans MS" pitchFamily="66" charset="0"/>
              </a:rPr>
              <a:t> graders eat a Hershey bar after lunch, </a:t>
            </a:r>
            <a:r>
              <a:rPr lang="en-US" b="1" u="sng" dirty="0">
                <a:latin typeface="Comic Sans MS" pitchFamily="66" charset="0"/>
              </a:rPr>
              <a:t>then</a:t>
            </a:r>
            <a:r>
              <a:rPr lang="en-US" dirty="0">
                <a:latin typeface="Comic Sans MS" pitchFamily="66" charset="0"/>
              </a:rPr>
              <a:t> they will exhibit “hyper” behaviors.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7924800" cy="5105400"/>
          </a:xfrm>
        </p:spPr>
        <p:txBody>
          <a:bodyPr/>
          <a:lstStyle/>
          <a:p>
            <a:r>
              <a:rPr lang="en-US">
                <a:solidFill>
                  <a:srgbClr val="FF3300"/>
                </a:solidFill>
                <a:latin typeface="Comic Sans MS" pitchFamily="66" charset="0"/>
              </a:rPr>
              <a:t>PREDICTIONS:</a:t>
            </a:r>
            <a:endParaRPr lang="en-US">
              <a:latin typeface="Comic Sans MS" pitchFamily="66" charset="0"/>
            </a:endParaRPr>
          </a:p>
          <a:p>
            <a:r>
              <a:rPr lang="en-US">
                <a:latin typeface="Comic Sans MS" pitchFamily="66" charset="0"/>
              </a:rPr>
              <a:t>We will observe many different hyper behaviors.</a:t>
            </a:r>
          </a:p>
          <a:p>
            <a:endParaRPr lang="en-US">
              <a:latin typeface="Comic Sans MS" pitchFamily="66" charset="0"/>
            </a:endParaRPr>
          </a:p>
          <a:p>
            <a:r>
              <a:rPr lang="en-US">
                <a:solidFill>
                  <a:srgbClr val="FF3300"/>
                </a:solidFill>
                <a:latin typeface="Comic Sans MS" pitchFamily="66" charset="0"/>
              </a:rPr>
              <a:t>CONTROLLED EXPERIMENT:</a:t>
            </a:r>
            <a:endParaRPr lang="en-US">
              <a:latin typeface="Comic Sans MS" pitchFamily="66" charset="0"/>
            </a:endParaRPr>
          </a:p>
          <a:p>
            <a:r>
              <a:rPr lang="en-US">
                <a:latin typeface="Comic Sans MS" pitchFamily="66" charset="0"/>
              </a:rPr>
              <a:t>One half of 7</a:t>
            </a:r>
            <a:r>
              <a:rPr lang="en-US" baseline="30000">
                <a:latin typeface="Comic Sans MS" pitchFamily="66" charset="0"/>
              </a:rPr>
              <a:t>th</a:t>
            </a:r>
            <a:r>
              <a:rPr lang="en-US">
                <a:latin typeface="Comic Sans MS" pitchFamily="66" charset="0"/>
              </a:rPr>
              <a:t> graders eat a free Hershey bar with lunch (experimental group).</a:t>
            </a:r>
          </a:p>
          <a:p>
            <a:r>
              <a:rPr lang="en-US">
                <a:latin typeface="Comic Sans MS" pitchFamily="66" charset="0"/>
              </a:rPr>
              <a:t>One half of 7</a:t>
            </a:r>
            <a:r>
              <a:rPr lang="en-US" baseline="30000">
                <a:latin typeface="Comic Sans MS" pitchFamily="66" charset="0"/>
              </a:rPr>
              <a:t>th</a:t>
            </a:r>
            <a:r>
              <a:rPr lang="en-US">
                <a:latin typeface="Comic Sans MS" pitchFamily="66" charset="0"/>
              </a:rPr>
              <a:t> graders receive no Hershey bar at lunch (control group).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rtrait Notebook.pot">
  <a:themeElements>
    <a:clrScheme name="Portrait Notebook.pot 2">
      <a:dk1>
        <a:srgbClr val="000000"/>
      </a:dk1>
      <a:lt1>
        <a:srgbClr val="FFFFFF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FFFFF"/>
      </a:accent3>
      <a:accent4>
        <a:srgbClr val="000000"/>
      </a:accent4>
      <a:accent5>
        <a:srgbClr val="CDDBB9"/>
      </a:accent5>
      <a:accent6>
        <a:srgbClr val="3086A5"/>
      </a:accent6>
      <a:hlink>
        <a:srgbClr val="9191E1"/>
      </a:hlink>
      <a:folHlink>
        <a:srgbClr val="CC9864"/>
      </a:folHlink>
    </a:clrScheme>
    <a:fontScheme name="Portrait Notebook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lnDef>
  </a:objectDefaults>
  <a:extraClrSchemeLst>
    <a:extraClrScheme>
      <a:clrScheme name="Portrait Notebook.pot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rtrait Notebook.pot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rtrait Notebook.pot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rtrait Notebook.pot 4">
        <a:dk1>
          <a:srgbClr val="000066"/>
        </a:dk1>
        <a:lt1>
          <a:srgbClr val="FDEDFD"/>
        </a:lt1>
        <a:dk2>
          <a:srgbClr val="221304"/>
        </a:dk2>
        <a:lt2>
          <a:srgbClr val="F3D9F3"/>
        </a:lt2>
        <a:accent1>
          <a:srgbClr val="A1BD69"/>
        </a:accent1>
        <a:accent2>
          <a:srgbClr val="3694B6"/>
        </a:accent2>
        <a:accent3>
          <a:srgbClr val="FEF4FE"/>
        </a:accent3>
        <a:accent4>
          <a:srgbClr val="000056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rtrait Notebook.pot 5">
        <a:dk1>
          <a:srgbClr val="000000"/>
        </a:dk1>
        <a:lt1>
          <a:srgbClr val="EBF6FD"/>
        </a:lt1>
        <a:dk2>
          <a:srgbClr val="221304"/>
        </a:dk2>
        <a:lt2>
          <a:srgbClr val="CCECFF"/>
        </a:lt2>
        <a:accent1>
          <a:srgbClr val="A1BD69"/>
        </a:accent1>
        <a:accent2>
          <a:srgbClr val="3694B6"/>
        </a:accent2>
        <a:accent3>
          <a:srgbClr val="F3FAFE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C:\Microsoft Office\Templates\Presentation Designs\Portrait Notebook.pot</Template>
  <TotalTime>809</TotalTime>
  <Words>453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Portrait Notebook.pot</vt:lpstr>
      <vt:lpstr>The Scientific Method</vt:lpstr>
      <vt:lpstr>Slide 2</vt:lpstr>
      <vt:lpstr>Slide 3</vt:lpstr>
      <vt:lpstr>Slide 4</vt:lpstr>
      <vt:lpstr>Steps in the Scientific Method</vt:lpstr>
      <vt:lpstr>Slide 6</vt:lpstr>
      <vt:lpstr>Slide 7</vt:lpstr>
      <vt:lpstr>Example </vt:lpstr>
      <vt:lpstr>Slide 9</vt:lpstr>
      <vt:lpstr>Experimental Variables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Scientific Method</dc:title>
  <dc:creator>Frank Dietrich</dc:creator>
  <cp:lastModifiedBy>staff</cp:lastModifiedBy>
  <cp:revision>32</cp:revision>
  <cp:lastPrinted>2001-06-25T14:07:32Z</cp:lastPrinted>
  <dcterms:created xsi:type="dcterms:W3CDTF">2001-06-25T13:27:53Z</dcterms:created>
  <dcterms:modified xsi:type="dcterms:W3CDTF">2016-08-30T19:32:29Z</dcterms:modified>
</cp:coreProperties>
</file>