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80" autoAdjust="0"/>
    <p:restoredTop sz="94660"/>
  </p:normalViewPr>
  <p:slideViewPr>
    <p:cSldViewPr>
      <p:cViewPr varScale="1">
        <p:scale>
          <a:sx n="64" d="100"/>
          <a:sy n="64" d="100"/>
        </p:scale>
        <p:origin x="-8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C9E5459-CBFE-477C-B56B-5AF105157D8E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147DB3F-78E4-42D0-BC5C-22A0DD51CCE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DCE0A31-CF1B-4263-8300-310B7517615D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2AD7A1A-A054-49FF-A0D7-2E90CD5F8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0A31-CF1B-4263-8300-310B7517615D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D7A1A-A054-49FF-A0D7-2E90CD5F8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0A31-CF1B-4263-8300-310B7517615D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D7A1A-A054-49FF-A0D7-2E90CD5F8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DCE0A31-CF1B-4263-8300-310B7517615D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D7A1A-A054-49FF-A0D7-2E90CD5F8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DCE0A31-CF1B-4263-8300-310B7517615D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2AD7A1A-A054-49FF-A0D7-2E90CD5F811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DCE0A31-CF1B-4263-8300-310B7517615D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2AD7A1A-A054-49FF-A0D7-2E90CD5F8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DCE0A31-CF1B-4263-8300-310B7517615D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2AD7A1A-A054-49FF-A0D7-2E90CD5F8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E0A31-CF1B-4263-8300-310B7517615D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D7A1A-A054-49FF-A0D7-2E90CD5F8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DCE0A31-CF1B-4263-8300-310B7517615D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2AD7A1A-A054-49FF-A0D7-2E90CD5F8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DCE0A31-CF1B-4263-8300-310B7517615D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2AD7A1A-A054-49FF-A0D7-2E90CD5F8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DCE0A31-CF1B-4263-8300-310B7517615D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2AD7A1A-A054-49FF-A0D7-2E90CD5F8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DCE0A31-CF1B-4263-8300-310B7517615D}" type="datetimeFigureOut">
              <a:rPr lang="en-US" smtClean="0"/>
              <a:pPr/>
              <a:t>5/29/2018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2AD7A1A-A054-49FF-A0D7-2E90CD5F81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Molecular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Lewis Structures (3 step method, Octet/Duet rule, resonance)</a:t>
            </a:r>
          </a:p>
          <a:p>
            <a:r>
              <a:rPr lang="en-US" dirty="0" smtClean="0"/>
              <a:t>VSEPR (predict shapes and bond angles)</a:t>
            </a:r>
          </a:p>
          <a:p>
            <a:r>
              <a:rPr lang="en-US" dirty="0" smtClean="0"/>
              <a:t>Polarity</a:t>
            </a:r>
          </a:p>
          <a:p>
            <a:pPr lvl="1"/>
            <a:r>
              <a:rPr lang="en-US" dirty="0" smtClean="0"/>
              <a:t>BOND polarity (</a:t>
            </a:r>
            <a:r>
              <a:rPr lang="en-US" dirty="0" err="1" smtClean="0"/>
              <a:t>electronegativity</a:t>
            </a:r>
            <a:r>
              <a:rPr lang="en-US" dirty="0" smtClean="0"/>
              <a:t> difference)</a:t>
            </a:r>
          </a:p>
          <a:p>
            <a:pPr lvl="1"/>
            <a:r>
              <a:rPr lang="en-US" dirty="0" smtClean="0"/>
              <a:t>MOLECULAR polarity (if there are any polar bonds, do they balance out?          BALANCED  = NON-POLAR)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4344" y="457200"/>
            <a:ext cx="1212056" cy="5867400"/>
          </a:xfrm>
        </p:spPr>
        <p:txBody>
          <a:bodyPr>
            <a:noAutofit/>
          </a:bodyPr>
          <a:lstStyle/>
          <a:p>
            <a:r>
              <a:rPr lang="en-US" sz="6600" b="1" dirty="0" smtClean="0"/>
              <a:t>KMT</a:t>
            </a:r>
            <a:r>
              <a:rPr lang="en-US" sz="6600" b="1" dirty="0" smtClean="0">
                <a:solidFill>
                  <a:schemeClr val="accent6">
                    <a:lumMod val="75000"/>
                  </a:schemeClr>
                </a:solidFill>
              </a:rPr>
              <a:t>123</a:t>
            </a:r>
            <a:endParaRPr lang="en-US" sz="6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609600"/>
            <a:ext cx="3352800" cy="2743200"/>
          </a:xfrm>
        </p:spPr>
        <p:txBody>
          <a:bodyPr>
            <a:normAutofit/>
          </a:bodyPr>
          <a:lstStyle/>
          <a:p>
            <a:pPr algn="l"/>
            <a:r>
              <a:rPr lang="en-US" b="1" dirty="0" err="1" smtClean="0"/>
              <a:t>inetic</a:t>
            </a:r>
            <a:endParaRPr lang="en-US" b="1" dirty="0" smtClean="0"/>
          </a:p>
          <a:p>
            <a:pPr algn="l"/>
            <a:endParaRPr lang="en-US" sz="1400" b="1" dirty="0" smtClean="0"/>
          </a:p>
          <a:p>
            <a:pPr algn="l"/>
            <a:endParaRPr lang="en-US" sz="1400" b="1" dirty="0" smtClean="0"/>
          </a:p>
          <a:p>
            <a:pPr algn="l"/>
            <a:r>
              <a:rPr lang="en-US" b="1" dirty="0" err="1" smtClean="0"/>
              <a:t>olecular</a:t>
            </a:r>
            <a:endParaRPr lang="en-US" b="1" dirty="0" smtClean="0"/>
          </a:p>
          <a:p>
            <a:pPr algn="l"/>
            <a:endParaRPr lang="en-US" sz="1600" b="1" dirty="0" smtClean="0"/>
          </a:p>
          <a:p>
            <a:pPr algn="l"/>
            <a:endParaRPr lang="en-US" sz="1600" b="1" dirty="0" smtClean="0"/>
          </a:p>
          <a:p>
            <a:pPr algn="l"/>
            <a:r>
              <a:rPr lang="en-US" b="1" dirty="0" err="1" smtClean="0"/>
              <a:t>heory</a:t>
            </a:r>
            <a:endParaRPr lang="en-US" b="1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676400" y="3429000"/>
            <a:ext cx="6477000" cy="3048000"/>
          </a:xfrm>
          <a:prstGeom prst="rect">
            <a:avLst/>
          </a:prstGeom>
        </p:spPr>
        <p:txBody>
          <a:bodyPr vert="horz" anchor="t">
            <a:normAutofit fontScale="92500" lnSpcReduction="20000"/>
          </a:bodyPr>
          <a:lstStyle/>
          <a:p>
            <a:pPr marL="0" marR="36576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matter is made of particles.</a:t>
            </a:r>
          </a:p>
          <a:p>
            <a:pPr marL="0" marR="36576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3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36576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36576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36576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These particles are in constant motion.</a:t>
            </a:r>
          </a:p>
          <a:p>
            <a:pPr marL="0" marR="36576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36576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36576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Collisions between particles</a:t>
            </a:r>
            <a:r>
              <a:rPr kumimoji="0" lang="en-US" sz="3000" b="1" i="0" u="none" strike="noStrike" kern="1200" cap="none" spc="0" normalizeH="0" noProof="0" dirty="0" smtClean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are perfectly elastic</a:t>
            </a:r>
            <a:endParaRPr kumimoji="0" lang="en-US" sz="3000" b="1" i="0" u="none" strike="noStrike" kern="1200" cap="none" spc="0" normalizeH="0" baseline="0" noProof="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14800" y="228600"/>
            <a:ext cx="1212056" cy="30480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484632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rgbClr val="00FF00"/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MFP</a:t>
            </a:r>
            <a:endParaRPr kumimoji="0" lang="en-US" sz="6600" b="1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rgbClr val="00FF00"/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5334000" y="609600"/>
            <a:ext cx="3352800" cy="27432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36576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err="1" smtClean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ean</a:t>
            </a:r>
            <a:endParaRPr kumimoji="0" lang="en-US" sz="3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36576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36576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14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36576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err="1" smtClean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ree</a:t>
            </a:r>
            <a:endParaRPr kumimoji="0" lang="en-US" sz="30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36576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36576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 smtClean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36576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err="1" smtClean="0"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ath</a:t>
            </a:r>
            <a:endParaRPr kumimoji="0" lang="en-US" sz="3000" b="1" i="0" u="none" strike="noStrike" kern="1200" cap="none" spc="0" normalizeH="0" baseline="0" noProof="0" dirty="0">
              <a:ln>
                <a:solidFill>
                  <a:schemeClr val="bg2"/>
                </a:solidFill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allAtOnce"/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99306"/>
          </a:xfrm>
        </p:spPr>
        <p:txBody>
          <a:bodyPr/>
          <a:lstStyle/>
          <a:p>
            <a:r>
              <a:rPr lang="en-US" dirty="0" smtClean="0"/>
              <a:t>States of Matter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43000"/>
          <a:ext cx="8229600" cy="493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2209800"/>
                <a:gridCol w="2133600"/>
                <a:gridCol w="2286000"/>
              </a:tblGrid>
              <a:tr h="2184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Solids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Liquids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Gases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Shape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Definite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Container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Container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Volume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Fixed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Fixed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Expands to fill container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Particle Arrangement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Highly Organized Crystalline</a:t>
                      </a:r>
                      <a:r>
                        <a:rPr lang="en-US" baseline="0" dirty="0" smtClean="0"/>
                        <a:t> Pattern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Somewhat Organized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Random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Density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Very</a:t>
                      </a:r>
                      <a:r>
                        <a:rPr lang="en-US" baseline="0" dirty="0" smtClean="0"/>
                        <a:t> High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Compressibility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Non-Compressible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Virtually Non-Compressible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Highly Compressible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Particle Motion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Vibrations</a:t>
                      </a:r>
                      <a:r>
                        <a:rPr lang="en-US" baseline="0" dirty="0" smtClean="0"/>
                        <a:t> around a fixed point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Flow around a moveable point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Random</a:t>
                      </a:r>
                      <a:r>
                        <a:rPr lang="en-US" baseline="0" dirty="0" smtClean="0"/>
                        <a:t> &amp; Independent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MFP</a:t>
                      </a: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(Mean Free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Path)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Very Short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Short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Long </a:t>
                      </a:r>
                    </a:p>
                    <a:p>
                      <a:pPr algn="ctr"/>
                      <a:r>
                        <a:rPr lang="en-US" sz="1400" dirty="0" smtClean="0"/>
                        <a:t>(ex. MFP of O</a:t>
                      </a:r>
                      <a:r>
                        <a:rPr lang="en-US" sz="1400" baseline="-25000" dirty="0" smtClean="0"/>
                        <a:t>2</a:t>
                      </a:r>
                      <a:r>
                        <a:rPr lang="en-US" sz="1400" dirty="0" smtClean="0"/>
                        <a:t> = 106 nm</a:t>
                      </a:r>
                    </a:p>
                    <a:p>
                      <a:pPr algn="ctr"/>
                      <a:r>
                        <a:rPr lang="en-US" sz="1400" dirty="0" err="1" smtClean="0"/>
                        <a:t>Diam</a:t>
                      </a:r>
                      <a:r>
                        <a:rPr lang="en-US" sz="1400" dirty="0" smtClean="0"/>
                        <a:t> of O</a:t>
                      </a:r>
                      <a:r>
                        <a:rPr lang="en-US" sz="1400" baseline="-25000" dirty="0" smtClean="0"/>
                        <a:t>2</a:t>
                      </a:r>
                      <a:r>
                        <a:rPr lang="en-US" sz="1400" dirty="0" smtClean="0"/>
                        <a:t> = 0.334 nm)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Temperature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Pressure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High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Moderate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Low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Properties of Solids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Crystalline arrangement</a:t>
            </a:r>
          </a:p>
          <a:p>
            <a:r>
              <a:rPr lang="en-US" dirty="0" smtClean="0"/>
              <a:t>Definite Melting Point</a:t>
            </a:r>
          </a:p>
          <a:p>
            <a:pPr>
              <a:buNone/>
            </a:pPr>
            <a:r>
              <a:rPr lang="en-US" dirty="0" smtClean="0"/>
              <a:t>(If a rigid material doesn’t possess these properties, it is considered an amorphous solid or a super-cooled liquid. Glass is an example.)</a:t>
            </a:r>
          </a:p>
          <a:p>
            <a:endParaRPr lang="en-US" dirty="0" smtClean="0"/>
          </a:p>
          <a:p>
            <a:r>
              <a:rPr lang="en-US" sz="2400" dirty="0" smtClean="0"/>
              <a:t>See </a:t>
            </a:r>
            <a:r>
              <a:rPr lang="en-US" sz="2400" b="1" i="1" dirty="0" smtClean="0">
                <a:solidFill>
                  <a:srgbClr val="FFC000"/>
                </a:solidFill>
              </a:rPr>
              <a:t>Chemistry: A Modern Course</a:t>
            </a:r>
            <a:r>
              <a:rPr lang="en-US" sz="2400" dirty="0" smtClean="0"/>
              <a:t>, pp. 308 &amp; 323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Properties of Liquids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Surface Tension – skin-like property found at the surface of a liquid caused by unbalanced forces.</a:t>
            </a:r>
          </a:p>
          <a:p>
            <a:endParaRPr lang="en-US" dirty="0" smtClean="0"/>
          </a:p>
          <a:p>
            <a:r>
              <a:rPr lang="en-US" dirty="0" smtClean="0"/>
              <a:t>Capillary Action - capillary rise or capillary depression – which one depends on…</a:t>
            </a:r>
          </a:p>
          <a:p>
            <a:endParaRPr lang="en-US" dirty="0" smtClean="0"/>
          </a:p>
          <a:p>
            <a:r>
              <a:rPr lang="en-US" dirty="0" smtClean="0"/>
              <a:t>Cohesion &amp; Adhesion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Cohesion and Adhesion </a:t>
            </a:r>
            <a:br>
              <a:rPr lang="en-US" dirty="0" smtClean="0"/>
            </a:br>
            <a:r>
              <a:rPr lang="en-US" dirty="0" smtClean="0"/>
              <a:t>in Liquids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When </a:t>
            </a:r>
            <a:r>
              <a:rPr lang="en-US" sz="2400" b="1" dirty="0" smtClean="0">
                <a:solidFill>
                  <a:srgbClr val="FF9900"/>
                </a:solidFill>
              </a:rPr>
              <a:t>cohesion &gt; adhesion</a:t>
            </a:r>
            <a:r>
              <a:rPr lang="en-US" sz="2400" dirty="0" smtClean="0"/>
              <a:t>, liquids exhibit capillary depression and a convex meniscus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When </a:t>
            </a:r>
            <a:r>
              <a:rPr lang="en-US" sz="2400" b="1" dirty="0" smtClean="0">
                <a:solidFill>
                  <a:srgbClr val="00FF00"/>
                </a:solidFill>
              </a:rPr>
              <a:t>adhesion &gt; cohesion</a:t>
            </a:r>
            <a:r>
              <a:rPr lang="en-US" sz="2400" dirty="0" smtClean="0"/>
              <a:t>, liquids exhibit capillary rise and a concave meniscus</a:t>
            </a:r>
            <a:endParaRPr lang="en-US" sz="2400" dirty="0"/>
          </a:p>
        </p:txBody>
      </p:sp>
      <p:pic>
        <p:nvPicPr>
          <p:cNvPr id="2050" name="Picture 2" descr="Image result for convex meniscus"/>
          <p:cNvPicPr>
            <a:picLocks noChangeAspect="1" noChangeArrowheads="1"/>
          </p:cNvPicPr>
          <p:nvPr/>
        </p:nvPicPr>
        <p:blipFill>
          <a:blip r:embed="rId2" cstate="print"/>
          <a:srcRect l="3750" t="4873" r="7500" b="4873"/>
          <a:stretch>
            <a:fillRect/>
          </a:stretch>
        </p:blipFill>
        <p:spPr bwMode="auto">
          <a:xfrm>
            <a:off x="5181600" y="2895600"/>
            <a:ext cx="2974580" cy="2327818"/>
          </a:xfrm>
          <a:prstGeom prst="rect">
            <a:avLst/>
          </a:prstGeom>
          <a:noFill/>
        </p:spPr>
      </p:pic>
      <p:pic>
        <p:nvPicPr>
          <p:cNvPr id="2052" name="Picture 4" descr="Image result for beaker with water and capillary tube"/>
          <p:cNvPicPr>
            <a:picLocks noChangeAspect="1" noChangeArrowheads="1"/>
          </p:cNvPicPr>
          <p:nvPr/>
        </p:nvPicPr>
        <p:blipFill>
          <a:blip r:embed="rId3" cstate="print"/>
          <a:srcRect l="7649" t="4776" r="3825" b="33433"/>
          <a:stretch>
            <a:fillRect/>
          </a:stretch>
        </p:blipFill>
        <p:spPr bwMode="auto">
          <a:xfrm>
            <a:off x="838200" y="2895600"/>
            <a:ext cx="4150197" cy="2319730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>
            <a:off x="2971800" y="2209800"/>
            <a:ext cx="762000" cy="1676400"/>
          </a:xfrm>
          <a:prstGeom prst="straightConnector1">
            <a:avLst/>
          </a:prstGeom>
          <a:ln w="25400">
            <a:solidFill>
              <a:srgbClr val="FF99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048000" y="2209800"/>
            <a:ext cx="4343400" cy="1371600"/>
          </a:xfrm>
          <a:prstGeom prst="straightConnector1">
            <a:avLst/>
          </a:prstGeom>
          <a:ln w="25400">
            <a:solidFill>
              <a:srgbClr val="FF99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1981200" y="4495800"/>
            <a:ext cx="609600" cy="914400"/>
          </a:xfrm>
          <a:prstGeom prst="straightConnector1">
            <a:avLst/>
          </a:prstGeom>
          <a:ln w="25400">
            <a:solidFill>
              <a:srgbClr val="00FF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590800" y="4343400"/>
            <a:ext cx="3048000" cy="1066800"/>
          </a:xfrm>
          <a:prstGeom prst="straightConnector1">
            <a:avLst/>
          </a:prstGeom>
          <a:ln w="25400">
            <a:solidFill>
              <a:srgbClr val="00FF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5170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Forces that hold stuff together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1180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Metallic Bonding (Metals and Alloys)</a:t>
            </a:r>
          </a:p>
          <a:p>
            <a:r>
              <a:rPr lang="en-US" dirty="0" smtClean="0">
                <a:solidFill>
                  <a:srgbClr val="00FF00"/>
                </a:solidFill>
              </a:rPr>
              <a:t>Ionic Bonding (Metal-Nonmetal, E.D.&gt;2.0)</a:t>
            </a:r>
          </a:p>
          <a:p>
            <a:r>
              <a:rPr lang="en-US" dirty="0" smtClean="0">
                <a:solidFill>
                  <a:srgbClr val="00FF00"/>
                </a:solidFill>
              </a:rPr>
              <a:t>Polar Covalent Bonding(0.4&lt;E.D.≤2.0)</a:t>
            </a:r>
          </a:p>
          <a:p>
            <a:r>
              <a:rPr lang="en-US" dirty="0" smtClean="0">
                <a:solidFill>
                  <a:srgbClr val="00FF00"/>
                </a:solidFill>
              </a:rPr>
              <a:t>Non-Polar Covalent Bonding (E.D. ≤0.4)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solidFill>
                  <a:srgbClr val="FF9900"/>
                </a:solidFill>
              </a:rPr>
              <a:t>Hydrogen “Bonding”</a:t>
            </a:r>
          </a:p>
          <a:p>
            <a:r>
              <a:rPr lang="en-US" dirty="0" smtClean="0">
                <a:solidFill>
                  <a:srgbClr val="FF9900"/>
                </a:solidFill>
              </a:rPr>
              <a:t>Dipole-Dipole Attractions</a:t>
            </a:r>
          </a:p>
          <a:p>
            <a:r>
              <a:rPr lang="en-US" dirty="0" smtClean="0">
                <a:solidFill>
                  <a:srgbClr val="FF9900"/>
                </a:solidFill>
              </a:rPr>
              <a:t>London Dispersion Forces (LDF)</a:t>
            </a:r>
          </a:p>
          <a:p>
            <a:endParaRPr lang="en-US" dirty="0" smtClean="0"/>
          </a:p>
          <a:p>
            <a:pPr>
              <a:buNone/>
              <a:tabLst>
                <a:tab pos="3208338" algn="l"/>
              </a:tabLst>
            </a:pPr>
            <a:r>
              <a:rPr lang="en-US" dirty="0" smtClean="0">
                <a:solidFill>
                  <a:srgbClr val="00FF00"/>
                </a:solidFill>
              </a:rPr>
              <a:t>Chemical Bonds    </a:t>
            </a:r>
            <a:r>
              <a:rPr lang="en-US" dirty="0" smtClean="0">
                <a:solidFill>
                  <a:srgbClr val="FF9900"/>
                </a:solidFill>
              </a:rPr>
              <a:t>IMF’s </a:t>
            </a:r>
            <a:r>
              <a:rPr lang="en-US" sz="2200" dirty="0" smtClean="0">
                <a:solidFill>
                  <a:srgbClr val="FF9900"/>
                </a:solidFill>
              </a:rPr>
              <a:t>(NOTE: IMF’s are significant 	when Covalent Bonds are NOT 	PERVASIVE like they are in diamond, 	quartz and glass.)</a:t>
            </a:r>
            <a:endParaRPr lang="en-US" sz="2200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Gas Laws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1" dirty="0" smtClean="0">
                <a:solidFill>
                  <a:schemeClr val="tx1"/>
                </a:solidFill>
              </a:rPr>
              <a:t>(Ideal = point masses with no mutual attractions)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82808"/>
            <a:ext cx="85344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Avogadro: n       V</a:t>
            </a:r>
          </a:p>
          <a:p>
            <a:r>
              <a:rPr lang="en-US" dirty="0" smtClean="0"/>
              <a:t>Boyle: V       P</a:t>
            </a:r>
          </a:p>
          <a:p>
            <a:r>
              <a:rPr lang="en-US" dirty="0" smtClean="0"/>
              <a:t>Charles: T       V	(Temp. MUST be in Kelvin)</a:t>
            </a:r>
          </a:p>
          <a:p>
            <a:r>
              <a:rPr lang="en-US" dirty="0" smtClean="0"/>
              <a:t>Dalton: P</a:t>
            </a:r>
            <a:r>
              <a:rPr lang="en-US" baseline="-25000" dirty="0" smtClean="0"/>
              <a:t>TOT</a:t>
            </a:r>
            <a:r>
              <a:rPr lang="en-US" dirty="0" smtClean="0"/>
              <a:t> = P</a:t>
            </a:r>
            <a:r>
              <a:rPr lang="en-US" baseline="-25000" dirty="0" smtClean="0"/>
              <a:t>1</a:t>
            </a:r>
            <a:r>
              <a:rPr lang="en-US" dirty="0" smtClean="0"/>
              <a:t> + P</a:t>
            </a:r>
            <a:r>
              <a:rPr lang="en-US" baseline="-25000" dirty="0" smtClean="0"/>
              <a:t>2</a:t>
            </a:r>
            <a:r>
              <a:rPr lang="en-US" dirty="0" smtClean="0"/>
              <a:t> + … (gas collected over water)</a:t>
            </a:r>
          </a:p>
          <a:p>
            <a:r>
              <a:rPr lang="en-US" dirty="0" smtClean="0"/>
              <a:t>Ideal Gas Equation: PV = </a:t>
            </a:r>
            <a:r>
              <a:rPr lang="en-US" dirty="0" err="1" smtClean="0"/>
              <a:t>nRT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sz="2400" dirty="0" smtClean="0"/>
              <a:t>R = 	0.08206 </a:t>
            </a:r>
            <a:r>
              <a:rPr lang="en-US" sz="2400" dirty="0" err="1" smtClean="0"/>
              <a:t>L•atm</a:t>
            </a:r>
            <a:r>
              <a:rPr lang="en-US" sz="2400" dirty="0" smtClean="0"/>
              <a:t>/</a:t>
            </a:r>
            <a:r>
              <a:rPr lang="en-US" sz="2400" dirty="0" err="1" smtClean="0"/>
              <a:t>mol•K</a:t>
            </a:r>
            <a:r>
              <a:rPr lang="en-US" sz="2400" dirty="0" smtClean="0"/>
              <a:t>   or</a:t>
            </a:r>
          </a:p>
          <a:p>
            <a:pPr>
              <a:buNone/>
            </a:pPr>
            <a:r>
              <a:rPr lang="en-US" sz="2400" dirty="0" smtClean="0"/>
              <a:t>		8.314 </a:t>
            </a:r>
            <a:r>
              <a:rPr lang="en-US" sz="2400" dirty="0" err="1" smtClean="0"/>
              <a:t>L•kPa</a:t>
            </a:r>
            <a:r>
              <a:rPr lang="en-US" sz="2400" dirty="0" smtClean="0"/>
              <a:t>/</a:t>
            </a:r>
            <a:r>
              <a:rPr lang="en-US" sz="2400" dirty="0" err="1" smtClean="0"/>
              <a:t>mol•K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STP = 0°C or 273 K &amp; 1.0 </a:t>
            </a:r>
            <a:r>
              <a:rPr lang="en-US" sz="2400" dirty="0" err="1" smtClean="0"/>
              <a:t>atm</a:t>
            </a:r>
            <a:r>
              <a:rPr lang="en-US" sz="2400" dirty="0" smtClean="0"/>
              <a:t> or 760 mm Hg or 101.3 </a:t>
            </a:r>
            <a:r>
              <a:rPr lang="en-US" sz="2400" dirty="0" err="1" smtClean="0"/>
              <a:t>kPa</a:t>
            </a:r>
            <a:endParaRPr lang="en-US" sz="2400" dirty="0" smtClean="0"/>
          </a:p>
          <a:p>
            <a:endParaRPr lang="en-US" dirty="0"/>
          </a:p>
        </p:txBody>
      </p:sp>
      <p:sp>
        <p:nvSpPr>
          <p:cNvPr id="4" name="Up Arrow 3"/>
          <p:cNvSpPr/>
          <p:nvPr/>
        </p:nvSpPr>
        <p:spPr>
          <a:xfrm>
            <a:off x="2286000" y="2438400"/>
            <a:ext cx="228600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p Arrow 4"/>
          <p:cNvSpPr/>
          <p:nvPr/>
        </p:nvSpPr>
        <p:spPr>
          <a:xfrm flipV="1">
            <a:off x="3276600" y="2514600"/>
            <a:ext cx="228600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Up Arrow 5"/>
          <p:cNvSpPr/>
          <p:nvPr/>
        </p:nvSpPr>
        <p:spPr>
          <a:xfrm>
            <a:off x="4114800" y="1981200"/>
            <a:ext cx="228600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Up Arrow 6"/>
          <p:cNvSpPr/>
          <p:nvPr/>
        </p:nvSpPr>
        <p:spPr>
          <a:xfrm>
            <a:off x="3124200" y="1981200"/>
            <a:ext cx="228600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3581400" y="2971800"/>
            <a:ext cx="228600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2590800" y="2971800"/>
            <a:ext cx="228600" cy="228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Diagrams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X-axis? Y-axis? </a:t>
            </a:r>
          </a:p>
          <a:p>
            <a:r>
              <a:rPr lang="en-US" dirty="0" smtClean="0"/>
              <a:t>S? L? G?</a:t>
            </a:r>
          </a:p>
          <a:p>
            <a:r>
              <a:rPr lang="en-US" dirty="0" smtClean="0"/>
              <a:t>MP &amp; BP</a:t>
            </a:r>
          </a:p>
          <a:p>
            <a:r>
              <a:rPr lang="en-US" dirty="0" smtClean="0"/>
              <a:t>Triple Point (a.k.a. </a:t>
            </a:r>
            <a:r>
              <a:rPr lang="en-US" dirty="0" err="1" smtClean="0"/>
              <a:t>eutechtic</a:t>
            </a:r>
            <a:r>
              <a:rPr lang="en-US" dirty="0" smtClean="0"/>
              <a:t> point)</a:t>
            </a:r>
          </a:p>
          <a:p>
            <a:r>
              <a:rPr lang="en-US" dirty="0" smtClean="0"/>
              <a:t>Critical Point</a:t>
            </a:r>
          </a:p>
          <a:p>
            <a:r>
              <a:rPr lang="en-US" dirty="0" smtClean="0"/>
              <a:t>Evaluate changes.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1184</TotalTime>
  <Words>377</Words>
  <Application>Microsoft Office PowerPoint</Application>
  <PresentationFormat>On-screen Show (4:3)</PresentationFormat>
  <Paragraphs>122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Verve</vt:lpstr>
      <vt:lpstr>Molecular Structure</vt:lpstr>
      <vt:lpstr>KMT123</vt:lpstr>
      <vt:lpstr>States of Matter</vt:lpstr>
      <vt:lpstr>Special Properties of Solids</vt:lpstr>
      <vt:lpstr>Special Properties of Liquids</vt:lpstr>
      <vt:lpstr>Cohesion and Adhesion  in Liquids</vt:lpstr>
      <vt:lpstr>Forces that hold stuff together</vt:lpstr>
      <vt:lpstr>Gas Laws  (Ideal = point masses with no mutual attractions)</vt:lpstr>
      <vt:lpstr>Phase Diagrams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KMT123</dc:title>
  <dc:creator>staff</dc:creator>
  <cp:lastModifiedBy>staff</cp:lastModifiedBy>
  <cp:revision>99</cp:revision>
  <dcterms:created xsi:type="dcterms:W3CDTF">2018-05-22T11:36:50Z</dcterms:created>
  <dcterms:modified xsi:type="dcterms:W3CDTF">2018-05-29T15:04:59Z</dcterms:modified>
</cp:coreProperties>
</file>