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80" autoAdjust="0"/>
    <p:restoredTop sz="94660"/>
  </p:normalViewPr>
  <p:slideViewPr>
    <p:cSldViewPr>
      <p:cViewPr varScale="1">
        <p:scale>
          <a:sx n="64" d="100"/>
          <a:sy n="64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9E5459-CBFE-477C-B56B-5AF105157D8E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47DB3F-78E4-42D0-BC5C-22A0DD51C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DCE0A31-CF1B-4263-8300-310B7517615D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AD7A1A-A054-49FF-A0D7-2E90CD5F8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Lewis Structures (3 step method, Octet/Duet rule, resonance)</a:t>
            </a:r>
          </a:p>
          <a:p>
            <a:r>
              <a:rPr lang="en-US" dirty="0" smtClean="0"/>
              <a:t>VSEPR (predict shapes and bond angles)</a:t>
            </a:r>
          </a:p>
          <a:p>
            <a:r>
              <a:rPr lang="en-US" dirty="0" smtClean="0"/>
              <a:t>Polarity</a:t>
            </a:r>
          </a:p>
          <a:p>
            <a:pPr lvl="1"/>
            <a:r>
              <a:rPr lang="en-US" dirty="0" smtClean="0"/>
              <a:t>BOND polarity (</a:t>
            </a:r>
            <a:r>
              <a:rPr lang="en-US" dirty="0" err="1" smtClean="0"/>
              <a:t>electronegativity</a:t>
            </a:r>
            <a:r>
              <a:rPr lang="en-US" dirty="0" smtClean="0"/>
              <a:t> difference)</a:t>
            </a:r>
          </a:p>
          <a:p>
            <a:pPr lvl="1"/>
            <a:r>
              <a:rPr lang="en-US" dirty="0" smtClean="0"/>
              <a:t>MOLECULAR polarity (if there are any polar bonds, do they balance out?          BALANCED  = NON-POLAR)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344" y="457200"/>
            <a:ext cx="1212056" cy="58674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KMT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</a:rPr>
              <a:t>123</a:t>
            </a:r>
            <a:endParaRPr 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609600"/>
            <a:ext cx="3352800" cy="27432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inetic</a:t>
            </a:r>
            <a:endParaRPr lang="en-US" b="1" dirty="0" smtClean="0"/>
          </a:p>
          <a:p>
            <a:pPr algn="l"/>
            <a:endParaRPr lang="en-US" sz="1400" b="1" dirty="0" smtClean="0"/>
          </a:p>
          <a:p>
            <a:pPr algn="l"/>
            <a:endParaRPr lang="en-US" sz="1400" b="1" dirty="0" smtClean="0"/>
          </a:p>
          <a:p>
            <a:pPr algn="l"/>
            <a:r>
              <a:rPr lang="en-US" b="1" dirty="0" err="1" smtClean="0"/>
              <a:t>olecular</a:t>
            </a:r>
            <a:endParaRPr lang="en-US" b="1" dirty="0" smtClean="0"/>
          </a:p>
          <a:p>
            <a:pPr algn="l"/>
            <a:endParaRPr lang="en-US" sz="1600" b="1" dirty="0" smtClean="0"/>
          </a:p>
          <a:p>
            <a:pPr algn="l"/>
            <a:endParaRPr lang="en-US" sz="1600" b="1" dirty="0" smtClean="0"/>
          </a:p>
          <a:p>
            <a:pPr algn="l"/>
            <a:r>
              <a:rPr lang="en-US" b="1" dirty="0" err="1" smtClean="0"/>
              <a:t>heory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76400" y="3429000"/>
            <a:ext cx="6477000" cy="30480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matter is made of particles.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particles are in constant motion.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Collisions between particles</a:t>
            </a:r>
            <a:r>
              <a:rPr kumimoji="0" lang="en-US" sz="3000" b="1" i="0" u="none" strike="noStrike" kern="1200" cap="none" spc="0" normalizeH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perfectly elastic</a:t>
            </a:r>
            <a:endParaRPr kumimoji="0" lang="en-US" sz="3000" b="1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14800" y="228600"/>
            <a:ext cx="1212056" cy="3048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MFP</a:t>
            </a:r>
            <a:endParaRPr kumimoji="0" lang="en-US" sz="66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00FF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0" y="609600"/>
            <a:ext cx="3352800" cy="2743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ean</a:t>
            </a:r>
            <a:endParaRPr kumimoji="0" lang="en-US" sz="3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ree</a:t>
            </a:r>
            <a:endParaRPr kumimoji="0" lang="en-US" sz="3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ath</a:t>
            </a:r>
            <a:endParaRPr kumimoji="0" lang="en-US" sz="3000" b="1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allAtOnce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3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209800"/>
                <a:gridCol w="2133600"/>
                <a:gridCol w="2286000"/>
              </a:tblGrid>
              <a:tr h="2184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Shape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Container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Container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Volume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Expands to fill container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Particle Arrangement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Highly Organized Crystalline</a:t>
                      </a:r>
                      <a:r>
                        <a:rPr lang="en-US" baseline="0" dirty="0" smtClean="0"/>
                        <a:t> Pattern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Somewhat Organized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Density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High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Compressibility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Non-Compressible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Virtually Non-Compressible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Highly Compressible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Particle Motion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Vibrations</a:t>
                      </a:r>
                      <a:r>
                        <a:rPr lang="en-US" baseline="0" dirty="0" smtClean="0"/>
                        <a:t> around a fixed point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Flow around a moveable point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</a:t>
                      </a:r>
                      <a:r>
                        <a:rPr lang="en-US" baseline="0" dirty="0" smtClean="0"/>
                        <a:t> &amp; Independent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MFP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(Mean Free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Path)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 Short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 </a:t>
                      </a:r>
                    </a:p>
                    <a:p>
                      <a:pPr algn="ctr"/>
                      <a:r>
                        <a:rPr lang="en-US" sz="1400" dirty="0" smtClean="0"/>
                        <a:t>(ex. MFP of O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dirty="0" smtClean="0"/>
                        <a:t> = 106 nm</a:t>
                      </a:r>
                    </a:p>
                    <a:p>
                      <a:pPr algn="ctr"/>
                      <a:r>
                        <a:rPr lang="en-US" sz="1400" dirty="0" err="1" smtClean="0"/>
                        <a:t>Diam</a:t>
                      </a:r>
                      <a:r>
                        <a:rPr lang="en-US" sz="1400" dirty="0" smtClean="0"/>
                        <a:t> of O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dirty="0" smtClean="0"/>
                        <a:t> = 0.334 nm)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Temperature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Pressure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Properties of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Crystalline arrangement</a:t>
            </a:r>
          </a:p>
          <a:p>
            <a:r>
              <a:rPr lang="en-US" dirty="0" smtClean="0"/>
              <a:t>Definite Melting Point</a:t>
            </a:r>
          </a:p>
          <a:p>
            <a:pPr>
              <a:buNone/>
            </a:pPr>
            <a:r>
              <a:rPr lang="en-US" dirty="0" smtClean="0"/>
              <a:t>(If a rigid material doesn’t possess these properties, it is considered an amorphous solid or a super-cooled liquid. Glass is an example.)</a:t>
            </a:r>
          </a:p>
          <a:p>
            <a:endParaRPr lang="en-US" dirty="0" smtClean="0"/>
          </a:p>
          <a:p>
            <a:r>
              <a:rPr lang="en-US" sz="2400" dirty="0" smtClean="0"/>
              <a:t>See </a:t>
            </a:r>
            <a:r>
              <a:rPr lang="en-US" sz="2400" b="1" i="1" dirty="0" smtClean="0">
                <a:solidFill>
                  <a:srgbClr val="FFC000"/>
                </a:solidFill>
              </a:rPr>
              <a:t>Chemistry: A Modern Course</a:t>
            </a:r>
            <a:r>
              <a:rPr lang="en-US" sz="2400" dirty="0" smtClean="0"/>
              <a:t>, pp. 308 &amp; 323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Properties of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Surface Tension – skin-like property found at the surface of a liquid caused by unbalanced forces.</a:t>
            </a:r>
          </a:p>
          <a:p>
            <a:endParaRPr lang="en-US" dirty="0" smtClean="0"/>
          </a:p>
          <a:p>
            <a:r>
              <a:rPr lang="en-US" dirty="0" smtClean="0"/>
              <a:t>Capillary Action - capillary rise or capillary depression – which one depends on…</a:t>
            </a:r>
          </a:p>
          <a:p>
            <a:endParaRPr lang="en-US" dirty="0" smtClean="0"/>
          </a:p>
          <a:p>
            <a:r>
              <a:rPr lang="en-US" dirty="0" smtClean="0"/>
              <a:t>Cohesion &amp; Adhesion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and Adhesion </a:t>
            </a:r>
            <a:br>
              <a:rPr lang="en-US" dirty="0" smtClean="0"/>
            </a:br>
            <a:r>
              <a:rPr lang="en-US" dirty="0" smtClean="0"/>
              <a:t>in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</a:t>
            </a:r>
            <a:r>
              <a:rPr lang="en-US" sz="2400" b="1" dirty="0" smtClean="0">
                <a:solidFill>
                  <a:srgbClr val="FF9900"/>
                </a:solidFill>
              </a:rPr>
              <a:t>cohesion &gt; adhesion</a:t>
            </a:r>
            <a:r>
              <a:rPr lang="en-US" sz="2400" dirty="0" smtClean="0"/>
              <a:t>, liquids exhibit capillary depression and a convex meniscus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When </a:t>
            </a:r>
            <a:r>
              <a:rPr lang="en-US" sz="2400" b="1" dirty="0" smtClean="0">
                <a:solidFill>
                  <a:srgbClr val="00FF00"/>
                </a:solidFill>
              </a:rPr>
              <a:t>adhesion &gt; cohesion</a:t>
            </a:r>
            <a:r>
              <a:rPr lang="en-US" sz="2400" dirty="0" smtClean="0"/>
              <a:t>, liquids exhibit capillary rise and a concave meniscus</a:t>
            </a:r>
            <a:endParaRPr lang="en-US" sz="2400" dirty="0"/>
          </a:p>
        </p:txBody>
      </p:sp>
      <p:pic>
        <p:nvPicPr>
          <p:cNvPr id="2050" name="Picture 2" descr="Image result for convex meniscus"/>
          <p:cNvPicPr>
            <a:picLocks noChangeAspect="1" noChangeArrowheads="1"/>
          </p:cNvPicPr>
          <p:nvPr/>
        </p:nvPicPr>
        <p:blipFill>
          <a:blip r:embed="rId2" cstate="print"/>
          <a:srcRect l="3750" t="4873" r="7500" b="4873"/>
          <a:stretch>
            <a:fillRect/>
          </a:stretch>
        </p:blipFill>
        <p:spPr bwMode="auto">
          <a:xfrm>
            <a:off x="5181600" y="2895600"/>
            <a:ext cx="2974580" cy="2327818"/>
          </a:xfrm>
          <a:prstGeom prst="rect">
            <a:avLst/>
          </a:prstGeom>
          <a:noFill/>
        </p:spPr>
      </p:pic>
      <p:pic>
        <p:nvPicPr>
          <p:cNvPr id="2052" name="Picture 4" descr="Image result for beaker with water and capillary tube"/>
          <p:cNvPicPr>
            <a:picLocks noChangeAspect="1" noChangeArrowheads="1"/>
          </p:cNvPicPr>
          <p:nvPr/>
        </p:nvPicPr>
        <p:blipFill>
          <a:blip r:embed="rId3" cstate="print"/>
          <a:srcRect l="7649" t="4776" r="3825" b="33433"/>
          <a:stretch>
            <a:fillRect/>
          </a:stretch>
        </p:blipFill>
        <p:spPr bwMode="auto">
          <a:xfrm>
            <a:off x="838200" y="2895600"/>
            <a:ext cx="4150197" cy="231973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971800" y="2209800"/>
            <a:ext cx="762000" cy="1676400"/>
          </a:xfrm>
          <a:prstGeom prst="straightConnector1">
            <a:avLst/>
          </a:prstGeom>
          <a:ln w="25400">
            <a:solidFill>
              <a:srgbClr val="FF99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48000" y="2209800"/>
            <a:ext cx="4343400" cy="1371600"/>
          </a:xfrm>
          <a:prstGeom prst="straightConnector1">
            <a:avLst/>
          </a:prstGeom>
          <a:ln w="25400">
            <a:solidFill>
              <a:srgbClr val="FF99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981200" y="4495800"/>
            <a:ext cx="609600" cy="914400"/>
          </a:xfrm>
          <a:prstGeom prst="straightConnector1">
            <a:avLst/>
          </a:prstGeom>
          <a:ln w="25400">
            <a:solidFill>
              <a:srgbClr val="00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590800" y="4343400"/>
            <a:ext cx="3048000" cy="1066800"/>
          </a:xfrm>
          <a:prstGeom prst="straightConnector1">
            <a:avLst/>
          </a:prstGeom>
          <a:ln w="25400">
            <a:solidFill>
              <a:srgbClr val="00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Forces that hold stuff together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Metallic Bonding (Metals and Alloys)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Ionic Bonding (Metal-Nonmetal, E.D.&gt;2.0)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Polar Covalent Bonding(0.4&lt;E.D.≤2.0)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Non-Polar Covalent Bonding (E.D. ≤0.4)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9900"/>
                </a:solidFill>
              </a:rPr>
              <a:t>Hydrogen “Bonding”</a:t>
            </a:r>
          </a:p>
          <a:p>
            <a:r>
              <a:rPr lang="en-US" dirty="0" smtClean="0">
                <a:solidFill>
                  <a:srgbClr val="FF9900"/>
                </a:solidFill>
              </a:rPr>
              <a:t>Dipole-Dipole Attractions</a:t>
            </a:r>
          </a:p>
          <a:p>
            <a:r>
              <a:rPr lang="en-US" dirty="0" smtClean="0">
                <a:solidFill>
                  <a:srgbClr val="FF9900"/>
                </a:solidFill>
              </a:rPr>
              <a:t>London Dispersion Forces (LDF)</a:t>
            </a:r>
          </a:p>
          <a:p>
            <a:endParaRPr lang="en-US" dirty="0" smtClean="0"/>
          </a:p>
          <a:p>
            <a:pPr>
              <a:buNone/>
              <a:tabLst>
                <a:tab pos="3208338" algn="l"/>
              </a:tabLst>
            </a:pPr>
            <a:r>
              <a:rPr lang="en-US" dirty="0" smtClean="0">
                <a:solidFill>
                  <a:srgbClr val="00FF00"/>
                </a:solidFill>
              </a:rPr>
              <a:t>Chemical Bonds    </a:t>
            </a:r>
            <a:r>
              <a:rPr lang="en-US" dirty="0" smtClean="0">
                <a:solidFill>
                  <a:srgbClr val="FF9900"/>
                </a:solidFill>
              </a:rPr>
              <a:t>IMF’s </a:t>
            </a:r>
            <a:r>
              <a:rPr lang="en-US" sz="2200" dirty="0" smtClean="0">
                <a:solidFill>
                  <a:srgbClr val="FF9900"/>
                </a:solidFill>
              </a:rPr>
              <a:t>(NOTE: IMF’s are significant 	when Covalent Bonds are NOT 	PERVASIVE like they are in diamond, 	quartz and glass.)</a:t>
            </a:r>
            <a:endParaRPr lang="en-US" sz="22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Gas Laws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solidFill>
                  <a:schemeClr val="tx1"/>
                </a:solidFill>
              </a:rPr>
              <a:t>(Ideal = point masses with no mutual attractions)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82808"/>
            <a:ext cx="8534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Avogadro: n       V</a:t>
            </a:r>
          </a:p>
          <a:p>
            <a:r>
              <a:rPr lang="en-US" dirty="0" smtClean="0"/>
              <a:t>Boyle: V       P</a:t>
            </a:r>
          </a:p>
          <a:p>
            <a:r>
              <a:rPr lang="en-US" dirty="0" smtClean="0"/>
              <a:t>Charles: T       V	(Temp. MUST be in Kelvin)</a:t>
            </a:r>
          </a:p>
          <a:p>
            <a:r>
              <a:rPr lang="en-US" dirty="0" smtClean="0"/>
              <a:t>Dalton: P</a:t>
            </a:r>
            <a:r>
              <a:rPr lang="en-US" baseline="-25000" dirty="0" smtClean="0"/>
              <a:t>TOT</a:t>
            </a:r>
            <a:r>
              <a:rPr lang="en-US" dirty="0" smtClean="0"/>
              <a:t> = P</a:t>
            </a:r>
            <a:r>
              <a:rPr lang="en-US" baseline="-25000" dirty="0" smtClean="0"/>
              <a:t>1</a:t>
            </a:r>
            <a:r>
              <a:rPr lang="en-US" dirty="0" smtClean="0"/>
              <a:t> + P</a:t>
            </a:r>
            <a:r>
              <a:rPr lang="en-US" baseline="-25000" dirty="0" smtClean="0"/>
              <a:t>2</a:t>
            </a:r>
            <a:r>
              <a:rPr lang="en-US" dirty="0" smtClean="0"/>
              <a:t> + … (gas collected over water)</a:t>
            </a:r>
          </a:p>
          <a:p>
            <a:r>
              <a:rPr lang="en-US" dirty="0" smtClean="0"/>
              <a:t>Ideal Gas Equation: PV = </a:t>
            </a:r>
            <a:r>
              <a:rPr lang="en-US" dirty="0" err="1" smtClean="0"/>
              <a:t>nRT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R = 	0.08206 </a:t>
            </a:r>
            <a:r>
              <a:rPr lang="en-US" sz="2400" dirty="0" err="1" smtClean="0"/>
              <a:t>L•atm</a:t>
            </a:r>
            <a:r>
              <a:rPr lang="en-US" sz="2400" dirty="0" smtClean="0"/>
              <a:t>/</a:t>
            </a:r>
            <a:r>
              <a:rPr lang="en-US" sz="2400" dirty="0" err="1" smtClean="0"/>
              <a:t>mol•K</a:t>
            </a:r>
            <a:r>
              <a:rPr lang="en-US" sz="2400" dirty="0" smtClean="0"/>
              <a:t>   or</a:t>
            </a:r>
          </a:p>
          <a:p>
            <a:pPr>
              <a:buNone/>
            </a:pPr>
            <a:r>
              <a:rPr lang="en-US" sz="2400" dirty="0" smtClean="0"/>
              <a:t>		8.314 </a:t>
            </a:r>
            <a:r>
              <a:rPr lang="en-US" sz="2400" dirty="0" err="1" smtClean="0"/>
              <a:t>L•kPa</a:t>
            </a:r>
            <a:r>
              <a:rPr lang="en-US" sz="2400" dirty="0" smtClean="0"/>
              <a:t>/</a:t>
            </a:r>
            <a:r>
              <a:rPr lang="en-US" sz="2400" dirty="0" err="1" smtClean="0"/>
              <a:t>mol•K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STP = 0°C or 273 K &amp; 1.0 </a:t>
            </a:r>
            <a:r>
              <a:rPr lang="en-US" sz="2400" dirty="0" err="1" smtClean="0"/>
              <a:t>atm</a:t>
            </a:r>
            <a:r>
              <a:rPr lang="en-US" sz="2400" dirty="0" smtClean="0"/>
              <a:t> or 760 mm Hg or 101.3 </a:t>
            </a:r>
            <a:r>
              <a:rPr lang="en-US" sz="2400" dirty="0" err="1" smtClean="0"/>
              <a:t>kPa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2286000" y="243840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 flipV="1">
            <a:off x="3276600" y="251460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114800" y="198120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124200" y="198120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581400" y="297180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2590800" y="297180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X-axis? Y-axis? </a:t>
            </a:r>
          </a:p>
          <a:p>
            <a:r>
              <a:rPr lang="en-US" dirty="0" smtClean="0"/>
              <a:t>S? L? G?</a:t>
            </a:r>
          </a:p>
          <a:p>
            <a:r>
              <a:rPr lang="en-US" dirty="0" smtClean="0"/>
              <a:t>MP &amp; BP</a:t>
            </a:r>
          </a:p>
          <a:p>
            <a:r>
              <a:rPr lang="en-US" dirty="0" smtClean="0"/>
              <a:t>Triple Point (a.k.a. </a:t>
            </a:r>
            <a:r>
              <a:rPr lang="en-US" dirty="0" err="1" smtClean="0"/>
              <a:t>eutechtic</a:t>
            </a:r>
            <a:r>
              <a:rPr lang="en-US" dirty="0" smtClean="0"/>
              <a:t> point)</a:t>
            </a:r>
          </a:p>
          <a:p>
            <a:r>
              <a:rPr lang="en-US" dirty="0" smtClean="0"/>
              <a:t>Critical Point</a:t>
            </a:r>
          </a:p>
          <a:p>
            <a:r>
              <a:rPr lang="en-US" dirty="0" smtClean="0"/>
              <a:t>Evaluate changes.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1184</TotalTime>
  <Words>377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Molecular Structure</vt:lpstr>
      <vt:lpstr>KMT123</vt:lpstr>
      <vt:lpstr>States of Matter</vt:lpstr>
      <vt:lpstr>Special Properties of Solids</vt:lpstr>
      <vt:lpstr>Special Properties of Liquids</vt:lpstr>
      <vt:lpstr>Cohesion and Adhesion  in Liquids</vt:lpstr>
      <vt:lpstr>Forces that hold stuff together</vt:lpstr>
      <vt:lpstr>Gas Laws  (Ideal = point masses with no mutual attractions)</vt:lpstr>
      <vt:lpstr>Phase Diagrams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KMT123</dc:title>
  <dc:creator>staff</dc:creator>
  <cp:lastModifiedBy>staff</cp:lastModifiedBy>
  <cp:revision>99</cp:revision>
  <dcterms:created xsi:type="dcterms:W3CDTF">2018-05-22T11:36:50Z</dcterms:created>
  <dcterms:modified xsi:type="dcterms:W3CDTF">2018-05-29T15:04:59Z</dcterms:modified>
</cp:coreProperties>
</file>