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eas%20&amp;%20Calc\Density%20Tabl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eas%20&amp;%20Calc\Density%20Tabl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eas%20&amp;%20Calc\Density%20Table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eas%20&amp;%20Calc\Density%20Table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GRPWISE\VOL2\USERS\STAFF\THATCH\Chemistry%20I\Meas%20&amp;%20Calc\Density%20Tabl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v>Water</c:v>
          </c:tx>
          <c:spPr>
            <a:ln w="28575">
              <a:noFill/>
            </a:ln>
          </c:spPr>
          <c:dLbls>
            <c:showVal val="1"/>
            <c:showCatName val="1"/>
          </c:dLbls>
          <c:trendline>
            <c:trendlineType val="linear"/>
            <c:dispRSqr val="1"/>
            <c:dispEq val="1"/>
            <c:trendlineLbl>
              <c:layout>
                <c:manualLayout>
                  <c:x val="-0.2375559930008749"/>
                  <c:y val="-1.2622151044678767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</c:trendlineLbl>
          </c:trendline>
          <c:xVal>
            <c:numRef>
              <c:f>Data!$G$3:$G$7</c:f>
              <c:numCache>
                <c:formatCode>0.0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xVal>
          <c:yVal>
            <c:numRef>
              <c:f>Data!$C$3:$C$7</c:f>
              <c:numCache>
                <c:formatCode>0.00</c:formatCode>
                <c:ptCount val="5"/>
                <c:pt idx="0">
                  <c:v>9.4100000000000037</c:v>
                </c:pt>
                <c:pt idx="1">
                  <c:v>20.380000000000003</c:v>
                </c:pt>
                <c:pt idx="2">
                  <c:v>30.459999999999987</c:v>
                </c:pt>
                <c:pt idx="3">
                  <c:v>40.740000000000009</c:v>
                </c:pt>
                <c:pt idx="4">
                  <c:v>47.97</c:v>
                </c:pt>
              </c:numCache>
            </c:numRef>
          </c:yVal>
        </c:ser>
        <c:axId val="65037056"/>
        <c:axId val="65038976"/>
      </c:scatterChart>
      <c:valAx>
        <c:axId val="65037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Volume (mL)</a:t>
                </a:r>
              </a:p>
            </c:rich>
          </c:tx>
          <c:layout/>
        </c:title>
        <c:numFmt formatCode="0.0" sourceLinked="1"/>
        <c:tickLblPos val="nextTo"/>
        <c:crossAx val="65038976"/>
        <c:crosses val="autoZero"/>
        <c:crossBetween val="midCat"/>
      </c:valAx>
      <c:valAx>
        <c:axId val="650389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Mass (g)</a:t>
                </a:r>
              </a:p>
            </c:rich>
          </c:tx>
          <c:layout/>
        </c:title>
        <c:numFmt formatCode="0.00" sourceLinked="1"/>
        <c:tickLblPos val="nextTo"/>
        <c:crossAx val="6503705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v>Glycerine</c:v>
          </c:tx>
          <c:spPr>
            <a:ln w="28575">
              <a:noFill/>
            </a:ln>
          </c:spPr>
          <c:dLbls>
            <c:showVal val="1"/>
            <c:showCatName val="1"/>
          </c:dLbls>
          <c:trendline>
            <c:trendlineType val="linear"/>
            <c:dispRSqr val="1"/>
            <c:dispEq val="1"/>
            <c:trendlineLbl>
              <c:layout>
                <c:manualLayout>
                  <c:x val="-0.26884776902887192"/>
                  <c:y val="-1.9124516215134155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</c:trendlineLbl>
          </c:trendline>
          <c:xVal>
            <c:numRef>
              <c:f>Data!$G$9:$G$13</c:f>
              <c:numCache>
                <c:formatCode>0.0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xVal>
          <c:yVal>
            <c:numRef>
              <c:f>Data!$C$9:$C$13</c:f>
              <c:numCache>
                <c:formatCode>0.00</c:formatCode>
                <c:ptCount val="5"/>
                <c:pt idx="0">
                  <c:v>2.08</c:v>
                </c:pt>
                <c:pt idx="1">
                  <c:v>3.5600000000000005</c:v>
                </c:pt>
                <c:pt idx="2">
                  <c:v>5.0299999999999985</c:v>
                </c:pt>
                <c:pt idx="3">
                  <c:v>6.4600000000000009</c:v>
                </c:pt>
                <c:pt idx="4">
                  <c:v>8.1</c:v>
                </c:pt>
              </c:numCache>
            </c:numRef>
          </c:yVal>
        </c:ser>
        <c:axId val="65052032"/>
        <c:axId val="65066496"/>
      </c:scatterChart>
      <c:valAx>
        <c:axId val="650520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Volume (mL)</a:t>
                </a:r>
              </a:p>
            </c:rich>
          </c:tx>
          <c:layout/>
        </c:title>
        <c:numFmt formatCode="0.0" sourceLinked="1"/>
        <c:tickLblPos val="nextTo"/>
        <c:crossAx val="65066496"/>
        <c:crosses val="autoZero"/>
        <c:crossBetween val="midCat"/>
      </c:valAx>
      <c:valAx>
        <c:axId val="650664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Mass (g)</a:t>
                </a:r>
              </a:p>
            </c:rich>
          </c:tx>
          <c:layout/>
        </c:title>
        <c:numFmt formatCode="0.00" sourceLinked="1"/>
        <c:tickLblPos val="nextTo"/>
        <c:crossAx val="65052032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v>Wood</c:v>
          </c:tx>
          <c:spPr>
            <a:ln w="28575">
              <a:noFill/>
            </a:ln>
          </c:spPr>
          <c:dLbls>
            <c:showVal val="1"/>
            <c:showCatName val="1"/>
          </c:dLbls>
          <c:trendline>
            <c:trendlineType val="linear"/>
            <c:dispRSqr val="1"/>
            <c:dispEq val="1"/>
            <c:trendlineLbl>
              <c:layout>
                <c:manualLayout>
                  <c:x val="-0.16224377914895508"/>
                  <c:y val="-3.6217642605995054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</c:trendlineLbl>
          </c:trendline>
          <c:trendline>
            <c:trendlineType val="linear"/>
          </c:trendline>
          <c:xVal>
            <c:numRef>
              <c:f>Data!$G$15:$G$19</c:f>
              <c:numCache>
                <c:formatCode>0</c:formatCode>
                <c:ptCount val="5"/>
                <c:pt idx="0">
                  <c:v>376.83694999999966</c:v>
                </c:pt>
                <c:pt idx="1">
                  <c:v>1298.6333699999998</c:v>
                </c:pt>
                <c:pt idx="2">
                  <c:v>1652.2590000000002</c:v>
                </c:pt>
                <c:pt idx="3">
                  <c:v>2305.4623410000004</c:v>
                </c:pt>
                <c:pt idx="4">
                  <c:v>3026.4710400000022</c:v>
                </c:pt>
              </c:numCache>
            </c:numRef>
          </c:xVal>
          <c:yVal>
            <c:numRef>
              <c:f>Data!$C$15:$C$19</c:f>
              <c:numCache>
                <c:formatCode>0.00</c:formatCode>
                <c:ptCount val="5"/>
                <c:pt idx="0">
                  <c:v>53.839999999999996</c:v>
                </c:pt>
                <c:pt idx="1">
                  <c:v>127.22</c:v>
                </c:pt>
                <c:pt idx="2">
                  <c:v>206.2</c:v>
                </c:pt>
                <c:pt idx="3">
                  <c:v>332.21</c:v>
                </c:pt>
                <c:pt idx="4">
                  <c:v>453.48999999999967</c:v>
                </c:pt>
              </c:numCache>
            </c:numRef>
          </c:yVal>
        </c:ser>
        <c:axId val="65104896"/>
        <c:axId val="65115264"/>
      </c:scatterChart>
      <c:valAx>
        <c:axId val="651048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Volume (mL)</a:t>
                </a:r>
              </a:p>
            </c:rich>
          </c:tx>
          <c:layout/>
        </c:title>
        <c:numFmt formatCode="0" sourceLinked="1"/>
        <c:tickLblPos val="nextTo"/>
        <c:crossAx val="65115264"/>
        <c:crosses val="autoZero"/>
        <c:crossBetween val="midCat"/>
      </c:valAx>
      <c:valAx>
        <c:axId val="6511526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Mass (g)</a:t>
                </a:r>
              </a:p>
            </c:rich>
          </c:tx>
          <c:layout/>
        </c:title>
        <c:numFmt formatCode="0.00" sourceLinked="1"/>
        <c:tickLblPos val="nextTo"/>
        <c:crossAx val="65104896"/>
        <c:crosses val="autoZero"/>
        <c:crossBetween val="midCat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scatterChart>
        <c:scatterStyle val="lineMarker"/>
        <c:ser>
          <c:idx val="0"/>
          <c:order val="0"/>
          <c:tx>
            <c:v>Pebbles</c:v>
          </c:tx>
          <c:spPr>
            <a:ln w="28575">
              <a:noFill/>
            </a:ln>
          </c:spPr>
          <c:dLbls>
            <c:showVal val="1"/>
            <c:showCatName val="1"/>
          </c:dLbls>
          <c:trendline>
            <c:trendlineType val="linear"/>
            <c:dispRSqr val="1"/>
            <c:dispEq val="1"/>
            <c:trendlineLbl>
              <c:layout>
                <c:manualLayout>
                  <c:x val="-0.26386563425933507"/>
                  <c:y val="-1.8347102076862947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600"/>
                  </a:pPr>
                  <a:endParaRPr lang="en-US"/>
                </a:p>
              </c:txPr>
            </c:trendlineLbl>
          </c:trendline>
          <c:xVal>
            <c:numRef>
              <c:f>Data!$G$21:$G$25</c:f>
              <c:numCache>
                <c:formatCode>0.0</c:formatCode>
                <c:ptCount val="5"/>
                <c:pt idx="0">
                  <c:v>0.10000000000000142</c:v>
                </c:pt>
                <c:pt idx="1">
                  <c:v>0.7999999999999976</c:v>
                </c:pt>
                <c:pt idx="2">
                  <c:v>1.6000000000000021</c:v>
                </c:pt>
                <c:pt idx="3">
                  <c:v>2.3999999999999977</c:v>
                </c:pt>
                <c:pt idx="4">
                  <c:v>3.1000000000000014</c:v>
                </c:pt>
              </c:numCache>
            </c:numRef>
          </c:xVal>
          <c:yVal>
            <c:numRef>
              <c:f>Data!$C$21:$C$25</c:f>
              <c:numCache>
                <c:formatCode>0.00</c:formatCode>
                <c:ptCount val="5"/>
                <c:pt idx="0">
                  <c:v>0.31999999999999379</c:v>
                </c:pt>
                <c:pt idx="1">
                  <c:v>1.7699999999999942</c:v>
                </c:pt>
                <c:pt idx="2">
                  <c:v>3.4599999999999937</c:v>
                </c:pt>
                <c:pt idx="3">
                  <c:v>5.4200000000000017</c:v>
                </c:pt>
                <c:pt idx="4">
                  <c:v>6.769999999999996</c:v>
                </c:pt>
              </c:numCache>
            </c:numRef>
          </c:yVal>
        </c:ser>
        <c:axId val="42469248"/>
        <c:axId val="42471424"/>
      </c:scatterChart>
      <c:valAx>
        <c:axId val="424692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Volume (mL)</a:t>
                </a:r>
              </a:p>
            </c:rich>
          </c:tx>
          <c:layout/>
        </c:title>
        <c:numFmt formatCode="0.0" sourceLinked="1"/>
        <c:tickLblPos val="nextTo"/>
        <c:crossAx val="42471424"/>
        <c:crosses val="autoZero"/>
        <c:crossBetween val="midCat"/>
      </c:valAx>
      <c:valAx>
        <c:axId val="424714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Mass (g)</a:t>
                </a:r>
              </a:p>
            </c:rich>
          </c:tx>
          <c:layout/>
        </c:title>
        <c:numFmt formatCode="0.00" sourceLinked="1"/>
        <c:tickLblPos val="nextTo"/>
        <c:crossAx val="42469248"/>
        <c:crosses val="autoZero"/>
        <c:crossBetween val="midCat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Densities of Common Metals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Data!$H$1</c:f>
              <c:strCache>
                <c:ptCount val="1"/>
                <c:pt idx="0">
                  <c:v>Density (Experimental)</c:v>
                </c:pt>
              </c:strCache>
            </c:strRef>
          </c:tx>
          <c:cat>
            <c:strRef>
              <c:f>Data!$A$27:$A$32</c:f>
              <c:strCache>
                <c:ptCount val="6"/>
                <c:pt idx="0">
                  <c:v>Aluminum</c:v>
                </c:pt>
                <c:pt idx="1">
                  <c:v>Copper</c:v>
                </c:pt>
                <c:pt idx="2">
                  <c:v>Iron</c:v>
                </c:pt>
                <c:pt idx="3">
                  <c:v>Lead</c:v>
                </c:pt>
                <c:pt idx="4">
                  <c:v>Tin</c:v>
                </c:pt>
                <c:pt idx="5">
                  <c:v>Zinc</c:v>
                </c:pt>
              </c:strCache>
            </c:strRef>
          </c:cat>
          <c:val>
            <c:numRef>
              <c:f>Data!$H$27:$H$32</c:f>
              <c:numCache>
                <c:formatCode>0.00</c:formatCode>
                <c:ptCount val="6"/>
                <c:pt idx="0">
                  <c:v>2.6179875198819618</c:v>
                </c:pt>
                <c:pt idx="1">
                  <c:v>10.210209368274668</c:v>
                </c:pt>
                <c:pt idx="2">
                  <c:v>8.7548849603646506</c:v>
                </c:pt>
                <c:pt idx="3">
                  <c:v>12.896868452081703</c:v>
                </c:pt>
                <c:pt idx="4">
                  <c:v>8.4598674238503193</c:v>
                </c:pt>
                <c:pt idx="5">
                  <c:v>9.369666886440088</c:v>
                </c:pt>
              </c:numCache>
            </c:numRef>
          </c:val>
        </c:ser>
        <c:ser>
          <c:idx val="1"/>
          <c:order val="1"/>
          <c:tx>
            <c:strRef>
              <c:f>Data!$I$1</c:f>
              <c:strCache>
                <c:ptCount val="1"/>
                <c:pt idx="0">
                  <c:v>Density (Accepted)</c:v>
                </c:pt>
              </c:strCache>
            </c:strRef>
          </c:tx>
          <c:cat>
            <c:strRef>
              <c:f>Data!$A$27:$A$32</c:f>
              <c:strCache>
                <c:ptCount val="6"/>
                <c:pt idx="0">
                  <c:v>Aluminum</c:v>
                </c:pt>
                <c:pt idx="1">
                  <c:v>Copper</c:v>
                </c:pt>
                <c:pt idx="2">
                  <c:v>Iron</c:v>
                </c:pt>
                <c:pt idx="3">
                  <c:v>Lead</c:v>
                </c:pt>
                <c:pt idx="4">
                  <c:v>Tin</c:v>
                </c:pt>
                <c:pt idx="5">
                  <c:v>Zinc</c:v>
                </c:pt>
              </c:strCache>
            </c:strRef>
          </c:cat>
          <c:val>
            <c:numRef>
              <c:f>Data!$I$27:$I$32</c:f>
              <c:numCache>
                <c:formatCode>General</c:formatCode>
                <c:ptCount val="6"/>
                <c:pt idx="0">
                  <c:v>2.6989999999999998</c:v>
                </c:pt>
                <c:pt idx="1">
                  <c:v>8.92</c:v>
                </c:pt>
                <c:pt idx="2">
                  <c:v>7.8739999999999997</c:v>
                </c:pt>
                <c:pt idx="3">
                  <c:v>11.342000000000002</c:v>
                </c:pt>
                <c:pt idx="4">
                  <c:v>7.2649999999999952</c:v>
                </c:pt>
                <c:pt idx="5">
                  <c:v>7.14</c:v>
                </c:pt>
              </c:numCache>
            </c:numRef>
          </c:val>
        </c:ser>
        <c:axId val="42509056"/>
        <c:axId val="42510592"/>
      </c:barChart>
      <c:catAx>
        <c:axId val="42509056"/>
        <c:scaling>
          <c:orientation val="minMax"/>
        </c:scaling>
        <c:axPos val="b"/>
        <c:tickLblPos val="nextTo"/>
        <c:crossAx val="42510592"/>
        <c:crosses val="autoZero"/>
        <c:auto val="1"/>
        <c:lblAlgn val="ctr"/>
        <c:lblOffset val="100"/>
      </c:catAx>
      <c:valAx>
        <c:axId val="425105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Density (g/cm3)</a:t>
                </a:r>
              </a:p>
            </c:rich>
          </c:tx>
          <c:layout/>
        </c:title>
        <c:numFmt formatCode="0.00" sourceLinked="1"/>
        <c:tickLblPos val="nextTo"/>
        <c:crossAx val="425090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4DDB8-2024-42C5-BD5B-6B5E434D4356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E29A-E15E-4D19-918C-915195961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b="1" i="1" u="sng" dirty="0" smtClean="0"/>
              <a:t>Density Lab – Excel Skills</a:t>
            </a:r>
            <a:br>
              <a:rPr lang="en-US" b="1" i="1" u="sng" dirty="0" smtClean="0"/>
            </a:br>
            <a:r>
              <a:rPr lang="en-US" sz="2800" i="1" dirty="0" smtClean="0"/>
              <a:t>Setting up the data table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133600"/>
            <a:ext cx="7696200" cy="4267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Page Orientation (Portrait </a:t>
            </a:r>
            <a:r>
              <a:rPr lang="en-US" dirty="0" smtClean="0">
                <a:sym typeface="Wingdings" pitchFamily="2" charset="2"/>
              </a:rPr>
              <a:t> Landscape)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Adjust row heights &amp; column widths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Merge &amp; Center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Wrap Text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Borders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Shading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ym typeface="Wingdings" pitchFamily="2" charset="2"/>
              </a:rPr>
              <a:t>Header &amp; Footer</a:t>
            </a:r>
            <a:endParaRPr lang="en-US" dirty="0"/>
          </a:p>
        </p:txBody>
      </p:sp>
    </p:spTree>
  </p:cSld>
  <p:clrMapOvr>
    <a:masterClrMapping/>
  </p:clrMapOvr>
  <p:transition advTm="1495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b="1" i="1" u="sng" dirty="0" smtClean="0"/>
              <a:t>Density Lab – Excel Skills</a:t>
            </a:r>
            <a:br>
              <a:rPr lang="en-US" b="1" i="1" u="sng" dirty="0" smtClean="0"/>
            </a:br>
            <a:r>
              <a:rPr lang="en-US" sz="2800" i="1" dirty="0" smtClean="0"/>
              <a:t>Calculating Results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14600"/>
            <a:ext cx="7696200" cy="1905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Formulas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Fill Down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“$”</a:t>
            </a:r>
            <a:endParaRPr lang="en-US" dirty="0"/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b="1" i="1" u="sng" dirty="0" smtClean="0"/>
              <a:t>Density Lab – Excel Skills</a:t>
            </a:r>
            <a:br>
              <a:rPr lang="en-US" b="1" i="1" u="sng" dirty="0" smtClean="0"/>
            </a:br>
            <a:r>
              <a:rPr lang="en-US" sz="2800" i="1" dirty="0" smtClean="0"/>
              <a:t>Analysis and Reporting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696200" cy="2057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Formatting cells for proper precision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Displaying formulas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Making Graphs</a:t>
            </a:r>
            <a:endParaRPr lang="en-US" dirty="0"/>
          </a:p>
        </p:txBody>
      </p:sp>
    </p:spTree>
  </p:cSld>
  <p:clrMapOvr>
    <a:masterClrMapping/>
  </p:clrMapOvr>
  <p:transition advTm="1509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553200" y="6019800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Liquid densities in g/</a:t>
            </a:r>
            <a:r>
              <a:rPr lang="en-US" sz="1400" dirty="0" err="1" smtClean="0"/>
              <a:t>mL</a:t>
            </a:r>
            <a:endParaRPr lang="en-US" sz="1400" dirty="0" smtClean="0"/>
          </a:p>
          <a:p>
            <a:r>
              <a:rPr lang="en-US" sz="1400" dirty="0" smtClean="0"/>
              <a:t>Solid densities in g/cm</a:t>
            </a:r>
            <a:r>
              <a:rPr lang="en-US" sz="1400" baseline="30000" dirty="0" smtClean="0"/>
              <a:t>3</a:t>
            </a:r>
            <a:endParaRPr lang="en-US" sz="1400" baseline="30000" dirty="0"/>
          </a:p>
        </p:txBody>
      </p:sp>
      <p:sp>
        <p:nvSpPr>
          <p:cNvPr id="7" name="Rectangle 6"/>
          <p:cNvSpPr/>
          <p:nvPr/>
        </p:nvSpPr>
        <p:spPr>
          <a:xfrm>
            <a:off x="3505200" y="6019800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Liquid volumes in </a:t>
            </a:r>
            <a:r>
              <a:rPr lang="en-US" sz="1400" dirty="0" err="1" smtClean="0"/>
              <a:t>mL</a:t>
            </a:r>
            <a:endParaRPr lang="en-US" sz="1400" dirty="0" smtClean="0"/>
          </a:p>
          <a:p>
            <a:r>
              <a:rPr lang="en-US" sz="1400" dirty="0" smtClean="0"/>
              <a:t>Solid volumes in cm</a:t>
            </a:r>
            <a:r>
              <a:rPr lang="en-US" sz="1400" baseline="30000" dirty="0" smtClean="0"/>
              <a:t>3</a:t>
            </a:r>
            <a:endParaRPr lang="en-US" sz="1400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609600" y="6096000"/>
            <a:ext cx="16028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All masses in grams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7391400" y="304800"/>
            <a:ext cx="137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/>
              <a:t>Mr. Hatch</a:t>
            </a:r>
          </a:p>
          <a:p>
            <a:r>
              <a:rPr lang="de-DE" sz="1600" dirty="0" smtClean="0"/>
              <a:t>Dr. Einstein</a:t>
            </a:r>
          </a:p>
          <a:p>
            <a:r>
              <a:rPr lang="de-DE" sz="1600" dirty="0" smtClean="0"/>
              <a:t>Archimedes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429000" y="304800"/>
            <a:ext cx="19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Data Table</a:t>
            </a:r>
            <a:r>
              <a:rPr lang="en-US" dirty="0" smtClean="0"/>
              <a:t>: Density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1000" y="381000"/>
            <a:ext cx="17411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June 7, 8, 12, 2003</a:t>
            </a:r>
            <a:endParaRPr lang="en-US" sz="16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43000"/>
          <a:ext cx="8153401" cy="4668952"/>
        </p:xfrm>
        <a:graphic>
          <a:graphicData uri="http://schemas.openxmlformats.org/drawingml/2006/table">
            <a:tbl>
              <a:tblPr/>
              <a:tblGrid>
                <a:gridCol w="1875815"/>
                <a:gridCol w="682115"/>
                <a:gridCol w="682115"/>
                <a:gridCol w="500928"/>
                <a:gridCol w="500928"/>
                <a:gridCol w="500928"/>
                <a:gridCol w="682115"/>
                <a:gridCol w="1023171"/>
                <a:gridCol w="1023171"/>
                <a:gridCol w="682115"/>
              </a:tblGrid>
              <a:tr h="38748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Mass with Container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Mass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Pre-Volume Measurements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Volume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Density (Experimental)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Density (Accepted)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latin typeface="Arial"/>
                        </a:rPr>
                        <a:t>% Error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83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Graduated Cylinder (100 mL)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27.58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Water (T1)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36.99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9.41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10.0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0.94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1.00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5.90%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Water (T2)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47.96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20.38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20.0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1.02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1.90%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Water (T3)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58.04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30.46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30.0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1.02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1.53%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Water (T4)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68.32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40.74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40.0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1.02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1.85%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Water (T5)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75.55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47.97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50.0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0.96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4.06%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53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Graduated Cylinder (10 mL)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5.76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Glycerine (T1)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7.84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2.08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1.04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1.26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17.46%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Glycerine (T2)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9.32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3.56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0.89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29.37%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Glycerine (T3)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10.79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5.03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0.84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33.47%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Glycerine (T4)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12.22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6.46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8.0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0.81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35.91%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Glycerine (T5)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13.86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8.10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10.0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0.81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35.71%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Massing Paper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1.12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Length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Width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Height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Block 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54.96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53.84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6.02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5.11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12.25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377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0.14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0.55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74.02%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Block 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128.34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127.22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9.05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6.22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23.07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1299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0.10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82.19%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Block 3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207.32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206.20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6.15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10.64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25.25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1652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0.12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77.31%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Block 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333.33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332.21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12.67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5.07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35.89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2305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0.14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73.80%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Block 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454.61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453.49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6.32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14.78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32.40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3026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0.15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72.76%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Half-Full Cylinder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65.78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Vol. 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Vol. 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1 Pebble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66.10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0.32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50.0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50.1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3.20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2.25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42.22%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8 Pebbles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67.55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1.77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50.8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2.21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1.67%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15 Pebbles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69.24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3.46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51.6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2.16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3.89%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22 Pebbles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71.20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5.42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52.4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2.26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0.37%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30 Pebbles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72.55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6.77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53.1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2.18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2.94%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Massing Paper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1.16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Diam.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Height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Aluminum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27.22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26.06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1.19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8.95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9.95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2.62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2.699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3.00%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Copper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58.32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57.16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1.20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4.95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5.60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10.21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8.92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14.46%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Iron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51.82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50.66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1.22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4.95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5.79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8.75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7.874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11.19%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Lead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30.91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29.75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1.26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1.85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2.31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12.90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11.342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13.71%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Tin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29.84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28.68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1.18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3.10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3.39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8.46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7.265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16.45%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18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Zinc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34.56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33.40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1.21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3.10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3.56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Arial"/>
                        </a:rPr>
                        <a:t>9.37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latin typeface="Arial"/>
                        </a:rPr>
                        <a:t>7.14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latin typeface="Arial"/>
                        </a:rPr>
                        <a:t>31.23%</a:t>
                      </a:r>
                    </a:p>
                  </a:txBody>
                  <a:tcPr marL="7257" marR="7257" marT="7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Tm="9937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553200" y="6019800"/>
            <a:ext cx="2438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Liquid densities in g/</a:t>
            </a:r>
            <a:r>
              <a:rPr lang="en-US" sz="1400" dirty="0" err="1" smtClean="0"/>
              <a:t>mL</a:t>
            </a:r>
            <a:endParaRPr lang="en-US" sz="1400" dirty="0" smtClean="0"/>
          </a:p>
          <a:p>
            <a:r>
              <a:rPr lang="en-US" sz="1400" dirty="0" smtClean="0"/>
              <a:t>Solid densities in g/cm</a:t>
            </a:r>
            <a:r>
              <a:rPr lang="en-US" sz="1400" baseline="30000" dirty="0" smtClean="0"/>
              <a:t>3</a:t>
            </a:r>
            <a:endParaRPr lang="en-US" sz="1400" baseline="30000" dirty="0"/>
          </a:p>
        </p:txBody>
      </p:sp>
      <p:sp>
        <p:nvSpPr>
          <p:cNvPr id="7" name="Rectangle 6"/>
          <p:cNvSpPr/>
          <p:nvPr/>
        </p:nvSpPr>
        <p:spPr>
          <a:xfrm>
            <a:off x="3505200" y="6019800"/>
            <a:ext cx="228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Liquid volumes in </a:t>
            </a:r>
            <a:r>
              <a:rPr lang="en-US" sz="1400" dirty="0" err="1" smtClean="0"/>
              <a:t>mL</a:t>
            </a:r>
            <a:endParaRPr lang="en-US" sz="1400" dirty="0" smtClean="0"/>
          </a:p>
          <a:p>
            <a:r>
              <a:rPr lang="en-US" sz="1400" dirty="0" smtClean="0"/>
              <a:t>Solid volumes in cm</a:t>
            </a:r>
            <a:r>
              <a:rPr lang="en-US" sz="1400" baseline="30000" dirty="0" smtClean="0"/>
              <a:t>3</a:t>
            </a:r>
            <a:endParaRPr lang="en-US" sz="1400" baseline="30000" dirty="0"/>
          </a:p>
        </p:txBody>
      </p:sp>
      <p:sp>
        <p:nvSpPr>
          <p:cNvPr id="8" name="Rectangle 7"/>
          <p:cNvSpPr/>
          <p:nvPr/>
        </p:nvSpPr>
        <p:spPr>
          <a:xfrm>
            <a:off x="609600" y="6096000"/>
            <a:ext cx="16028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All masses in grams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7391400" y="304800"/>
            <a:ext cx="137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/>
              <a:t>Mr. Hatch</a:t>
            </a:r>
          </a:p>
          <a:p>
            <a:r>
              <a:rPr lang="de-DE" sz="1600" dirty="0" smtClean="0"/>
              <a:t>Dr. Einstein</a:t>
            </a:r>
          </a:p>
          <a:p>
            <a:r>
              <a:rPr lang="de-DE" sz="1600" dirty="0" smtClean="0"/>
              <a:t>Archimedes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429000" y="304800"/>
            <a:ext cx="2415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Formulas Table: Density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1000" y="381000"/>
            <a:ext cx="17411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June 7, 8, 12, 2003</a:t>
            </a:r>
            <a:endParaRPr lang="en-US" sz="16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8602" y="1142994"/>
          <a:ext cx="8610597" cy="4765293"/>
        </p:xfrm>
        <a:graphic>
          <a:graphicData uri="http://schemas.openxmlformats.org/drawingml/2006/table">
            <a:tbl>
              <a:tblPr/>
              <a:tblGrid>
                <a:gridCol w="1585649"/>
                <a:gridCol w="610865"/>
                <a:gridCol w="740835"/>
                <a:gridCol w="448401"/>
                <a:gridCol w="448401"/>
                <a:gridCol w="448401"/>
                <a:gridCol w="1234728"/>
                <a:gridCol w="961787"/>
                <a:gridCol w="883805"/>
                <a:gridCol w="1247725"/>
              </a:tblGrid>
              <a:tr h="22028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Mass with Container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Mass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Pre-Volume Measurements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Volume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Density (Experimental)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Density (Accepted)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% Error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4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Graduated Cylinder (100 mL)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27.58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Water (T1)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36.99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=B3-C$2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=C3/G3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=ABS(H3-I$3)/I$3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Water (T2)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47.96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=B4-C$2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=C4/G4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=ABS(H4-I$3)/I$3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Water (T3)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58.04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=B5-C$2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=C5/G5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=ABS(H5-I$3)/I$3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Water (T4)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68.32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=B6-C$2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=C6/G6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=ABS(H6-I$3)/I$3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Water (T5)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75.55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=B7-C$2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=C7/G7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=ABS(H7-I$3)/I$3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9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Graduated Cylinder (10 mL)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5.76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Glycerine (T1)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7.84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=B9-C$8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=C9/G9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1.26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=ABS(H9-I$9)/I$9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Glycerine (T2)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9.32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=B10-C$8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=C10/G10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=ABS(H10-I$9)/I$9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Glycerine (T3)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10.79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=B11-C$8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=C11/G11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=ABS(H11-I$9)/I$9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Glycerine (T4)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12.22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=B12-C$8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=C12/G12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=ABS(H12-I$9)/I$9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Glycerine (T5)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13.86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=B13-C$8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=C13/G13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=ABS(H13-I$9)/I$9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Massing Paper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1.12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Length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Width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Height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66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Block 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54.96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=B15-C$14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6.02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5.11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12.25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=D15*E15*F15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=C15/G15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0.55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=ABS(H15-I$15)/I$15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7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Block 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128.34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=B16-C$14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9.05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6.22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23.07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=D16*E16*F16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=C16/G16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=ABS(H16-I$15)/I$15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65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Block 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207.32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=B17-C$14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6.15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10.64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25.25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=D17*E17*F17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=C17/G17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=ABS(H17-I$15)/I$15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5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Block 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333.33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=B18-C$14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12.67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5.07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35.89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=D18*E18*F18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=C18/G18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=ABS(H18-I$15)/I$15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2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Block 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454.61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=B19-C$14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6.32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14.78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32.4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=D19*E19*F19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=C19/G19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=ABS(H19-I$15)/I$15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Half-Full Cylinder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65.78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Vol. 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Vol. 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69681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 Pebble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66.1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=B21-C$20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50.1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=E21-D$21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=C21/G21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2.25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=ABS(H21-I$21)/I$21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8 Pebbles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67.55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=B22-C$20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50.8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=E22-D$21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=C22/G22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=ABS(H22-I$21)/I$21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3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15 Pebbles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69.24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=B23-C$20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51.6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=E23-D$21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=C23/G23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=ABS(H23-I$21)/I$21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0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22 Pebbles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71.2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=B24-C$20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52.4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=E24-D$21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=C24/G24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=ABS(H24-I$21)/I$21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30 Pebbles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72.55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=B25-C$20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53.1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=E25-D$21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=C25/G25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=ABS(H25-I$21)/I$21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Massing Paper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1.16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Diam.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Height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Aluminum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27.22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=B27-C$26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1.19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8.95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=PI()*(D27/2)^2*E27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=C27/G27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2.699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=ABS(H27-I27)/I27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Copper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58.32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=B28-C$26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1.2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4.95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=PI()*(D28/2)^2*E28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=C28/G28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8.92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=ABS(H28-I28)/I28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Iron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51.82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=B29-C$26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1.22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4.95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=PI()*(D29/2)^2*E29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=C29/G29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7.874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=ABS(H29-I29)/I29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Lead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30.91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=B30-C$26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1.26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1.85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=PI()*(D30/2)^2*E30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=C30/G30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11.342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=ABS(H30-I30)/I30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Tin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29.84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=B31-C$26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1.18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3.1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=PI()*(D31/2)^2*E31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=C31/G31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7.265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=ABS(H31-I31)/I31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Zinc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34.56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=B32-C$26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1.21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3.1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=PI()*(D32/2)^2*E32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=C32/G32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latin typeface="Arial"/>
                        </a:rPr>
                        <a:t>7.14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=ABS(H32-I32)/I32</a:t>
                      </a:r>
                    </a:p>
                  </a:txBody>
                  <a:tcPr marL="5404" marR="5404" marT="5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04800" y="1676400"/>
            <a:ext cx="883920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SAMPLE FORMULA SHEET </a:t>
            </a:r>
          </a:p>
          <a:p>
            <a:pPr algn="ctr"/>
            <a:r>
              <a:rPr lang="en-US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(WARNING: FORMULAS MAY NOT BE CORRECT – DO NOT COPY)</a:t>
            </a:r>
            <a:endParaRPr lang="en-US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Tm="995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-85725" y="-76200"/>
          <a:ext cx="4572000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52950" y="-76200"/>
          <a:ext cx="4572000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-152400" y="3314699"/>
          <a:ext cx="4638674" cy="3533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552950" y="3333751"/>
          <a:ext cx="4581525" cy="351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advTm="1003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38125" y="279797"/>
          <a:ext cx="8667750" cy="6298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9969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967</Words>
  <Application>Microsoft Office PowerPoint</Application>
  <PresentationFormat>On-screen Show (4:3)</PresentationFormat>
  <Paragraphs>688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1_Office Theme</vt:lpstr>
      <vt:lpstr>Density Lab – Excel Skills Setting up the data table</vt:lpstr>
      <vt:lpstr>Density Lab – Excel Skills Calculating Results</vt:lpstr>
      <vt:lpstr>Density Lab – Excel Skills Analysis and Reporting</vt:lpstr>
      <vt:lpstr>Slide 4</vt:lpstr>
      <vt:lpstr>Slide 5</vt:lpstr>
      <vt:lpstr>Slide 6</vt:lpstr>
      <vt:lpstr>Slide 7</vt:lpstr>
    </vt:vector>
  </TitlesOfParts>
  <Company>nycsd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Density Lab – Excel Skills Setting up the data table</dc:title>
  <dc:creator>Student</dc:creator>
  <cp:lastModifiedBy> </cp:lastModifiedBy>
  <cp:revision>25</cp:revision>
  <dcterms:created xsi:type="dcterms:W3CDTF">2009-09-29T11:21:47Z</dcterms:created>
  <dcterms:modified xsi:type="dcterms:W3CDTF">2010-10-04T14:37:53Z</dcterms:modified>
</cp:coreProperties>
</file>