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DB0DC-0DC4-4BD2-8400-12C0C82C7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29922-F068-4A49-9C46-85ADF11F9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97E36-EAB1-4BE2-8EB1-A8828772A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26DF7-0972-4B07-BFF3-3BA84DE1A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66DE0-1C80-43A7-90EB-0AC933DF7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6BE0F-B735-47F7-BDEE-998DB0848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739AF-5551-4031-BD67-1A9FF96A9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1151C-687F-4FAD-9A4E-C3AA5085A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70D7-2977-4654-A992-6D1A5D2A7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4AC0-39BE-48BC-AF82-8E2DE90B6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DB51-7FB8-49F3-A787-A7F7F65AE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B86C5CC-E438-486E-A8A7-D98BE90BA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upload.wikimedia.org/wikipedia/en/6/6f/Floridacrocodile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en/7/72/Wetland500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upload.wikimedia.org/wikipedia/commons/9/92/Wetland-marshall-county-indiana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hyperlink" Target="http://www.chesapeakebay.net/lowerfoodweb.aspx?menuitem=14625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://www.chesapeakebay.net/crabsandshellfish.aspx?menuitem=1462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://www.chesapeakebay.net/fish.aspx?menuitem=14624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hyperlink" Target="http://www.chesapeakebay.net/birds.aspx?menuitem=14622" TargetMode="External"/><Relationship Id="rId9" Type="http://schemas.openxmlformats.org/officeDocument/2006/relationships/hyperlink" Target="http://www.chesapeakebay.net/reptilesandamphibians.aspx?menuitem=1462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ig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975" y="0"/>
            <a:ext cx="43910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lc_c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90700"/>
            <a:ext cx="39147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5908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Watersheds!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6400800" cy="17526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054" name="Picture 9" descr="watershed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0" y="3524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5257800"/>
          </a:xfrm>
        </p:spPr>
        <p:txBody>
          <a:bodyPr/>
          <a:lstStyle/>
          <a:p>
            <a:pPr eaLnBrk="1" hangingPunct="1"/>
            <a:r>
              <a:rPr lang="en-US" smtClean="0"/>
              <a:t>A watershed is the region draining into a river, river system, or any other body of water. </a:t>
            </a:r>
          </a:p>
        </p:txBody>
      </p:sp>
      <p:pic>
        <p:nvPicPr>
          <p:cNvPr id="3076" name="Picture 7" descr="pictorial display of a watersh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441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are a part of the Chesapeake Bay Watershed.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(NNN) Any others?</a:t>
            </a:r>
          </a:p>
        </p:txBody>
      </p:sp>
      <p:pic>
        <p:nvPicPr>
          <p:cNvPr id="4100" name="Picture 4" descr="watersh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9838" y="2209800"/>
            <a:ext cx="36083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Wetland Defined!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wetland is an area of land saturated with moisture, such as a swamp, marsh, or bog. A wetland can be fresh or saltwater.</a:t>
            </a:r>
          </a:p>
        </p:txBody>
      </p:sp>
      <p:pic>
        <p:nvPicPr>
          <p:cNvPr id="5124" name="Picture 5" descr="Image:Floridacrocodil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Image:Wetland-marshall-county-indian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37185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Image:Wetland50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32388"/>
            <a:ext cx="373380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Importance?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More ___________ = More types of life?</a:t>
            </a:r>
          </a:p>
          <a:p>
            <a:pPr eaLnBrk="1" hangingPunct="1"/>
            <a:r>
              <a:rPr lang="en-US" dirty="0" smtClean="0"/>
              <a:t>Wetlands are important because of their biodiversity! They can support an immense variety of plants and animals!</a:t>
            </a:r>
          </a:p>
        </p:txBody>
      </p:sp>
      <p:pic>
        <p:nvPicPr>
          <p:cNvPr id="6148" name="Picture 5" descr="Crabs &amp; Shellfish">
            <a:hlinkClick r:id="rId2" tooltip="Crabs &amp; Shellfish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038600"/>
            <a:ext cx="272415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Birds">
            <a:hlinkClick r:id="rId4" tooltip="Bird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91000"/>
            <a:ext cx="2590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A white-tailed deer in the woo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810000"/>
            <a:ext cx="24288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Lower Food Web">
            <a:hlinkClick r:id="rId7" tooltip="Lower Food Web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0"/>
            <a:ext cx="1828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3" descr="Reptiles &amp; Amphibians">
            <a:hlinkClick r:id="rId9" tooltip="Reptiles &amp; Amphibians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0"/>
            <a:ext cx="1752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5" descr="Fish">
            <a:hlinkClick r:id="rId11" tooltip="Fish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4800" y="5680075"/>
            <a:ext cx="12192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Wetlands? Watersheds????!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ALL WATERSHEDS FLOW INTO WETLANDS! Whatever the river carries gets deposited in the wetland, including pollutants!  Would you want to swim in that?</a:t>
            </a:r>
          </a:p>
        </p:txBody>
      </p:sp>
      <p:pic>
        <p:nvPicPr>
          <p:cNvPr id="7172" name="Picture 5" descr="swamp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63900"/>
            <a:ext cx="539115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33400" y="4495800"/>
            <a:ext cx="2590800" cy="8318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BLEHCH </a:t>
            </a:r>
            <a:r>
              <a:rPr lang="en-US" sz="2400" dirty="0" smtClean="0"/>
              <a:t>SO </a:t>
            </a:r>
            <a:r>
              <a:rPr lang="en-US" sz="2400" dirty="0"/>
              <a:t>GROSS!!!</a:t>
            </a: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2590800" y="5105400"/>
            <a:ext cx="3429000" cy="228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Bad effects of polluted watersheds</a:t>
            </a:r>
            <a:r>
              <a:rPr lang="en-US" sz="4000" smtClean="0"/>
              <a:t>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 fish numbers!!!!!</a:t>
            </a:r>
          </a:p>
          <a:p>
            <a:pPr eaLnBrk="1" hangingPunct="1"/>
            <a:r>
              <a:rPr lang="en-US" smtClean="0"/>
              <a:t>Loss of biodiversity</a:t>
            </a:r>
          </a:p>
          <a:p>
            <a:pPr eaLnBrk="1" hangingPunct="1"/>
            <a:r>
              <a:rPr lang="en-US" smtClean="0"/>
              <a:t>Poor drinking water</a:t>
            </a:r>
          </a:p>
          <a:p>
            <a:pPr eaLnBrk="1" hangingPunct="1"/>
            <a:r>
              <a:rPr lang="en-US" smtClean="0"/>
              <a:t>Loss of animal habitats</a:t>
            </a:r>
          </a:p>
          <a:p>
            <a:pPr eaLnBrk="1" hangingPunct="1"/>
            <a:r>
              <a:rPr lang="en-US" smtClean="0"/>
              <a:t>Loss of fun!</a:t>
            </a:r>
          </a:p>
          <a:p>
            <a:pPr eaLnBrk="1" hangingPunct="1"/>
            <a:endParaRPr lang="en-US" smtClean="0"/>
          </a:p>
        </p:txBody>
      </p:sp>
      <p:pic>
        <p:nvPicPr>
          <p:cNvPr id="8196" name="Picture 5" descr="Marine Area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572000"/>
            <a:ext cx="17637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fig20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295400"/>
            <a:ext cx="2857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 descr="A wetland on a Chesapeake Bay tributary - image courtesy Michael Land Photograph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221163"/>
            <a:ext cx="31242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 of Pollutants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Fertilizers and Manure </a:t>
            </a:r>
          </a:p>
          <a:p>
            <a:pPr eaLnBrk="1" hangingPunct="1"/>
            <a:r>
              <a:rPr lang="en-US" dirty="0" smtClean="0"/>
              <a:t>Air pollutants</a:t>
            </a:r>
          </a:p>
          <a:p>
            <a:pPr eaLnBrk="1" hangingPunct="1"/>
            <a:r>
              <a:rPr lang="en-US" dirty="0" smtClean="0"/>
              <a:t>Pesticides</a:t>
            </a:r>
          </a:p>
          <a:p>
            <a:pPr eaLnBrk="1" hangingPunct="1"/>
            <a:r>
              <a:rPr lang="en-US" dirty="0" smtClean="0"/>
              <a:t>Industrial Chemicals</a:t>
            </a:r>
          </a:p>
          <a:p>
            <a:pPr eaLnBrk="1" hangingPunct="1"/>
            <a:r>
              <a:rPr lang="en-US" dirty="0" smtClean="0"/>
              <a:t>Mercury</a:t>
            </a:r>
          </a:p>
          <a:p>
            <a:pPr eaLnBrk="1" hangingPunct="1"/>
            <a:r>
              <a:rPr lang="en-US" dirty="0" smtClean="0"/>
              <a:t>Hydrocarbons (Result from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gas and oil being burned)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9220" name="Picture 5" descr="Various sources of nutrients: agriculture, wastewater, factories and storm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038600"/>
            <a:ext cx="3352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Emissions from a power pl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47800"/>
            <a:ext cx="28956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dirty="0" smtClean="0"/>
              <a:t>Limit driving</a:t>
            </a:r>
          </a:p>
          <a:p>
            <a:r>
              <a:rPr lang="en-US" dirty="0" smtClean="0"/>
              <a:t>Use natural fertilizers</a:t>
            </a:r>
          </a:p>
          <a:p>
            <a:r>
              <a:rPr lang="en-US" dirty="0" smtClean="0"/>
              <a:t>Create a stream buffer to catch soil and run off.</a:t>
            </a:r>
          </a:p>
          <a:p>
            <a:endParaRPr lang="en-US" dirty="0"/>
          </a:p>
        </p:txBody>
      </p:sp>
      <p:pic>
        <p:nvPicPr>
          <p:cNvPr id="21506" name="Picture 2" descr="https://encrypted-tbn3.gstatic.com/images?q=tbn:ANd9GcQLRumZyVJRiWRdOd5UfLcnKlFn-TRE3o0hGD71vGCyNi8Hvxm1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05199"/>
            <a:ext cx="3352800" cy="3308295"/>
          </a:xfrm>
          <a:prstGeom prst="rect">
            <a:avLst/>
          </a:prstGeom>
          <a:noFill/>
        </p:spPr>
      </p:pic>
      <p:sp>
        <p:nvSpPr>
          <p:cNvPr id="21508" name="AutoShape 4" descr="data:image/jpeg;base64,/9j/4AAQSkZJRgABAQAAAQABAAD/2wBDAAkGBwgHBgkIBwgKCgkLDRYPDQwMDRsUFRAWIB0iIiAdHx8kKDQsJCYxJx8fLT0tMTU3Ojo6Iys/RD84QzQ5Ojf/2wBDAQoKCg0MDRoPDxo3JR8lNzc3Nzc3Nzc3Nzc3Nzc3Nzc3Nzc3Nzc3Nzc3Nzc3Nzc3Nzc3Nzc3Nzc3Nzc3Nzc3Nzf/wAARCAC+ALgDASIAAhEBAxEB/8QAGwAAAgMBAQEAAAAAAAAAAAAABAUCAwYAAQf/xAA2EAACAQMCBQMCBAUEAwEAAAABAgMABBESIQUTMUFRImFxMoEGFKGxI0JSkdHB4fDxFSRiM//EABgBAAMBAQAAAAAAAAAAAAAAAAECAwAE/8QAIREAAgIDAQEAAwEBAAAAAAAAAAECEQMhMRJBBBNRMmH/2gAMAwEAAhEDEQA/AOvL2aeSR5mOt8epjknJqIzJchplblRpuuep7GvFMJcExrJKOx6L96s5okVY0jUq4/iE+1dC2QaPYoC0zTsNAUbaXzmjIWjGJOWCIzsOxNCLKqwtGCMjcYHSrNSPAqo4Z1JySe/mjtGpkb64zIYnUsc40Zwp+KgqSTmPQojKjDR9QO9XSPyQZnGqQkjJ7Ch5JhPEJ4ZdD9c0FJoyZYgEUkC6DjwO5P8ApXghDyiQB+pxnYbD9avkjecpJJ6GxpwMkk+c1XK7aG5SqXjOlS22+NzR9WFs9eW40xKoQBly224IqKXBuoOW6lcjJAOM/NQCyxqA7EzFRh89PavFiS2hkZ3zI/14PT4rJ0ZcPbtnSZY1bGE2IGAAP8UG0jTSJGjBsn0j3r29YS6RMXCg/UdiPO1VW6Kk6SQzKqgbNI2PbtQc0OhhY4DEM6s/MBbSMkDapTSTSYEabjcYXt33roeGylJBblXDSDDoc5HjNF3MV1IqJBGxwwjbT0A70jSYrIXDRLEAqjTJjUFOMf8ABVaNaXF1zuXK+kjOs6sVO9gDnkCMohbBYDoOlcEhwVJkBOFdgcscdM1lHfQJ6AOKmS8mYQRNhc6kFNLCYJw9BckKcg50YyT7e1VRW8UEyNoZ3kLLnHjzXqa5Oak0WiNSNIA3O/QUXVjVZdeskpYx5cHt4OOlA3LPFBqWLRkacAY/7q2WTlgAHl8476RnTUCmvS1xIxjVdh3LGklF/BaIqGlt8xsUXY6iM796stuTJKgkJkZfUSFwcb0PHcSPcIIVzAsZQKB09if715ZBomYrGdRkAIJ6g/8AdKm/oeDnhvGLu2nK2zSrbZAJxtiuoW5mdo3t0RFYuPSD4rqxrYqk9Dl4FRHc4Jx9yc1L1SJGIJ2CqSTIe58VDhrG6RXY6kjyzds+1EwQvhJHwyFyVUtgA06bTs3CqAgRaDKvMZiGb+mqXWUlo4nUyq3pI7jerZFd58LBGCDqzgEfNUIFnl5mlhIXxqGcDHem9hQZZXd0tuscoLKSWGtAcdqusILMo/PDobg+hgNjjyPmqZLtowEQNJjuds/FXRz5tY5CGLDfBHTPagBt0EvA8cuppI2jcbkMDihJFMIxIWEevChdsjyfNT0hypYBR0VfevEaRtTaz6RvgZ3rKYEyDgTOVnGkDODjsDVht2e75+jEWPQWHWu4fC19cYJdgmDhRuRnfamV/E6SOggKYXOGH/N6b2mF8FDWazXjuWcjpv0Lf4qzhqTQcTFsHKiU6gyBQD7DIoaJ7me60QvjJ+ojpRyauUrQPG8sJ0sxODU3/AXRt7JmhTSzlyNg5UEj9KsEys2HUBV3Bxv+1Z3h/F/y8Cpd4KkZ19xTvXHKAwYFsbHOc1CWnsrF2WvHDJ9cWcjIJxviq3sLaVRot1Ynrt+9WiNyMKdXnJ6ivdLRsCjEDbIO9IpNcY3kXPwG0cNGi6S5H0sRj3qifgqrG5juDGx6a19/atDANbFUG43OPFeSsrAiUNpIzkjpQWV3sVoyD8AmRC0Kc5guSw3yc0saymhWSe8jdSoPox1PtW/SJA+YhgY77UJfM2tIlcDmOVYsuwGOtVWZvSEcTGmNbLQsictWOQvU775ryC3dGlExDPkek5rY33DrWYK1xaO0mNmxkkeSaUXdjEeZy9QJxkEb5HTFMptoVxZnL9ogzgaSwC/UN8+1dTFuFXsdspTLsHJ6ZrqHsJ0fA4LO0eK3eSXr62GD8bUMtu0cPLZFGGJO+ce9bFY9LuqLsMk46VleKTKrtkYixuoO/nGe9PB+gyT6LpCjAcsKSpGW3x71SZF04UAFCWwv8o8n77VTc3TktJADobqpBr2KyglggvLiZ4xNIFCQjOAOv3zRboyCX1yR65AqtgkMw/55oS0umIaDktzAdiCcED9qM4hyppZLeIlcAHUTuM10NqlvP6WYiQaSRuQe5zTp2rNaKpLmdrpFCAPIcKHO1N7bQYpNAHMHdl6nzS3kxx8SjwsjOT6G14APvRSxYklGtU0nL9cbilaViyBY4VkuWl1OWjJBC5UbVGXiU1vFrt5nUkZ5cnqU1ZEZZpzHy8RZw7KcdahdcPikiUODGqAhEHX5JNCkFMq4XdzXTsWxEH/njGT1z0o+8kjtQY0SQtMwZsnrjrSSOWWwfFnuT9Rx/inFrxON2jTiSamB9Mirvmt5dbHcE3ouSCa6hCEhFIySTgBapBuuFzKLc/mkK4LOSdH64p6trI8BlVkCNgB87fFLrrhxnnIAKhVO2/UecVCUt0ZJxNDwbiSXEarNoEuNxG4bGPim6SRmMHYHA39qxPDZ5eFon50Jym2JjUenPk9a01pd208S/l3DOuScHaoyCpDVWyThmXO2oDtU2JKFTgo3Q0vFyEyEYqSDgkZrrOe4McbqHmVgQTKAu/ke1TlGXQh76eWQ2CQOo7UAR+euobZcaI25krew6D+9EktGFGT01Eg9Nqjwgxpw5p/qeTOSOqgUPXkP0vupg+EXTgbDFASRDmKzLl+hZeuPGaM0LcsGJ2wD9qk0Y0iOMnA33GR708MiRm7ABC5JMaKydSp32rqLy8JbKnABIA711ZydgBZW/Lu5RSe0iEdf9qzXF7KJ5QwQaXyAoHTPStxc2atJz4pFYsMEHof8UjvY0iZhyW3P0k5I+PIqkMvlhcb4YM2yOqoysAnpDZIySauVVt4OVFqCg6R3JOc03vuHrcShrbUrasgMennNe3/D1tbaNiQZdJOdXRe+BVnki6r6Tkn9E11KI2X6dR31Aeo9Niak88CnDsS4yuAf9athtoGY8uVyxTITTtjPXPmvJbGB5GkmGlSM5JAx84plNLRPgrub8K8TkKOWfSGbJGPNOFzeRjDFIHI1PjB/WkkkVlK64kzNGcFlO7b/ANqaC9gayaTPMJOPUehA7eK0nb0VcbI8d4jymW3tGJLdAO3xQk0E4T+LerqOzZXYd+tdYXDXFxHy7caFbdwo875PxR1y1oZHjZdTAE6XGc0rbA1TF9ii26Ni4ikkJBO2QM+SaYpFJKDzXhA/+SKTXjQRx6TZNHGBgupI6nINGWsdqYg1zcaW/pHXFdWGTlFxfAfbHHC+IrZa4FlQhz1Jzp+BVtvLdLxHllUWLLHURjIxn/Wlurh6KFidMtsD3zRJuJfy8IjOcN/ELfsK5c2LzIaTbRJ7iS6uuUrKHOSQoB2817wq7tOGtJHcXEaOrEkFNJwffvUmZ4ZnaCNRIw0tIQMisvxd3kuQygPHrKqQN8ip0LHp9It7uC8QNC6yIehHarpRIV0oSmNupGD2rLfhW+hik/LLCFnb6iPSP1O9a6NmZNThWYjBz2qUnTK2eLctFJEAoddi5PmjoRyyZ4nKFjjSN1oSNzHIAWJXY6dPb/upl1t4lWV9YfJB6EHtUZ64CxisiiU82LlTkek9cjyKlCrLGsU28hP1L3pRHdSh4CQJIxsuTlhmmKRtAzTxysUYglT16VIy2RaEhzEVLb/VnpXVbcyGNncEsANiBuK6mUnQ1FVhLpjEczhosZ32/tU5beGSeLmKMDcDfIB+KnaraYIjEpON/V/mpx/kdQkKskv/ANsS1VGTSZFuC2jnXEXjf2Of3pTxv8NzTWrJEFlAHpOMMDWh/MW8cTSl9Kjck+KW3PH4ySlopdh/M2wqkXWzOPoxN7w25sYV1I6Bxo5hXZj7e1LLi3adAmsRkjDArt8itnxniDvaKtwIZmDZQJtpyD+tY6UNE8rBW1DbDYIA7kYqm2rISjTKeHcOggt5oOZFJJrLczRuNulVyTxL/AMYSNjpEgUHP2pkiRQSiSV8egHZc5H/AFSSZru5uFubFdfKbbPbHtWXTfRmSzhY4MxhVGSNu3aultLnkLJEVjY7ksNTH4rrJppVaSQshX1IrDJB71bdyHl4ecrpxqIGftVU2K3sTyxJyAt3cGR3H09ge1BoVZRoOVxUOJW35dHkspndM+sHtt5qPDFeeFVjXU2cYFWxSaC06GPD5AkuDEHyf6dx70/srcvI0sugRMCq6u5+KW2VmYP4krhW/pzTWOXnEqrBm1A6dX7VvyZeojJ0jyZYgwBSVncEKRjGaV8Yhge1FspSJ0YsSvnG9Fqk1vdSzPKNPXQegx+1KeOPDNaF1lPZsZwWNcd2wLpD8MWRmu0kmjnMYOQy+kA+a34kKqqs2o6cEgdTWJ4ZxPidxCtvYWy8oH68dfk1q7QXEVsgu5Fdy2Cyjp7UJLYzGIn9Wl0XoQmqiYGguWSSYsTFvpK52x0pdOupAmCcHP71fbh0jcayxcknfapTSoZEXeUalCfwg2xUbEdqJtbuOBF1O7DTg4/lNDqkghbRklWyQx2xucV5FDyGWeVQQWHpXcAH/FRnFAaoZpI8UpZFysjDOf5vjxXVW8ioUZTqaTIB7L4rqnYbICRiNR2yO1RlkmDRlCPVstVxTrKGkUqR27f83oixZpp1TT1bBz4FdLikwKNugm4DC3lkYjTGCN++1Z+wuljcvIQyyZGOn3/Snf4gkMdhNpBBdQoUDuTWf4nOEiEUJRGRAGOnG/eiv4UrzFsW8bujJc6oCFKbJrOcjB/fND2hQWivqaMSeoyORnpuP0oCa8aSYJkvlujEAH4q8iKVQmlXDAjCjYEeKs9pHPspt4OYHubqRwWJGlSMAZwP1qjXFYRPAZBzWOrCnqD3ppFaKtsyySkyFQWxsT/tSm5t4InDuylwuEQHAUUU/wCGbdkGvrmOdYYTliuxbYHziiijaWaQPk+oFl9PSoWjI45/K1urYHfG2Kv43LBbKvNAYgjADH+1NGaujLog4tOSxiMrPnBxp9O1ShuJNCgPoHhdqU3dwZrtm30Z2HgeKNhYGMMOldONlGtDe2jiLK086aT2YnNaThsNlblZDKF07+kVjbXDzqjKzFiMAVoZ7ebR/CK4A9K9CBSZ3qhWE39zJOsrRLrXSSdQGNjjHvSG4Iklgm/LiOKGQa8DOB3yKO4YJbkOkcojMYIc75+M/ajkwiPDOy5caRnB7dfmueL+IZRof8Eaye1LxaRHuF0jGaKjj5kMuGBGAwCdQwrKWU72MTxI4MSONGsEk+a0dvJGUjlizGh+pCR6T1x9658iaeg0gtYAYkddgF65qa+uLGnLjJHzXpm5kamNDgnDKBt8VPUYQra92wEGeh96j6kwHfmOWmQhkfBwMbk47UOHa3kDSqUGoLoI6e9TkmKESXEpVgccpc4q2ZxIyzacFAFx1De9C6YKb4U/mRI+qUAq4IXHUe5rq8uQ5ZMsB0yAMV1AzUjrQIVZckZGQM+OtW8JTF4VfuhBJPvkVKKzmUAgZ8eNxV6IsAOp0Mh7Cr2NFuyj8RyA26xtII42Zn1rnPpxgf3rHyvzI3kus6SNTMD1PvWovooLjWJQGOkIhz9O+5rPcTskNk0auwVmGkjv7VTHNFcibgZziomeAJbRrpI2KjOO+c/FE2TS24X1aFxk6R369KGu5Ire2kt4pzk9NZ7EdqBV52ltuS7OxXL4wduhFXuzlTY1ub4zSII2TUpyWLZ+1LwPz90BKXUgZZQOv+1G8HsUW9kknjQIjKFVnOwIzmruKSaLky28WsdAEA6/ahGSuh6PI5ngjbSqxwoTkYwWPt5pfOl1xKzLhwRnUFYYwKM4Yrusks0ZiQ7DOOvfrXlzMvDkaVDLIG9La22+1bVirTMedQmIP1ZpvZzNDAF0RjfcsuSKWXztLcMzY8gg5/Wi4l/hrjPTPzV4dKt6H/B72I3aC4ES5P1BN8+1aCV1jcl0M2NtIGAaznCLRMrK5Gcbb7inwhkJ5kupdIBwNgT70mZXsSSPI4oLeObR9O0mAOoJ6HzXTLZnTriUkbpnJ28VO2dZEk5kQ0RjGM6hjyaDuLp/zGuGJSiPuWHbzXNUn0R2WwziW3kRpCVVh0HQd6T3nFL6CWWSEs8QZRzAOwzgGm1yAx0xM7SkA6ABhqQXmYrGS3lllwCSVJxgnoKpGKbMujqz/GTsYlNuCAMPlv1rX2Nws1sssBBikUsGbsRXxu2ljQ7lg2eo3rd/hS6tZbM26ylghDujA5+1Ty4UlcRmma61RlV0mkRmOWyw6Z8V68rKyKmQgOemc+1DFnLlhjLAtgDoARvVTTusahG0vnK47HzXO8dhToNlLTMSoyOm/auqx3wpVAGYYBOOp711TKekORbW4UZDYPkmh+KJHFZtFAh5r7q4/l3rHH8d/m+HHlMIJJB1A3XsQKBT8d8QgCw6I5sbB2AJPvXR4nVsZyXA/i9xNZKSQQxTIOCoH371mOIcXukVI11SKx9KAjBNNOKcQ/8AKo00WFDYKpuFHkfNIJXETSTzo2BlVbGce5p4NfUSv4eXNlcTOvMR33GTEMjFEcL4TcvOyyy8gIcxuFycEnNcJ+ILEhS7InkX0RJ/MpIwKKuZBmGeWREuF3kVSWJ23FVtglVaL5zavy7ZZBrC6cnG5zv2q8aYInZgEdvUzgYzt4FK7Gylmv0u7gcuNclcnDHwCKMvJH5mmBFP9TudsCk0ibdugVZLq4nI1NFhyzMRkN4wDQfEeJLE0kTTEuuw9OxJHWmcpgcI0066lbZQ2x70h4rBateOscbA41btjpTRdsokmK4wjOSTv4opSRgA4+KD5sbzsYwFQjIB7VcHXI64NdSVoZo0fBeRqVeapeTAx3FPLm5aa4ELQyEou5J2ArJ8LlzKvJgViNi7E5Fa64nBgSI6HIXDHcGubK2mJNFNvcIIZJNGHMmkgb6h03pZdTuZZoQjMyjGB3FMDcKWYBOXoOe2CcVTKc4eIsXKk4Pc53NFcFB+D2c0MzrMxDMQUAOcf8FdxmJ3t5ICx6nv4omKS5ZEluCIwAV6gE0v4hILSLnriQ7nJ3zSq0woyukBiNQGDim34egmkvowglC53aMbilc2ZGaePG+7Afymnf4aab8yhN2I11Z0FuuN+9POT8lfh9Ct8mbQXO8ZABODtXmVK79ScLUFc/8A6ROoIAw3XIzUyRzDJjEbJqUn56Vy27EsKhnflkKOhxsOpx+tdQsblWDZz1Ix0B811K0kA+b8P4bdBla7XRCULiPOMjsT4ptZQ28GZLiKMlh6AN9NEry5kLbu5JUod89z9qzXF7ia1lTGMMMBR2A23rtkkxlbZo5OMx2rsUij3ydRXbPkUvuuNc1YobfBZhjSV9JPk1nrm6SWEFmKsBgrjtQhZi2FbOKn+tB830cX17dQzR806GiPo2zp9/intpDaWxjuMGWSYbP1ztknxisZzrichGLO5+nqTWytrW5k4PCGEcLx6oyknUZOM5+9GVLQJJURu7+S0s+cQpDkkbnOM+aH4ZxUX7mHTpkx6VznNL+K2l1BbwwzNEVjDFWBOR7EUTwCwS1hS9kc8x90CnA0+D5NL5TQPKSsLvY0t+TPIEeQNnTg4bboe1B2UqcauXtuWIyw9JG2ANzim04mu4LjBWONFPLLHALY7e1Y64gvOGzRmeOSGRhrU5/amigR2SuIY7a+ljT1qCdJ9q9DZ7UMJC0mSSWzvREY1A+oLgZ3PWuuHCg24JcRQzEySOo7KCN61RizEGQMWZScnfb3rCWzLzYwzaRrGdu3mvofEN7aNLYGXXpQjTknI7fauX8ivQkhfPDLPC06SBFZtAUocHAxn+9DcPWXXcxXMqB0QAdhg/PvR/5JbCQoJjLIxJC9g3fekYsr3iXGVjgXS4XWWH8qjqTSpsy2wn8QR3EkI5GXSPYlTtmltrbXN1wsl59AGQmRjPtWinSPXFGkYJc6GznB7VLidvKLdEjTlDYDAAx8/FH0kjXqjE3/AA6axClnDRyLkMoP60NEkkmNClj02p3xe3uCn5dW5jDBYoenb/errP8ADxhQPLeKoIBwOlH1odS1s1fDk/KcMiDOSqKpyTRxfcBvqKjHxSiyltEtFhS4WROnqfNM43LAKWHpXGR1NRJ3sksg0k526ZrqgpywTA0lSVB9t9q6toxlbniC2aapRpwNIK96W3Itrm3ErMGOgkDO4NW3rJbLmRBJIxwV0k4GT0zSC7nUlcoNKnIAHUe9WSGigSSRi7ZXOT4qdrBNcSaIYi58KOlUsdZABAyc4HanfCeKXFrELe0iQnyFJYk0ztcHf/B9wWzFlw+OVbbTdux1vJvgdsVffz5HJLAO4JGrofk1C1PFp2/92NUjJAydiPihuI3CQX4DguAuGJHQ9q56bZH6LuI3JmgYOY5ZHXGMH0nPWnFnaR2XD+VMXcqoK6zjDeR7UHZzSXEV0n5MRld2Z0JJPimnLNxw/nvIcdRhMkY/3pvhm2DXk8clq9vMpR0UZXpkZ6/3pFxqwZ25qTO7KN2dtgAOgo2JTJcPcX2BMAdCoc5HXJxVd9ZtcwEvLHGkhJTVnOB3p4qgrpnLbdgdzt3o8RnRkkY7UAoKllJ9QPai4sBQT9xVoyZQf8ChQx6jDqcHYsNiPatnfTtDIk0ZRYiFBLdgdtqw3C7iZWbTKsewCZ3/AErb8hGsUd9LFFySB39qjkexZ8KJoZbqH+AY/QMFzsCD3NKdMlrdtHaTQvM2BqwdvO9OrKSV7SRykkWs4RHOB/1Su/iS0ne8ErEx59AwVGfFS9WyabTDDItjHEjOHdjk/Pj4qia6eW2bUyk50YO/p/zQQiXiiW8rzFTKoyCMY79KsCxxyBLeNmUegs2dtuuKDoIHxCGCaFDLK6hVBYp48VlZrmUnl8x2VScAnOK1V5eQW0RQJpOPpxuT71kLktzC2goGORkdjXTFaHiH8MMTSAy3HKYEY2619C4Qmm0h5U5kRiGy2DXzWCW2iZHEbynur9D/AGrc/h2+RuHl/wAq0MYYuDnII9qjmX1CsfMBzAxAJGQD811RnzpUOcZ22611QV0LZ87veK3VvcBn05CnAbGQCaSzsJHMrZwxzgUUb62uJnluVbVpBGf6vf2xQRkQzMU3GTp9O39q7a0Vqgqzit+UXcMxx1BwFpz+E7i1TjEb3JCKBpVFQtrPakcc8qQyRqWCOcsoOBn3FHcHh4g9yrWMTl8fWu2Pv2pZLTszej6PfqWlDqDpUZ2GcHPilXoll50set9hg9MZ9+9ExWc9rbPFLdyTTkgksehPUD2oKVZ4LhUZA6nrv0I7/FQxtU0c/SF5cS6AltGjGRvXnsR3NLLW7uI76W2P8X05Kn07VfLIkd4AXGqVW1sDsoxjApTw1Y5uKTnLkKvpDnr96qoqh4kOJcSjhmMNuoOljiTucjpmlNxxK4mRYmb0LnAHxWh4raRzIIoYQkrnCejc/wC1LrTg6whzduiMDkNqB6dsGnTSRSLQrhVmfVjFEhHGCynSe4q7iaGG6wx1qRkAAD9qHWZzgBsKOig7CnK6NBwa2WSdVaNlyd2k7/FbARyNaxRxEkagMZxtmszwIMQrggELq87Vr+HyJcW4t9JBC7ZG2eormkSybYEkgtraRmhkUPIN2ctkDbYUk4ik0891GkcuSAcEHcDvTzSblZrKaXJiGoSAbke9FRWDrDacwxvDCCNbkkuAN9qT9nlBjD09GdsuHC1gie+y94EGxbaNT0wPOP3o2XiJ5Uot0JRU04Ub/emFxy3WSKKKNJCdQBbOvbt7UoYrDAFVkJBzKVGMUv8ArostMW3NgZIkaZ9DqMqfqJOPFZric11LMHmjKlRpHoIBrYxxyQNIzSa4zjTn0nHj4pZxZo5pYoJSXXGkKCRjbY10wkwKRmoufKowHZVONh0rafhm3vIrXTcyERN9EZOcDvWV4bdNY3gQvpjZvVq7YNba24pZzsGidGbOAM1sj1QWORI5HqGWxkFjg9K6hnkOgMcAjtnxXVz0TpnyPSznSBlicADzRLwPbTBZCNQ3IBziieGLLdcyJeUiqmpm0ZP2oR8qNJOc75rqWyxueAw2nGeG6Hto4gj76Ns/etJw+CCzt+TaxokSH+XqfvXyyDiN3FHHDDMyIrZAXbf/AFr6Jwu8WW3jBDainqP2rjzJxIzTQdK3ndR19/vSe/ukUFjsT6SeuD4po5E6ORkEb4PSll2FtRI2Nayn6SB181sPLBFbFVvYqXaacJpyfo6mpNbWNpiSGOQqoJZlcn3xVvDbdwGZ5S0cvqVMfTv5ruJRcu3aKAlIxnUc749qv9HrdFCTh5muwCcpgkdB3O9Z3ilyJSgRwy/UCOoJ6702NukPD0iE82lwdQAGBt2rK59WD2PaqRHSoI5rTMDM5Y4wCfFXRaI5QZFJVN8dKHVtJyANvNWZMhJJOfNVKDuHjUcRDJE+oDAx0rWfhrigvZJGt3xKqAaWHUk9a+dxQM7ADTk+a2/4N4altc8x8PJjTnf5qGSKSEktWPZI5v8AyVyU0glVOwwSPGKE4zfFZYYLcs3MYaEQHPTBruJPNBxGC7WVsa8MnkGiuLfwbO34kzuZebpVV2C6t9q5f8u2LFtIX8MGsOEQGRdRRWbp5/avXj58KSFAgc4YDsB2HmiSqRXDNAAru2WJGcE+KpmQrcZkkcrCoPp/mNNdgmA3qIZk1FkjSPLhTjA6DNDzs0cYSNUVtJAz0GOmT5qri8ssCrI4VkZSGGdyD07V5IUjtYpZQzMYwpVW2p42tASMley6rlicYJycCoxyFCDGdOOjDrVvE4RBKpUbOuQNROKGjALAb10p6Ko0vAeNyLIsF5LlG2BYb5rqUcMiM1/GsR0kMuCfnFdUpQ2aj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data:image/jpeg;base64,/9j/4AAQSkZJRgABAQAAAQABAAD/2wBDAAkGBwgHBgkIBwgKCgkLDRYPDQwMDRsUFRAWIB0iIiAdHx8kKDQsJCYxJx8fLT0tMTU3Ojo6Iys/RD84QzQ5Ojf/2wBDAQoKCg0MDRoPDxo3JR8lNzc3Nzc3Nzc3Nzc3Nzc3Nzc3Nzc3Nzc3Nzc3Nzc3Nzc3Nzc3Nzc3Nzc3Nzc3Nzc3Nzf/wAARCAC+ALgDASIAAhEBAxEB/8QAGwAAAgMBAQEAAAAAAAAAAAAABAUCAwYAAQf/xAA2EAACAQMCBQMCBAUEAwEAAAABAgMABBESIQUTMUFRImFxMoEGFKGxI0JSkdHB4fDxFSRiM//EABgBAAMBAQAAAAAAAAAAAAAAAAECAwAE/8QAIREAAgIDAQEAAwEBAAAAAAAAAAECEQMhMRJBBBNRMmH/2gAMAwEAAhEDEQA/AOvL2aeSR5mOt8epjknJqIzJchplblRpuuep7GvFMJcExrJKOx6L96s5okVY0jUq4/iE+1dC2QaPYoC0zTsNAUbaXzmjIWjGJOWCIzsOxNCLKqwtGCMjcYHSrNSPAqo4Z1JySe/mjtGpkb64zIYnUsc40Zwp+KgqSTmPQojKjDR9QO9XSPyQZnGqQkjJ7Ch5JhPEJ4ZdD9c0FJoyZYgEUkC6DjwO5P8ApXghDyiQB+pxnYbD9avkjecpJJ6GxpwMkk+c1XK7aG5SqXjOlS22+NzR9WFs9eW40xKoQBly224IqKXBuoOW6lcjJAOM/NQCyxqA7EzFRh89PavFiS2hkZ3zI/14PT4rJ0ZcPbtnSZY1bGE2IGAAP8UG0jTSJGjBsn0j3r29YS6RMXCg/UdiPO1VW6Kk6SQzKqgbNI2PbtQc0OhhY4DEM6s/MBbSMkDapTSTSYEabjcYXt33roeGylJBblXDSDDoc5HjNF3MV1IqJBGxwwjbT0A70jSYrIXDRLEAqjTJjUFOMf8ABVaNaXF1zuXK+kjOs6sVO9gDnkCMohbBYDoOlcEhwVJkBOFdgcscdM1lHfQJ6AOKmS8mYQRNhc6kFNLCYJw9BckKcg50YyT7e1VRW8UEyNoZ3kLLnHjzXqa5Oak0WiNSNIA3O/QUXVjVZdeskpYx5cHt4OOlA3LPFBqWLRkacAY/7q2WTlgAHl8476RnTUCmvS1xIxjVdh3LGklF/BaIqGlt8xsUXY6iM796stuTJKgkJkZfUSFwcb0PHcSPcIIVzAsZQKB09if715ZBomYrGdRkAIJ6g/8AdKm/oeDnhvGLu2nK2zSrbZAJxtiuoW5mdo3t0RFYuPSD4rqxrYqk9Dl4FRHc4Jx9yc1L1SJGIJ2CqSTIe58VDhrG6RXY6kjyzds+1EwQvhJHwyFyVUtgA06bTs3CqAgRaDKvMZiGb+mqXWUlo4nUyq3pI7jerZFd58LBGCDqzgEfNUIFnl5mlhIXxqGcDHem9hQZZXd0tuscoLKSWGtAcdqusILMo/PDobg+hgNjjyPmqZLtowEQNJjuds/FXRz5tY5CGLDfBHTPagBt0EvA8cuppI2jcbkMDihJFMIxIWEevChdsjyfNT0hypYBR0VfevEaRtTaz6RvgZ3rKYEyDgTOVnGkDODjsDVht2e75+jEWPQWHWu4fC19cYJdgmDhRuRnfamV/E6SOggKYXOGH/N6b2mF8FDWazXjuWcjpv0Lf4qzhqTQcTFsHKiU6gyBQD7DIoaJ7me60QvjJ+ojpRyauUrQPG8sJ0sxODU3/AXRt7JmhTSzlyNg5UEj9KsEys2HUBV3Bxv+1Z3h/F/y8Cpd4KkZ19xTvXHKAwYFsbHOc1CWnsrF2WvHDJ9cWcjIJxviq3sLaVRot1Ynrt+9WiNyMKdXnJ6ivdLRsCjEDbIO9IpNcY3kXPwG0cNGi6S5H0sRj3qifgqrG5juDGx6a19/atDANbFUG43OPFeSsrAiUNpIzkjpQWV3sVoyD8AmRC0Kc5guSw3yc0saymhWSe8jdSoPox1PtW/SJA+YhgY77UJfM2tIlcDmOVYsuwGOtVWZvSEcTGmNbLQsictWOQvU775ryC3dGlExDPkek5rY33DrWYK1xaO0mNmxkkeSaUXdjEeZy9QJxkEb5HTFMptoVxZnL9ogzgaSwC/UN8+1dTFuFXsdspTLsHJ6ZrqHsJ0fA4LO0eK3eSXr62GD8bUMtu0cPLZFGGJO+ce9bFY9LuqLsMk46VleKTKrtkYixuoO/nGe9PB+gyT6LpCjAcsKSpGW3x71SZF04UAFCWwv8o8n77VTc3TktJADobqpBr2KyglggvLiZ4xNIFCQjOAOv3zRboyCX1yR65AqtgkMw/55oS0umIaDktzAdiCcED9qM4hyppZLeIlcAHUTuM10NqlvP6WYiQaSRuQe5zTp2rNaKpLmdrpFCAPIcKHO1N7bQYpNAHMHdl6nzS3kxx8SjwsjOT6G14APvRSxYklGtU0nL9cbilaViyBY4VkuWl1OWjJBC5UbVGXiU1vFrt5nUkZ5cnqU1ZEZZpzHy8RZw7KcdahdcPikiUODGqAhEHX5JNCkFMq4XdzXTsWxEH/njGT1z0o+8kjtQY0SQtMwZsnrjrSSOWWwfFnuT9Rx/inFrxON2jTiSamB9Mirvmt5dbHcE3ouSCa6hCEhFIySTgBapBuuFzKLc/mkK4LOSdH64p6trI8BlVkCNgB87fFLrrhxnnIAKhVO2/UecVCUt0ZJxNDwbiSXEarNoEuNxG4bGPim6SRmMHYHA39qxPDZ5eFon50Jym2JjUenPk9a01pd208S/l3DOuScHaoyCpDVWyThmXO2oDtU2JKFTgo3Q0vFyEyEYqSDgkZrrOe4McbqHmVgQTKAu/ke1TlGXQh76eWQ2CQOo7UAR+euobZcaI25krew6D+9EktGFGT01Eg9Nqjwgxpw5p/qeTOSOqgUPXkP0vupg+EXTgbDFASRDmKzLl+hZeuPGaM0LcsGJ2wD9qk0Y0iOMnA33GR708MiRm7ABC5JMaKydSp32rqLy8JbKnABIA711ZydgBZW/Lu5RSe0iEdf9qzXF7KJ5QwQaXyAoHTPStxc2atJz4pFYsMEHof8UjvY0iZhyW3P0k5I+PIqkMvlhcb4YM2yOqoysAnpDZIySauVVt4OVFqCg6R3JOc03vuHrcShrbUrasgMennNe3/D1tbaNiQZdJOdXRe+BVnki6r6Tkn9E11KI2X6dR31Aeo9Niak88CnDsS4yuAf9athtoGY8uVyxTITTtjPXPmvJbGB5GkmGlSM5JAx84plNLRPgrub8K8TkKOWfSGbJGPNOFzeRjDFIHI1PjB/WkkkVlK64kzNGcFlO7b/ANqaC9gayaTPMJOPUehA7eK0nb0VcbI8d4jymW3tGJLdAO3xQk0E4T+LerqOzZXYd+tdYXDXFxHy7caFbdwo875PxR1y1oZHjZdTAE6XGc0rbA1TF9ii26Ni4ikkJBO2QM+SaYpFJKDzXhA/+SKTXjQRx6TZNHGBgupI6nINGWsdqYg1zcaW/pHXFdWGTlFxfAfbHHC+IrZa4FlQhz1Jzp+BVtvLdLxHllUWLLHURjIxn/Wlurh6KFidMtsD3zRJuJfy8IjOcN/ELfsK5c2LzIaTbRJ7iS6uuUrKHOSQoB2817wq7tOGtJHcXEaOrEkFNJwffvUmZ4ZnaCNRIw0tIQMisvxd3kuQygPHrKqQN8ip0LHp9It7uC8QNC6yIehHarpRIV0oSmNupGD2rLfhW+hik/LLCFnb6iPSP1O9a6NmZNThWYjBz2qUnTK2eLctFJEAoddi5PmjoRyyZ4nKFjjSN1oSNzHIAWJXY6dPb/upl1t4lWV9YfJB6EHtUZ64CxisiiU82LlTkek9cjyKlCrLGsU28hP1L3pRHdSh4CQJIxsuTlhmmKRtAzTxysUYglT16VIy2RaEhzEVLb/VnpXVbcyGNncEsANiBuK6mUnQ1FVhLpjEczhosZ32/tU5beGSeLmKMDcDfIB+KnaraYIjEpON/V/mpx/kdQkKskv/ANsS1VGTSZFuC2jnXEXjf2Of3pTxv8NzTWrJEFlAHpOMMDWh/MW8cTSl9Kjck+KW3PH4ySlopdh/M2wqkXWzOPoxN7w25sYV1I6Bxo5hXZj7e1LLi3adAmsRkjDArt8itnxniDvaKtwIZmDZQJtpyD+tY6UNE8rBW1DbDYIA7kYqm2rISjTKeHcOggt5oOZFJJrLczRuNulVyTxL/AMYSNjpEgUHP2pkiRQSiSV8egHZc5H/AFSSZru5uFubFdfKbbPbHtWXTfRmSzhY4MxhVGSNu3aultLnkLJEVjY7ksNTH4rrJppVaSQshX1IrDJB71bdyHl4ecrpxqIGftVU2K3sTyxJyAt3cGR3H09ge1BoVZRoOVxUOJW35dHkspndM+sHtt5qPDFeeFVjXU2cYFWxSaC06GPD5AkuDEHyf6dx70/srcvI0sugRMCq6u5+KW2VmYP4krhW/pzTWOXnEqrBm1A6dX7VvyZeojJ0jyZYgwBSVncEKRjGaV8Yhge1FspSJ0YsSvnG9Fqk1vdSzPKNPXQegx+1KeOPDNaF1lPZsZwWNcd2wLpD8MWRmu0kmjnMYOQy+kA+a34kKqqs2o6cEgdTWJ4ZxPidxCtvYWy8oH68dfk1q7QXEVsgu5Fdy2Cyjp7UJLYzGIn9Wl0XoQmqiYGguWSSYsTFvpK52x0pdOupAmCcHP71fbh0jcayxcknfapTSoZEXeUalCfwg2xUbEdqJtbuOBF1O7DTg4/lNDqkghbRklWyQx2xucV5FDyGWeVQQWHpXcAH/FRnFAaoZpI8UpZFysjDOf5vjxXVW8ioUZTqaTIB7L4rqnYbICRiNR2yO1RlkmDRlCPVstVxTrKGkUqR27f83oixZpp1TT1bBz4FdLikwKNugm4DC3lkYjTGCN++1Z+wuljcvIQyyZGOn3/Snf4gkMdhNpBBdQoUDuTWf4nOEiEUJRGRAGOnG/eiv4UrzFsW8bujJc6oCFKbJrOcjB/fND2hQWivqaMSeoyORnpuP0oCa8aSYJkvlujEAH4q8iKVQmlXDAjCjYEeKs9pHPspt4OYHubqRwWJGlSMAZwP1qjXFYRPAZBzWOrCnqD3ppFaKtsyySkyFQWxsT/tSm5t4InDuylwuEQHAUUU/wCGbdkGvrmOdYYTliuxbYHziiijaWaQPk+oFl9PSoWjI45/K1urYHfG2Kv43LBbKvNAYgjADH+1NGaujLog4tOSxiMrPnBxp9O1ShuJNCgPoHhdqU3dwZrtm30Z2HgeKNhYGMMOldONlGtDe2jiLK086aT2YnNaThsNlblZDKF07+kVjbXDzqjKzFiMAVoZ7ebR/CK4A9K9CBSZ3qhWE39zJOsrRLrXSSdQGNjjHvSG4Iklgm/LiOKGQa8DOB3yKO4YJbkOkcojMYIc75+M/ajkwiPDOy5caRnB7dfmueL+IZRof8Eaye1LxaRHuF0jGaKjj5kMuGBGAwCdQwrKWU72MTxI4MSONGsEk+a0dvJGUjlizGh+pCR6T1x9658iaeg0gtYAYkddgF65qa+uLGnLjJHzXpm5kamNDgnDKBt8VPUYQra92wEGeh96j6kwHfmOWmQhkfBwMbk47UOHa3kDSqUGoLoI6e9TkmKESXEpVgccpc4q2ZxIyzacFAFx1De9C6YKb4U/mRI+qUAq4IXHUe5rq8uQ5ZMsB0yAMV1AzUjrQIVZckZGQM+OtW8JTF4VfuhBJPvkVKKzmUAgZ8eNxV6IsAOp0Mh7Cr2NFuyj8RyA26xtII42Zn1rnPpxgf3rHyvzI3kus6SNTMD1PvWovooLjWJQGOkIhz9O+5rPcTskNk0auwVmGkjv7VTHNFcibgZziomeAJbRrpI2KjOO+c/FE2TS24X1aFxk6R369KGu5Ire2kt4pzk9NZ7EdqBV52ltuS7OxXL4wduhFXuzlTY1ub4zSII2TUpyWLZ+1LwPz90BKXUgZZQOv+1G8HsUW9kknjQIjKFVnOwIzmruKSaLky28WsdAEA6/ahGSuh6PI5ngjbSqxwoTkYwWPt5pfOl1xKzLhwRnUFYYwKM4Yrusks0ZiQ7DOOvfrXlzMvDkaVDLIG9La22+1bVirTMedQmIP1ZpvZzNDAF0RjfcsuSKWXztLcMzY8gg5/Wi4l/hrjPTPzV4dKt6H/B72I3aC4ES5P1BN8+1aCV1jcl0M2NtIGAaznCLRMrK5Gcbb7inwhkJ5kupdIBwNgT70mZXsSSPI4oLeObR9O0mAOoJ6HzXTLZnTriUkbpnJ28VO2dZEk5kQ0RjGM6hjyaDuLp/zGuGJSiPuWHbzXNUn0R2WwziW3kRpCVVh0HQd6T3nFL6CWWSEs8QZRzAOwzgGm1yAx0xM7SkA6ABhqQXmYrGS3lllwCSVJxgnoKpGKbMujqz/GTsYlNuCAMPlv1rX2Nws1sssBBikUsGbsRXxu2ljQ7lg2eo3rd/hS6tZbM26ylghDujA5+1Ty4UlcRmma61RlV0mkRmOWyw6Z8V68rKyKmQgOemc+1DFnLlhjLAtgDoARvVTTusahG0vnK47HzXO8dhToNlLTMSoyOm/auqx3wpVAGYYBOOp711TKekORbW4UZDYPkmh+KJHFZtFAh5r7q4/l3rHH8d/m+HHlMIJJB1A3XsQKBT8d8QgCw6I5sbB2AJPvXR4nVsZyXA/i9xNZKSQQxTIOCoH371mOIcXukVI11SKx9KAjBNNOKcQ/8AKo00WFDYKpuFHkfNIJXETSTzo2BlVbGce5p4NfUSv4eXNlcTOvMR33GTEMjFEcL4TcvOyyy8gIcxuFycEnNcJ+ILEhS7InkX0RJ/MpIwKKuZBmGeWREuF3kVSWJ23FVtglVaL5zavy7ZZBrC6cnG5zv2q8aYInZgEdvUzgYzt4FK7Gylmv0u7gcuNclcnDHwCKMvJH5mmBFP9TudsCk0ibdugVZLq4nI1NFhyzMRkN4wDQfEeJLE0kTTEuuw9OxJHWmcpgcI0066lbZQ2x70h4rBateOscbA41btjpTRdsokmK4wjOSTv4opSRgA4+KD5sbzsYwFQjIB7VcHXI64NdSVoZo0fBeRqVeapeTAx3FPLm5aa4ELQyEou5J2ArJ8LlzKvJgViNi7E5Fa64nBgSI6HIXDHcGubK2mJNFNvcIIZJNGHMmkgb6h03pZdTuZZoQjMyjGB3FMDcKWYBOXoOe2CcVTKc4eIsXKk4Pc53NFcFB+D2c0MzrMxDMQUAOcf8FdxmJ3t5ICx6nv4omKS5ZEluCIwAV6gE0v4hILSLnriQ7nJ3zSq0woyukBiNQGDim34egmkvowglC53aMbilc2ZGaePG+7Afymnf4aab8yhN2I11Z0FuuN+9POT8lfh9Ct8mbQXO8ZABODtXmVK79ScLUFc/8A6ROoIAw3XIzUyRzDJjEbJqUn56Vy27EsKhnflkKOhxsOpx+tdQsblWDZz1Ix0B811K0kA+b8P4bdBla7XRCULiPOMjsT4ptZQ28GZLiKMlh6AN9NEry5kLbu5JUod89z9qzXF7ia1lTGMMMBR2A23rtkkxlbZo5OMx2rsUij3ydRXbPkUvuuNc1YobfBZhjSV9JPk1nrm6SWEFmKsBgrjtQhZi2FbOKn+tB830cX17dQzR806GiPo2zp9/intpDaWxjuMGWSYbP1ztknxisZzrichGLO5+nqTWytrW5k4PCGEcLx6oyknUZOM5+9GVLQJJURu7+S0s+cQpDkkbnOM+aH4ZxUX7mHTpkx6VznNL+K2l1BbwwzNEVjDFWBOR7EUTwCwS1hS9kc8x90CnA0+D5NL5TQPKSsLvY0t+TPIEeQNnTg4bboe1B2UqcauXtuWIyw9JG2ANzim04mu4LjBWONFPLLHALY7e1Y64gvOGzRmeOSGRhrU5/amigR2SuIY7a+ljT1qCdJ9q9DZ7UMJC0mSSWzvREY1A+oLgZ3PWuuHCg24JcRQzEySOo7KCN61RizEGQMWZScnfb3rCWzLzYwzaRrGdu3mvofEN7aNLYGXXpQjTknI7fauX8ivQkhfPDLPC06SBFZtAUocHAxn+9DcPWXXcxXMqB0QAdhg/PvR/5JbCQoJjLIxJC9g3fekYsr3iXGVjgXS4XWWH8qjqTSpsy2wn8QR3EkI5GXSPYlTtmltrbXN1wsl59AGQmRjPtWinSPXFGkYJc6GznB7VLidvKLdEjTlDYDAAx8/FH0kjXqjE3/AA6axClnDRyLkMoP60NEkkmNClj02p3xe3uCn5dW5jDBYoenb/errP8ADxhQPLeKoIBwOlH1odS1s1fDk/KcMiDOSqKpyTRxfcBvqKjHxSiyltEtFhS4WROnqfNM43LAKWHpXGR1NRJ3sksg0k526ZrqgpywTA0lSVB9t9q6toxlbniC2aapRpwNIK96W3Itrm3ErMGOgkDO4NW3rJbLmRBJIxwV0k4GT0zSC7nUlcoNKnIAHUe9WSGigSSRi7ZXOT4qdrBNcSaIYi58KOlUsdZABAyc4HanfCeKXFrELe0iQnyFJYk0ztcHf/B9wWzFlw+OVbbTdux1vJvgdsVffz5HJLAO4JGrofk1C1PFp2/92NUjJAydiPihuI3CQX4DguAuGJHQ9q56bZH6LuI3JmgYOY5ZHXGMH0nPWnFnaR2XD+VMXcqoK6zjDeR7UHZzSXEV0n5MRld2Z0JJPimnLNxw/nvIcdRhMkY/3pvhm2DXk8clq9vMpR0UZXpkZ6/3pFxqwZ25qTO7KN2dtgAOgo2JTJcPcX2BMAdCoc5HXJxVd9ZtcwEvLHGkhJTVnOB3p4qgrpnLbdgdzt3o8RnRkkY7UAoKllJ9QPai4sBQT9xVoyZQf8ChQx6jDqcHYsNiPatnfTtDIk0ZRYiFBLdgdtqw3C7iZWbTKsewCZ3/AErb8hGsUd9LFFySB39qjkexZ8KJoZbqH+AY/QMFzsCD3NKdMlrdtHaTQvM2BqwdvO9OrKSV7SRykkWs4RHOB/1Su/iS0ne8ErEx59AwVGfFS9WyabTDDItjHEjOHdjk/Pj4qia6eW2bUyk50YO/p/zQQiXiiW8rzFTKoyCMY79KsCxxyBLeNmUegs2dtuuKDoIHxCGCaFDLK6hVBYp48VlZrmUnl8x2VScAnOK1V5eQW0RQJpOPpxuT71kLktzC2goGORkdjXTFaHiH8MMTSAy3HKYEY2619C4Qmm0h5U5kRiGy2DXzWCW2iZHEbynur9D/AGrc/h2+RuHl/wAq0MYYuDnII9qjmX1CsfMBzAxAJGQD811RnzpUOcZ22611QV0LZ87veK3VvcBn05CnAbGQCaSzsJHMrZwxzgUUb62uJnluVbVpBGf6vf2xQRkQzMU3GTp9O39q7a0Vqgqzit+UXcMxx1BwFpz+E7i1TjEb3JCKBpVFQtrPakcc8qQyRqWCOcsoOBn3FHcHh4g9yrWMTl8fWu2Pv2pZLTszej6PfqWlDqDpUZ2GcHPilXoll50set9hg9MZ9+9ExWc9rbPFLdyTTkgksehPUD2oKVZ4LhUZA6nrv0I7/FQxtU0c/SF5cS6AltGjGRvXnsR3NLLW7uI76W2P8X05Kn07VfLIkd4AXGqVW1sDsoxjApTw1Y5uKTnLkKvpDnr96qoqh4kOJcSjhmMNuoOljiTucjpmlNxxK4mRYmb0LnAHxWh4raRzIIoYQkrnCejc/wC1LrTg6whzduiMDkNqB6dsGnTSRSLQrhVmfVjFEhHGCynSe4q7iaGG6wx1qRkAAD9qHWZzgBsKOig7CnK6NBwa2WSdVaNlyd2k7/FbARyNaxRxEkagMZxtmszwIMQrggELq87Vr+HyJcW4t9JBC7ZG2eormkSybYEkgtraRmhkUPIN2ctkDbYUk4ik0891GkcuSAcEHcDvTzSblZrKaXJiGoSAbke9FRWDrDacwxvDCCNbkkuAN9qT9nlBjD09GdsuHC1gie+y94EGxbaNT0wPOP3o2XiJ5Uot0JRU04Ub/emFxy3WSKKKNJCdQBbOvbt7UoYrDAFVkJBzKVGMUv8ArostMW3NgZIkaZ9DqMqfqJOPFZric11LMHmjKlRpHoIBrYxxyQNIzSa4zjTn0nHj4pZxZo5pYoJSXXGkKCRjbY10wkwKRmoufKowHZVONh0rafhm3vIrXTcyERN9EZOcDvWV4bdNY3gQvpjZvVq7YNba24pZzsGidGbOAM1sj1QWORI5HqGWxkFjg9K6hnkOgMcAjtnxXVz0TpnyPSznSBlicADzRLwPbTBZCNQ3IBziieGLLdcyJeUiqmpm0ZP2oR8qNJOc75rqWyxueAw2nGeG6Hto4gj76Ns/etJw+CCzt+TaxokSH+XqfvXyyDiN3FHHDDMyIrZAXbf/AFr6Jwu8WW3jBDainqP2rjzJxIzTQdK3ndR19/vSe/ukUFjsT6SeuD4po5E6ORkEb4PSll2FtRI2Nayn6SB181sPLBFbFVvYqXaacJpyfo6mpNbWNpiSGOQqoJZlcn3xVvDbdwGZ5S0cvqVMfTv5ruJRcu3aKAlIxnUc749qv9HrdFCTh5muwCcpgkdB3O9Z3ilyJSgRwy/UCOoJ6702NukPD0iE82lwdQAGBt2rK59WD2PaqRHSoI5rTMDM5Y4wCfFXRaI5QZFJVN8dKHVtJyANvNWZMhJJOfNVKDuHjUcRDJE+oDAx0rWfhrigvZJGt3xKqAaWHUk9a+dxQM7ADTk+a2/4N4altc8x8PJjTnf5qGSKSEktWPZI5v8AyVyU0glVOwwSPGKE4zfFZYYLcs3MYaEQHPTBruJPNBxGC7WVsa8MnkGiuLfwbO34kzuZebpVV2C6t9q5f8u2LFtIX8MGsOEQGRdRRWbp5/avXj58KSFAgc4YDsB2HmiSqRXDNAAru2WJGcE+KpmQrcZkkcrCoPp/mNNdgmA3qIZk1FkjSPLhTjA6DNDzs0cYSNUVtJAz0GOmT5qri8ssCrI4VkZSGGdyD07V5IUjtYpZQzMYwpVW2p42tASMley6rlicYJycCoxyFCDGdOOjDrVvE4RBKpUbOuQNROKGjALAb10p6Ko0vAeNyLIsF5LlG2BYb5rqUcMiM1/GsR0kMuCfnFdUpQ2aj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2" name="Picture 8" descr="https://encrypted-tbn1.gstatic.com/images?q=tbn:ANd9GcQlYzi_qiDgFjXIyOO1f67nlr8yaG4SuE55k4rEqr9OEEY24J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3497036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202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Watersheds!</vt:lpstr>
      <vt:lpstr>Definition</vt:lpstr>
      <vt:lpstr>US!</vt:lpstr>
      <vt:lpstr>Wetland Defined!</vt:lpstr>
      <vt:lpstr>Importance?</vt:lpstr>
      <vt:lpstr>Wetlands? Watersheds????!</vt:lpstr>
      <vt:lpstr>Bad effects of polluted watersheds!</vt:lpstr>
      <vt:lpstr>Examples of Pollutants</vt:lpstr>
      <vt:lpstr>Avoiding pollution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Watersheds!</dc:title>
  <dc:creator>NYCSD</dc:creator>
  <cp:lastModifiedBy>staff</cp:lastModifiedBy>
  <cp:revision>52</cp:revision>
  <dcterms:created xsi:type="dcterms:W3CDTF">2008-05-16T19:34:58Z</dcterms:created>
  <dcterms:modified xsi:type="dcterms:W3CDTF">2016-09-23T17:25:48Z</dcterms:modified>
</cp:coreProperties>
</file>