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Lst>
  <p:notesMasterIdLst>
    <p:notesMasterId r:id="rId38"/>
  </p:notesMasterIdLst>
  <p:handoutMasterIdLst>
    <p:handoutMasterId r:id="rId39"/>
  </p:handoutMasterIdLst>
  <p:sldIdLst>
    <p:sldId id="290" r:id="rId2"/>
    <p:sldId id="256" r:id="rId3"/>
    <p:sldId id="257" r:id="rId4"/>
    <p:sldId id="261" r:id="rId5"/>
    <p:sldId id="259" r:id="rId6"/>
    <p:sldId id="260" r:id="rId7"/>
    <p:sldId id="273" r:id="rId8"/>
    <p:sldId id="258" r:id="rId9"/>
    <p:sldId id="262" r:id="rId10"/>
    <p:sldId id="265" r:id="rId11"/>
    <p:sldId id="266" r:id="rId12"/>
    <p:sldId id="267" r:id="rId13"/>
    <p:sldId id="263" r:id="rId14"/>
    <p:sldId id="275" r:id="rId15"/>
    <p:sldId id="274"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91" r:id="rId31"/>
    <p:sldId id="292" r:id="rId32"/>
    <p:sldId id="293" r:id="rId33"/>
    <p:sldId id="294" r:id="rId34"/>
    <p:sldId id="295" r:id="rId35"/>
    <p:sldId id="297" r:id="rId36"/>
    <p:sldId id="296" r:id="rId37"/>
  </p:sldIdLst>
  <p:sldSz cx="9144000" cy="6858000" type="screen4x3"/>
  <p:notesSz cx="6858000" cy="9144000"/>
  <p:defaultTextStyle>
    <a:defPPr>
      <a:defRPr lang="en-US"/>
    </a:defPPr>
    <a:lvl1pPr algn="l" rtl="0" eaLnBrk="0" fontAlgn="base" hangingPunct="0">
      <a:spcBef>
        <a:spcPct val="0"/>
      </a:spcBef>
      <a:spcAft>
        <a:spcPct val="0"/>
      </a:spcAft>
      <a:defRPr sz="28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8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8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8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00FF00"/>
    <a:srgbClr val="FF6600"/>
    <a:srgbClr val="FFCC00"/>
    <a:srgbClr val="FFFFFF"/>
    <a:srgbClr val="FF0000"/>
    <a:srgbClr val="996600"/>
    <a:srgbClr val="FF9900"/>
    <a:srgbClr val="663300"/>
    <a:srgbClr val="894400"/>
    <a:srgbClr val="A451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58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35" d="100"/>
          <a:sy n="35" d="100"/>
        </p:scale>
        <p:origin x="-1512"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6147" name="Rectangle 3"/>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6148" name="Rectangle 4"/>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6149" name="Rectangle 5"/>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a:lvl1pPr>
          </a:lstStyle>
          <a:p>
            <a:fld id="{425F25F8-D98D-4357-A712-D41D392C8C11}"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5123" name="Rectangle 3"/>
          <p:cNvSpPr>
            <a:spLocks noGrp="1" noChangeArrowheads="1"/>
          </p:cNvSpPr>
          <p:nvPr>
            <p:ph type="body" idx="1"/>
          </p:nvPr>
        </p:nvSpPr>
        <p:spPr bwMode="auto">
          <a:xfrm>
            <a:off x="914400" y="4343400"/>
            <a:ext cx="5029200" cy="4114800"/>
          </a:xfrm>
          <a:prstGeom prst="rect">
            <a:avLst/>
          </a:prstGeom>
          <a:noFill/>
          <a:ln w="12700">
            <a:miter lim="800000"/>
            <a:headEnd type="none" w="sm" len="sm"/>
            <a:tailEnd type="none" w="sm" len="sm"/>
          </a:ln>
        </p:spPr>
        <p:txBody>
          <a:bodyPr/>
          <a:lstStyle/>
          <a:p>
            <a:pPr>
              <a:spcBef>
                <a:spcPct val="0"/>
              </a:spcBef>
            </a:pPr>
            <a:endParaRPr lang="en-US" sz="24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5123" name="Rectangle 3"/>
          <p:cNvSpPr>
            <a:spLocks noGrp="1" noChangeArrowheads="1"/>
          </p:cNvSpPr>
          <p:nvPr>
            <p:ph type="body" idx="1"/>
          </p:nvPr>
        </p:nvSpPr>
        <p:spPr bwMode="auto">
          <a:xfrm>
            <a:off x="914400" y="4343400"/>
            <a:ext cx="5029200" cy="4114800"/>
          </a:xfrm>
          <a:prstGeom prst="rect">
            <a:avLst/>
          </a:prstGeom>
          <a:noFill/>
          <a:ln w="12700">
            <a:miter lim="800000"/>
            <a:headEnd type="none" w="sm" len="sm"/>
            <a:tailEnd type="none" w="sm" len="sm"/>
          </a:ln>
        </p:spPr>
        <p:txBody>
          <a:bodyPr/>
          <a:lstStyle/>
          <a:p>
            <a:pPr>
              <a:spcBef>
                <a:spcPct val="0"/>
              </a:spcBef>
            </a:pPr>
            <a:endParaRPr lang="en-US" sz="24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2290" name="Group 2"/>
          <p:cNvGrpSpPr>
            <a:grpSpLocks/>
          </p:cNvGrpSpPr>
          <p:nvPr/>
        </p:nvGrpSpPr>
        <p:grpSpPr bwMode="auto">
          <a:xfrm>
            <a:off x="457200" y="2363788"/>
            <a:ext cx="8153400" cy="1600200"/>
            <a:chOff x="288" y="1489"/>
            <a:chExt cx="5136" cy="1008"/>
          </a:xfrm>
        </p:grpSpPr>
        <p:sp>
          <p:nvSpPr>
            <p:cNvPr id="12291" name="Arc 3"/>
            <p:cNvSpPr>
              <a:spLocks/>
            </p:cNvSpPr>
            <p:nvPr/>
          </p:nvSpPr>
          <p:spPr bwMode="invGray">
            <a:xfrm>
              <a:off x="3595" y="1489"/>
              <a:ext cx="1829" cy="1008"/>
            </a:xfrm>
            <a:custGeom>
              <a:avLst/>
              <a:gdLst>
                <a:gd name="G0" fmla="+- 312 0 0"/>
                <a:gd name="G1" fmla="+- 21600 0 0"/>
                <a:gd name="G2" fmla="+- 21600 0 0"/>
                <a:gd name="T0" fmla="*/ 300 w 21912"/>
                <a:gd name="T1" fmla="*/ 0 h 43200"/>
                <a:gd name="T2" fmla="*/ 0 w 21912"/>
                <a:gd name="T3" fmla="*/ 43198 h 43200"/>
                <a:gd name="T4" fmla="*/ 312 w 21912"/>
                <a:gd name="T5" fmla="*/ 21600 h 43200"/>
              </a:gdLst>
              <a:ahLst/>
              <a:cxnLst>
                <a:cxn ang="0">
                  <a:pos x="T0" y="T1"/>
                </a:cxn>
                <a:cxn ang="0">
                  <a:pos x="T2" y="T3"/>
                </a:cxn>
                <a:cxn ang="0">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close/>
                </a:path>
              </a:pathLst>
            </a:custGeom>
            <a:gradFill rotWithShape="0">
              <a:gsLst>
                <a:gs pos="0">
                  <a:schemeClr val="bg1"/>
                </a:gs>
                <a:gs pos="100000">
                  <a:srgbClr val="663300"/>
                </a:gs>
              </a:gsLst>
              <a:lin ang="0" scaled="1"/>
            </a:gradFill>
            <a:ln w="9525" cap="rnd">
              <a:noFill/>
              <a:round/>
              <a:headEnd/>
              <a:tailEnd/>
            </a:ln>
            <a:effectLst/>
          </p:spPr>
          <p:txBody>
            <a:bodyPr wrap="none" anchor="ctr"/>
            <a:lstStyle/>
            <a:p>
              <a:endParaRPr lang="en-US"/>
            </a:p>
          </p:txBody>
        </p:sp>
        <p:sp>
          <p:nvSpPr>
            <p:cNvPr id="12292" name="Arc 4"/>
            <p:cNvSpPr>
              <a:spLocks/>
            </p:cNvSpPr>
            <p:nvPr/>
          </p:nvSpPr>
          <p:spPr bwMode="invGray">
            <a:xfrm>
              <a:off x="3548" y="1593"/>
              <a:ext cx="1831" cy="800"/>
            </a:xfrm>
            <a:custGeom>
              <a:avLst/>
              <a:gdLst>
                <a:gd name="G0" fmla="+- 324 0 0"/>
                <a:gd name="G1" fmla="+- 21600 0 0"/>
                <a:gd name="G2" fmla="+- 21600 0 0"/>
                <a:gd name="T0" fmla="*/ 312 w 21924"/>
                <a:gd name="T1" fmla="*/ 0 h 43200"/>
                <a:gd name="T2" fmla="*/ 0 w 21924"/>
                <a:gd name="T3" fmla="*/ 43198 h 43200"/>
                <a:gd name="T4" fmla="*/ 324 w 21924"/>
                <a:gd name="T5" fmla="*/ 21600 h 43200"/>
              </a:gdLst>
              <a:ahLst/>
              <a:cxnLst>
                <a:cxn ang="0">
                  <a:pos x="T0" y="T1"/>
                </a:cxn>
                <a:cxn ang="0">
                  <a:pos x="T2" y="T3"/>
                </a:cxn>
                <a:cxn ang="0">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close/>
                </a:path>
              </a:pathLst>
            </a:custGeom>
            <a:gradFill rotWithShape="0">
              <a:gsLst>
                <a:gs pos="0">
                  <a:schemeClr val="bg1"/>
                </a:gs>
                <a:gs pos="100000">
                  <a:srgbClr val="894400"/>
                </a:gs>
              </a:gsLst>
              <a:lin ang="0" scaled="1"/>
            </a:gradFill>
            <a:ln w="9525" cap="rnd">
              <a:noFill/>
              <a:round/>
              <a:headEnd/>
              <a:tailEnd/>
            </a:ln>
            <a:effectLst/>
          </p:spPr>
          <p:txBody>
            <a:bodyPr wrap="none" anchor="ctr"/>
            <a:lstStyle/>
            <a:p>
              <a:endParaRPr lang="en-US"/>
            </a:p>
          </p:txBody>
        </p:sp>
        <p:sp>
          <p:nvSpPr>
            <p:cNvPr id="12293" name="Arc 5"/>
            <p:cNvSpPr>
              <a:spLocks/>
            </p:cNvSpPr>
            <p:nvPr/>
          </p:nvSpPr>
          <p:spPr bwMode="invGray">
            <a:xfrm>
              <a:off x="3521" y="1732"/>
              <a:ext cx="1830" cy="522"/>
            </a:xfrm>
            <a:custGeom>
              <a:avLst/>
              <a:gdLst>
                <a:gd name="G0" fmla="+- 325 0 0"/>
                <a:gd name="G1" fmla="+- 21600 0 0"/>
                <a:gd name="G2" fmla="+- 21600 0 0"/>
                <a:gd name="T0" fmla="*/ 313 w 21925"/>
                <a:gd name="T1" fmla="*/ 0 h 43200"/>
                <a:gd name="T2" fmla="*/ 0 w 21925"/>
                <a:gd name="T3" fmla="*/ 43198 h 43200"/>
                <a:gd name="T4" fmla="*/ 325 w 21925"/>
                <a:gd name="T5" fmla="*/ 21600 h 43200"/>
              </a:gdLst>
              <a:ahLst/>
              <a:cxnLst>
                <a:cxn ang="0">
                  <a:pos x="T0" y="T1"/>
                </a:cxn>
                <a:cxn ang="0">
                  <a:pos x="T2" y="T3"/>
                </a:cxn>
                <a:cxn ang="0">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close/>
                </a:path>
              </a:pathLst>
            </a:custGeom>
            <a:gradFill rotWithShape="0">
              <a:gsLst>
                <a:gs pos="0">
                  <a:schemeClr val="bg1"/>
                </a:gs>
                <a:gs pos="100000">
                  <a:srgbClr val="B75B00"/>
                </a:gs>
              </a:gsLst>
              <a:lin ang="0" scaled="1"/>
            </a:gradFill>
            <a:ln w="9525" cap="rnd">
              <a:noFill/>
              <a:round/>
              <a:headEnd/>
              <a:tailEnd/>
            </a:ln>
            <a:effectLst/>
          </p:spPr>
          <p:txBody>
            <a:bodyPr wrap="none" anchor="ctr"/>
            <a:lstStyle/>
            <a:p>
              <a:endParaRPr lang="en-US"/>
            </a:p>
          </p:txBody>
        </p:sp>
        <p:sp>
          <p:nvSpPr>
            <p:cNvPr id="12294" name="AutoShape 6"/>
            <p:cNvSpPr>
              <a:spLocks noChangeArrowheads="1"/>
            </p:cNvSpPr>
            <p:nvPr/>
          </p:nvSpPr>
          <p:spPr bwMode="invGray">
            <a:xfrm>
              <a:off x="288" y="1940"/>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w="9525">
              <a:noFill/>
              <a:round/>
              <a:headEnd/>
              <a:tailEnd/>
            </a:ln>
            <a:effectLst/>
          </p:spPr>
          <p:txBody>
            <a:bodyPr wrap="none" anchor="ctr"/>
            <a:lstStyle/>
            <a:p>
              <a:endParaRPr lang="en-US"/>
            </a:p>
          </p:txBody>
        </p:sp>
      </p:grpSp>
      <p:sp>
        <p:nvSpPr>
          <p:cNvPr id="12295" name="Rectangle 7"/>
          <p:cNvSpPr>
            <a:spLocks noGrp="1" noChangeArrowheads="1"/>
          </p:cNvSpPr>
          <p:nvPr>
            <p:ph type="ctrTitle" sz="quarter"/>
          </p:nvPr>
        </p:nvSpPr>
        <p:spPr>
          <a:xfrm>
            <a:off x="685800" y="1447800"/>
            <a:ext cx="7772400" cy="1143000"/>
          </a:xfrm>
        </p:spPr>
        <p:txBody>
          <a:bodyPr/>
          <a:lstStyle>
            <a:lvl1pPr>
              <a:defRPr/>
            </a:lvl1pPr>
          </a:lstStyle>
          <a:p>
            <a:r>
              <a:rPr lang="en-US"/>
              <a:t>Click to edit Master title style</a:t>
            </a:r>
          </a:p>
        </p:txBody>
      </p:sp>
      <p:sp>
        <p:nvSpPr>
          <p:cNvPr id="12296" name="Rectangle 8"/>
          <p:cNvSpPr>
            <a:spLocks noGrp="1" noChangeArrowheads="1"/>
          </p:cNvSpPr>
          <p:nvPr>
            <p:ph type="subTitle" sz="quarter" idx="1"/>
          </p:nvPr>
        </p:nvSpPr>
        <p:spPr>
          <a:xfrm>
            <a:off x="1371600" y="3733800"/>
            <a:ext cx="6400800" cy="1752600"/>
          </a:xfrm>
        </p:spPr>
        <p:txBody>
          <a:bodyPr/>
          <a:lstStyle>
            <a:lvl1pPr marL="0" indent="0" algn="ctr">
              <a:buFontTx/>
              <a:buNone/>
              <a:defRPr/>
            </a:lvl1pPr>
          </a:lstStyle>
          <a:p>
            <a:r>
              <a:rPr lang="en-US"/>
              <a:t>Click to edit Master subtitle style</a:t>
            </a:r>
          </a:p>
        </p:txBody>
      </p:sp>
      <p:sp>
        <p:nvSpPr>
          <p:cNvPr id="12297" name="Rectangle 9"/>
          <p:cNvSpPr>
            <a:spLocks noGrp="1" noChangeArrowheads="1"/>
          </p:cNvSpPr>
          <p:nvPr>
            <p:ph type="dt" sz="quarter" idx="2"/>
          </p:nvPr>
        </p:nvSpPr>
        <p:spPr/>
        <p:txBody>
          <a:bodyPr/>
          <a:lstStyle>
            <a:lvl1pPr>
              <a:defRPr/>
            </a:lvl1pPr>
          </a:lstStyle>
          <a:p>
            <a:endParaRPr lang="en-US"/>
          </a:p>
        </p:txBody>
      </p:sp>
      <p:sp>
        <p:nvSpPr>
          <p:cNvPr id="12298" name="Rectangle 10"/>
          <p:cNvSpPr>
            <a:spLocks noGrp="1" noChangeArrowheads="1"/>
          </p:cNvSpPr>
          <p:nvPr>
            <p:ph type="ftr" sz="quarter" idx="3"/>
          </p:nvPr>
        </p:nvSpPr>
        <p:spPr/>
        <p:txBody>
          <a:bodyPr/>
          <a:lstStyle>
            <a:lvl1pPr>
              <a:defRPr/>
            </a:lvl1pPr>
          </a:lstStyle>
          <a:p>
            <a:endParaRPr lang="en-US"/>
          </a:p>
        </p:txBody>
      </p:sp>
      <p:sp>
        <p:nvSpPr>
          <p:cNvPr id="12299" name="Rectangle 11"/>
          <p:cNvSpPr>
            <a:spLocks noGrp="1" noChangeArrowheads="1"/>
          </p:cNvSpPr>
          <p:nvPr>
            <p:ph type="sldNum" sz="quarter" idx="4"/>
          </p:nvPr>
        </p:nvSpPr>
        <p:spPr/>
        <p:txBody>
          <a:bodyPr/>
          <a:lstStyle>
            <a:lvl1pPr>
              <a:defRPr/>
            </a:lvl1pPr>
          </a:lstStyle>
          <a:p>
            <a:fld id="{E44927BC-2E8A-4303-85D2-A7B68E40F367}"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1773E9C-F5ED-46FF-9E38-BFA3BA5AF2D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81000"/>
            <a:ext cx="19431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81000"/>
            <a:ext cx="56769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97FD726-9103-49F8-B531-59E2810AF480}"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20574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0574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3246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3246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324600"/>
            <a:ext cx="1905000" cy="457200"/>
          </a:xfrm>
        </p:spPr>
        <p:txBody>
          <a:bodyPr/>
          <a:lstStyle>
            <a:lvl1pPr>
              <a:defRPr/>
            </a:lvl1pPr>
          </a:lstStyle>
          <a:p>
            <a:fld id="{5D24EA46-7E9F-4717-BF7D-2659B9BFB96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CD88F33-E728-42BD-9CB7-52217772168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643C4D7-0FA8-4C55-B0DA-4AC902FB987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057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057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69AA4E2-F43A-47AC-B71F-1798E8CADDB0}"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B4B56FB-1C64-466D-98FB-95F7ADEDC07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F4C8576-34FA-4381-A4B1-D7644F321A89}"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85E45BD-4EF6-4078-ABC3-61704FB4522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55D68AF-03ED-4C38-9A37-1B47FF8C200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3955DF3-D728-4CFB-B3FD-9BB7FB2C349A}"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266" name="Group 2"/>
          <p:cNvGrpSpPr>
            <a:grpSpLocks/>
          </p:cNvGrpSpPr>
          <p:nvPr/>
        </p:nvGrpSpPr>
        <p:grpSpPr bwMode="auto">
          <a:xfrm>
            <a:off x="457200" y="992188"/>
            <a:ext cx="8153400" cy="1600200"/>
            <a:chOff x="288" y="625"/>
            <a:chExt cx="5136" cy="1008"/>
          </a:xfrm>
        </p:grpSpPr>
        <p:sp>
          <p:nvSpPr>
            <p:cNvPr id="11267" name="Arc 3"/>
            <p:cNvSpPr>
              <a:spLocks/>
            </p:cNvSpPr>
            <p:nvPr/>
          </p:nvSpPr>
          <p:spPr bwMode="invGray">
            <a:xfrm>
              <a:off x="3595" y="625"/>
              <a:ext cx="1829" cy="1008"/>
            </a:xfrm>
            <a:custGeom>
              <a:avLst/>
              <a:gdLst>
                <a:gd name="G0" fmla="+- 312 0 0"/>
                <a:gd name="G1" fmla="+- 21600 0 0"/>
                <a:gd name="G2" fmla="+- 21600 0 0"/>
                <a:gd name="T0" fmla="*/ 300 w 21912"/>
                <a:gd name="T1" fmla="*/ 0 h 43200"/>
                <a:gd name="T2" fmla="*/ 0 w 21912"/>
                <a:gd name="T3" fmla="*/ 43198 h 43200"/>
                <a:gd name="T4" fmla="*/ 312 w 21912"/>
                <a:gd name="T5" fmla="*/ 21600 h 43200"/>
              </a:gdLst>
              <a:ahLst/>
              <a:cxnLst>
                <a:cxn ang="0">
                  <a:pos x="T0" y="T1"/>
                </a:cxn>
                <a:cxn ang="0">
                  <a:pos x="T2" y="T3"/>
                </a:cxn>
                <a:cxn ang="0">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close/>
                </a:path>
              </a:pathLst>
            </a:custGeom>
            <a:gradFill rotWithShape="0">
              <a:gsLst>
                <a:gs pos="0">
                  <a:schemeClr val="bg1"/>
                </a:gs>
                <a:gs pos="100000">
                  <a:srgbClr val="663300"/>
                </a:gs>
              </a:gsLst>
              <a:lin ang="0" scaled="1"/>
            </a:gradFill>
            <a:ln w="9525" cap="rnd">
              <a:noFill/>
              <a:round/>
              <a:headEnd/>
              <a:tailEnd/>
            </a:ln>
            <a:effectLst/>
          </p:spPr>
          <p:txBody>
            <a:bodyPr wrap="none" anchor="ctr"/>
            <a:lstStyle/>
            <a:p>
              <a:endParaRPr lang="en-US"/>
            </a:p>
          </p:txBody>
        </p:sp>
        <p:sp>
          <p:nvSpPr>
            <p:cNvPr id="11268" name="Arc 4"/>
            <p:cNvSpPr>
              <a:spLocks/>
            </p:cNvSpPr>
            <p:nvPr/>
          </p:nvSpPr>
          <p:spPr bwMode="invGray">
            <a:xfrm>
              <a:off x="3548" y="729"/>
              <a:ext cx="1831" cy="800"/>
            </a:xfrm>
            <a:custGeom>
              <a:avLst/>
              <a:gdLst>
                <a:gd name="G0" fmla="+- 324 0 0"/>
                <a:gd name="G1" fmla="+- 21600 0 0"/>
                <a:gd name="G2" fmla="+- 21600 0 0"/>
                <a:gd name="T0" fmla="*/ 312 w 21924"/>
                <a:gd name="T1" fmla="*/ 0 h 43200"/>
                <a:gd name="T2" fmla="*/ 0 w 21924"/>
                <a:gd name="T3" fmla="*/ 43198 h 43200"/>
                <a:gd name="T4" fmla="*/ 324 w 21924"/>
                <a:gd name="T5" fmla="*/ 21600 h 43200"/>
              </a:gdLst>
              <a:ahLst/>
              <a:cxnLst>
                <a:cxn ang="0">
                  <a:pos x="T0" y="T1"/>
                </a:cxn>
                <a:cxn ang="0">
                  <a:pos x="T2" y="T3"/>
                </a:cxn>
                <a:cxn ang="0">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close/>
                </a:path>
              </a:pathLst>
            </a:custGeom>
            <a:gradFill rotWithShape="0">
              <a:gsLst>
                <a:gs pos="0">
                  <a:schemeClr val="bg1"/>
                </a:gs>
                <a:gs pos="100000">
                  <a:srgbClr val="894400"/>
                </a:gs>
              </a:gsLst>
              <a:lin ang="0" scaled="1"/>
            </a:gradFill>
            <a:ln w="9525" cap="rnd">
              <a:noFill/>
              <a:round/>
              <a:headEnd/>
              <a:tailEnd/>
            </a:ln>
            <a:effectLst/>
          </p:spPr>
          <p:txBody>
            <a:bodyPr wrap="none" anchor="ctr"/>
            <a:lstStyle/>
            <a:p>
              <a:endParaRPr lang="en-US"/>
            </a:p>
          </p:txBody>
        </p:sp>
        <p:sp>
          <p:nvSpPr>
            <p:cNvPr id="11269" name="Arc 5"/>
            <p:cNvSpPr>
              <a:spLocks/>
            </p:cNvSpPr>
            <p:nvPr/>
          </p:nvSpPr>
          <p:spPr bwMode="invGray">
            <a:xfrm>
              <a:off x="3521" y="868"/>
              <a:ext cx="1830" cy="522"/>
            </a:xfrm>
            <a:custGeom>
              <a:avLst/>
              <a:gdLst>
                <a:gd name="G0" fmla="+- 325 0 0"/>
                <a:gd name="G1" fmla="+- 21600 0 0"/>
                <a:gd name="G2" fmla="+- 21600 0 0"/>
                <a:gd name="T0" fmla="*/ 313 w 21925"/>
                <a:gd name="T1" fmla="*/ 0 h 43200"/>
                <a:gd name="T2" fmla="*/ 0 w 21925"/>
                <a:gd name="T3" fmla="*/ 43198 h 43200"/>
                <a:gd name="T4" fmla="*/ 325 w 21925"/>
                <a:gd name="T5" fmla="*/ 21600 h 43200"/>
              </a:gdLst>
              <a:ahLst/>
              <a:cxnLst>
                <a:cxn ang="0">
                  <a:pos x="T0" y="T1"/>
                </a:cxn>
                <a:cxn ang="0">
                  <a:pos x="T2" y="T3"/>
                </a:cxn>
                <a:cxn ang="0">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close/>
                </a:path>
              </a:pathLst>
            </a:custGeom>
            <a:gradFill rotWithShape="0">
              <a:gsLst>
                <a:gs pos="0">
                  <a:schemeClr val="bg1"/>
                </a:gs>
                <a:gs pos="100000">
                  <a:srgbClr val="B75B00"/>
                </a:gs>
              </a:gsLst>
              <a:lin ang="0" scaled="1"/>
            </a:gradFill>
            <a:ln w="9525" cap="rnd">
              <a:noFill/>
              <a:round/>
              <a:headEnd/>
              <a:tailEnd/>
            </a:ln>
            <a:effectLst/>
          </p:spPr>
          <p:txBody>
            <a:bodyPr wrap="none" anchor="ctr"/>
            <a:lstStyle/>
            <a:p>
              <a:endParaRPr lang="en-US"/>
            </a:p>
          </p:txBody>
        </p:sp>
        <p:sp>
          <p:nvSpPr>
            <p:cNvPr id="11270" name="AutoShape 6"/>
            <p:cNvSpPr>
              <a:spLocks noChangeArrowheads="1"/>
            </p:cNvSpPr>
            <p:nvPr/>
          </p:nvSpPr>
          <p:spPr bwMode="invGray">
            <a:xfrm>
              <a:off x="288" y="1076"/>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w="9525">
              <a:noFill/>
              <a:round/>
              <a:headEnd/>
              <a:tailEnd/>
            </a:ln>
            <a:effectLst/>
          </p:spPr>
          <p:txBody>
            <a:bodyPr wrap="none" anchor="ctr"/>
            <a:lstStyle/>
            <a:p>
              <a:endParaRPr lang="en-US"/>
            </a:p>
          </p:txBody>
        </p:sp>
      </p:grpSp>
      <p:sp>
        <p:nvSpPr>
          <p:cNvPr id="11271" name="Rectangle 7"/>
          <p:cNvSpPr>
            <a:spLocks noGrp="1" noChangeArrowheads="1"/>
          </p:cNvSpPr>
          <p:nvPr>
            <p:ph type="title"/>
          </p:nvPr>
        </p:nvSpPr>
        <p:spPr bwMode="auto">
          <a:xfrm>
            <a:off x="685800" y="381000"/>
            <a:ext cx="7772400" cy="11430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p>
            <a:pPr lvl="0"/>
            <a:r>
              <a:rPr lang="en-US" smtClean="0"/>
              <a:t>Click to edit Master title style</a:t>
            </a:r>
          </a:p>
        </p:txBody>
      </p:sp>
      <p:sp>
        <p:nvSpPr>
          <p:cNvPr id="11272" name="Rectangle 8"/>
          <p:cNvSpPr>
            <a:spLocks noGrp="1" noChangeArrowheads="1"/>
          </p:cNvSpPr>
          <p:nvPr>
            <p:ph type="body" idx="1"/>
          </p:nvPr>
        </p:nvSpPr>
        <p:spPr bwMode="auto">
          <a:xfrm>
            <a:off x="685800" y="2057400"/>
            <a:ext cx="77724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273" name="Rectangle 9"/>
          <p:cNvSpPr>
            <a:spLocks noGrp="1" noChangeArrowheads="1"/>
          </p:cNvSpPr>
          <p:nvPr>
            <p:ph type="dt" sz="half" idx="2"/>
          </p:nvPr>
        </p:nvSpPr>
        <p:spPr bwMode="auto">
          <a:xfrm>
            <a:off x="685800" y="63246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latin typeface="Arial" charset="0"/>
              </a:defRPr>
            </a:lvl1pPr>
          </a:lstStyle>
          <a:p>
            <a:endParaRPr lang="en-US"/>
          </a:p>
        </p:txBody>
      </p:sp>
      <p:sp>
        <p:nvSpPr>
          <p:cNvPr id="11274" name="Rectangle 10"/>
          <p:cNvSpPr>
            <a:spLocks noGrp="1" noChangeArrowheads="1"/>
          </p:cNvSpPr>
          <p:nvPr>
            <p:ph type="ftr" sz="quarter" idx="3"/>
          </p:nvPr>
        </p:nvSpPr>
        <p:spPr bwMode="auto">
          <a:xfrm>
            <a:off x="3124200" y="6324600"/>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latin typeface="Arial" charset="0"/>
              </a:defRPr>
            </a:lvl1pPr>
          </a:lstStyle>
          <a:p>
            <a:endParaRPr lang="en-US"/>
          </a:p>
        </p:txBody>
      </p:sp>
      <p:sp>
        <p:nvSpPr>
          <p:cNvPr id="11275" name="Rectangle 11"/>
          <p:cNvSpPr>
            <a:spLocks noGrp="1" noChangeArrowheads="1"/>
          </p:cNvSpPr>
          <p:nvPr>
            <p:ph type="sldNum" sz="quarter" idx="4"/>
          </p:nvPr>
        </p:nvSpPr>
        <p:spPr bwMode="auto">
          <a:xfrm>
            <a:off x="6553200" y="63246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latin typeface="Arial" charset="0"/>
              </a:defRPr>
            </a:lvl1pPr>
          </a:lstStyle>
          <a:p>
            <a:fld id="{F3D2F7B2-3AB3-425F-AB17-D1F45E8547E1}"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 id="2147483664" r:id="rId12"/>
  </p:sldLayoutIdLst>
  <p:txStyles>
    <p:titleStyle>
      <a:lvl1pPr algn="r" rtl="0" eaLnBrk="0" fontAlgn="base" hangingPunct="0">
        <a:spcBef>
          <a:spcPct val="0"/>
        </a:spcBef>
        <a:spcAft>
          <a:spcPct val="0"/>
        </a:spcAft>
        <a:defRPr sz="4400" i="1">
          <a:solidFill>
            <a:schemeClr val="tx2"/>
          </a:solidFill>
          <a:latin typeface="+mj-lt"/>
          <a:ea typeface="+mj-ea"/>
          <a:cs typeface="+mj-cs"/>
        </a:defRPr>
      </a:lvl1pPr>
      <a:lvl2pPr algn="r" rtl="0" eaLnBrk="0" fontAlgn="base" hangingPunct="0">
        <a:spcBef>
          <a:spcPct val="0"/>
        </a:spcBef>
        <a:spcAft>
          <a:spcPct val="0"/>
        </a:spcAft>
        <a:defRPr sz="4400" i="1">
          <a:solidFill>
            <a:schemeClr val="tx2"/>
          </a:solidFill>
          <a:latin typeface="Times New Roman" pitchFamily="18" charset="0"/>
        </a:defRPr>
      </a:lvl2pPr>
      <a:lvl3pPr algn="r" rtl="0" eaLnBrk="0" fontAlgn="base" hangingPunct="0">
        <a:spcBef>
          <a:spcPct val="0"/>
        </a:spcBef>
        <a:spcAft>
          <a:spcPct val="0"/>
        </a:spcAft>
        <a:defRPr sz="4400" i="1">
          <a:solidFill>
            <a:schemeClr val="tx2"/>
          </a:solidFill>
          <a:latin typeface="Times New Roman" pitchFamily="18" charset="0"/>
        </a:defRPr>
      </a:lvl3pPr>
      <a:lvl4pPr algn="r" rtl="0" eaLnBrk="0" fontAlgn="base" hangingPunct="0">
        <a:spcBef>
          <a:spcPct val="0"/>
        </a:spcBef>
        <a:spcAft>
          <a:spcPct val="0"/>
        </a:spcAft>
        <a:defRPr sz="4400" i="1">
          <a:solidFill>
            <a:schemeClr val="tx2"/>
          </a:solidFill>
          <a:latin typeface="Times New Roman" pitchFamily="18" charset="0"/>
        </a:defRPr>
      </a:lvl4pPr>
      <a:lvl5pPr algn="r" rtl="0" eaLnBrk="0" fontAlgn="base" hangingPunct="0">
        <a:spcBef>
          <a:spcPct val="0"/>
        </a:spcBef>
        <a:spcAft>
          <a:spcPct val="0"/>
        </a:spcAft>
        <a:defRPr sz="4400" i="1">
          <a:solidFill>
            <a:schemeClr val="tx2"/>
          </a:solidFill>
          <a:latin typeface="Times New Roman" pitchFamily="18" charset="0"/>
        </a:defRPr>
      </a:lvl5pPr>
      <a:lvl6pPr marL="457200" algn="r" rtl="0" eaLnBrk="0" fontAlgn="base" hangingPunct="0">
        <a:spcBef>
          <a:spcPct val="0"/>
        </a:spcBef>
        <a:spcAft>
          <a:spcPct val="0"/>
        </a:spcAft>
        <a:defRPr sz="4400" i="1">
          <a:solidFill>
            <a:schemeClr val="tx2"/>
          </a:solidFill>
          <a:latin typeface="Times New Roman" pitchFamily="18" charset="0"/>
        </a:defRPr>
      </a:lvl6pPr>
      <a:lvl7pPr marL="914400" algn="r" rtl="0" eaLnBrk="0" fontAlgn="base" hangingPunct="0">
        <a:spcBef>
          <a:spcPct val="0"/>
        </a:spcBef>
        <a:spcAft>
          <a:spcPct val="0"/>
        </a:spcAft>
        <a:defRPr sz="4400" i="1">
          <a:solidFill>
            <a:schemeClr val="tx2"/>
          </a:solidFill>
          <a:latin typeface="Times New Roman" pitchFamily="18" charset="0"/>
        </a:defRPr>
      </a:lvl7pPr>
      <a:lvl8pPr marL="1371600" algn="r" rtl="0" eaLnBrk="0" fontAlgn="base" hangingPunct="0">
        <a:spcBef>
          <a:spcPct val="0"/>
        </a:spcBef>
        <a:spcAft>
          <a:spcPct val="0"/>
        </a:spcAft>
        <a:defRPr sz="4400" i="1">
          <a:solidFill>
            <a:schemeClr val="tx2"/>
          </a:solidFill>
          <a:latin typeface="Times New Roman" pitchFamily="18" charset="0"/>
        </a:defRPr>
      </a:lvl8pPr>
      <a:lvl9pPr marL="1828800" algn="r" rtl="0" eaLnBrk="0" fontAlgn="base" hangingPunct="0">
        <a:spcBef>
          <a:spcPct val="0"/>
        </a:spcBef>
        <a:spcAft>
          <a:spcPct val="0"/>
        </a:spcAft>
        <a:defRPr sz="4400" i="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eaLnBrk="0" fontAlgn="base" hangingPunct="0">
        <a:spcBef>
          <a:spcPct val="20000"/>
        </a:spcBef>
        <a:spcAft>
          <a:spcPct val="0"/>
        </a:spcAft>
        <a:buClr>
          <a:schemeClr val="tx2"/>
        </a:buClr>
        <a:buChar char="•"/>
        <a:defRPr sz="2000">
          <a:solidFill>
            <a:schemeClr val="tx1"/>
          </a:solidFill>
          <a:latin typeface="+mn-lt"/>
        </a:defRPr>
      </a:lvl6pPr>
      <a:lvl7pPr marL="2971800" indent="-228600" algn="l" rtl="0" eaLnBrk="0" fontAlgn="base" hangingPunct="0">
        <a:spcBef>
          <a:spcPct val="20000"/>
        </a:spcBef>
        <a:spcAft>
          <a:spcPct val="0"/>
        </a:spcAft>
        <a:buClr>
          <a:schemeClr val="tx2"/>
        </a:buClr>
        <a:buChar char="•"/>
        <a:defRPr sz="2000">
          <a:solidFill>
            <a:schemeClr val="tx1"/>
          </a:solidFill>
          <a:latin typeface="+mn-lt"/>
        </a:defRPr>
      </a:lvl7pPr>
      <a:lvl8pPr marL="3429000" indent="-228600" algn="l" rtl="0" eaLnBrk="0" fontAlgn="base" hangingPunct="0">
        <a:spcBef>
          <a:spcPct val="20000"/>
        </a:spcBef>
        <a:spcAft>
          <a:spcPct val="0"/>
        </a:spcAft>
        <a:buClr>
          <a:schemeClr val="tx2"/>
        </a:buClr>
        <a:buChar char="•"/>
        <a:defRPr sz="2000">
          <a:solidFill>
            <a:schemeClr val="tx1"/>
          </a:solidFill>
          <a:latin typeface="+mn-lt"/>
        </a:defRPr>
      </a:lvl8pPr>
      <a:lvl9pPr marL="3886200" indent="-228600" algn="l" rtl="0" eaLnBrk="0" fontAlgn="base" hangingPunct="0">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1.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audio" Target="../media/audio1.wav"/><Relationship Id="rId6" Type="http://schemas.openxmlformats.org/officeDocument/2006/relationships/audio" Target="../media/audio4.wav"/><Relationship Id="rId5" Type="http://schemas.openxmlformats.org/officeDocument/2006/relationships/audio" Target="../media/audio3.wav"/><Relationship Id="rId4" Type="http://schemas.openxmlformats.org/officeDocument/2006/relationships/audio" Target="../media/audio2.wav"/></Relationships>
</file>

<file path=ppt/slides/_rels/slide10.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5.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5.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5.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audio" Target="../media/audio5.wav"/><Relationship Id="rId1" Type="http://schemas.openxmlformats.org/officeDocument/2006/relationships/slideLayout" Target="../slideLayouts/slideLayout2.xml"/><Relationship Id="rId4" Type="http://schemas.openxmlformats.org/officeDocument/2006/relationships/audio" Target="../media/audio3.wav"/></Relationships>
</file>

<file path=ppt/slides/_rels/slide14.xml.rels><?xml version="1.0" encoding="UTF-8" standalone="yes"?>
<Relationships xmlns="http://schemas.openxmlformats.org/package/2006/relationships"><Relationship Id="rId3" Type="http://schemas.openxmlformats.org/officeDocument/2006/relationships/audio" Target="../media/audio9.wav"/><Relationship Id="rId2" Type="http://schemas.openxmlformats.org/officeDocument/2006/relationships/audio" Target="../media/audio5.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hyperlink" Target="http://images.google.com/imgres?imgurl=http://dev.physicslab.org/img/f2e0d76e-cd44-4e8a-b18b-43082bffdc89.gif&amp;imgrefurl=http://dev.physicslab.org/Document.aspx?doctype=3&amp;filename=Magnetism_CathodeRays.xml&amp;h=181&amp;w=266&amp;sz=5&amp;hl=en&amp;start=322&amp;um=1&amp;tbnid=9je7ozjwxTyxWM:&amp;tbnh=77&amp;tbnw=113&amp;prev=/images?q=Thomson+Cathode+ray+tubes&amp;start=320&amp;ndsp=20&amp;um=1&amp;hl=en&amp;safe=active&amp;rlz=1T4SUNA_enUS270&amp;sa=N" TargetMode="External"/><Relationship Id="rId1" Type="http://schemas.openxmlformats.org/officeDocument/2006/relationships/slideLayout" Target="../slideLayouts/slideLayout4.xml"/><Relationship Id="rId5" Type="http://schemas.openxmlformats.org/officeDocument/2006/relationships/image" Target="../media/image21.jpeg"/><Relationship Id="rId4" Type="http://schemas.openxmlformats.org/officeDocument/2006/relationships/hyperlink" Target="http://images.google.com/imgres?imgurl=http://img.sparknotes.com/content/testprep/bookimgs/sat2/physics/0007/horseshoe.gif&amp;imgrefurl=http://www.sparknotes.com/testprep/books/sat2/physics/chapter15section1.rhtml&amp;h=260&amp;w=180&amp;sz=7&amp;hl=en&amp;start=223&amp;um=1&amp;tbnid=Lsny0kxCktQDjM:&amp;tbnh=112&amp;tbnw=78&amp;prev=/images?q=horseshoe+magnet&amp;start=220&amp;ndsp=20&amp;um=1&amp;hl=en&amp;safe=active&amp;rlz=1T4SUNA_enUS270&amp;sa=N"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2.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audio" Target="../media/audio1.wav"/><Relationship Id="rId6" Type="http://schemas.openxmlformats.org/officeDocument/2006/relationships/audio" Target="../media/audio4.wav"/><Relationship Id="rId5" Type="http://schemas.openxmlformats.org/officeDocument/2006/relationships/audio" Target="../media/audio3.wav"/><Relationship Id="rId4" Type="http://schemas.openxmlformats.org/officeDocument/2006/relationships/audio" Target="../media/audio2.wav"/></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audio" Target="../media/audio4.wav"/><Relationship Id="rId7" Type="http://schemas.openxmlformats.org/officeDocument/2006/relationships/audio" Target="../media/audio9.wav"/><Relationship Id="rId2" Type="http://schemas.openxmlformats.org/officeDocument/2006/relationships/audio" Target="../media/audio5.wav"/><Relationship Id="rId1" Type="http://schemas.openxmlformats.org/officeDocument/2006/relationships/slideLayout" Target="../slideLayouts/slideLayout7.xml"/><Relationship Id="rId6" Type="http://schemas.openxmlformats.org/officeDocument/2006/relationships/audio" Target="../media/audio8.wav"/><Relationship Id="rId5" Type="http://schemas.openxmlformats.org/officeDocument/2006/relationships/audio" Target="../media/audio7.wav"/><Relationship Id="rId10" Type="http://schemas.openxmlformats.org/officeDocument/2006/relationships/image" Target="../media/image5.png"/><Relationship Id="rId4" Type="http://schemas.openxmlformats.org/officeDocument/2006/relationships/audio" Target="../media/audio6.wav"/><Relationship Id="rId9" Type="http://schemas.openxmlformats.org/officeDocument/2006/relationships/image" Target="../media/image4.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hyperlink" Target="https://www.youtube.com/watch?v=1uPyq63aRvg" TargetMode="Externa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audio" Target="../media/audio5.wav"/><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audio" Target="../media/audio1.wav"/><Relationship Id="rId4" Type="http://schemas.openxmlformats.org/officeDocument/2006/relationships/audio" Target="../media/audio10.wav"/></Relationships>
</file>

<file path=ppt/slides/_rels/slide5.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audio" Target="../media/audio5.wav"/><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audio" Target="../media/audio1.wav"/><Relationship Id="rId4" Type="http://schemas.openxmlformats.org/officeDocument/2006/relationships/audio" Target="../media/audio3.wav"/></Relationships>
</file>

<file path=ppt/slides/_rels/slide6.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audio" Target="../media/audio5.wav"/><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audio" Target="../media/audio1.wav"/><Relationship Id="rId4" Type="http://schemas.openxmlformats.org/officeDocument/2006/relationships/audio" Target="../media/audio11.wav"/></Relationships>
</file>

<file path=ppt/slides/_rels/slide7.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audio" Target="../media/audio5.wav"/><Relationship Id="rId1" Type="http://schemas.openxmlformats.org/officeDocument/2006/relationships/slideLayout" Target="../slideLayouts/slideLayout12.xml"/><Relationship Id="rId6" Type="http://schemas.openxmlformats.org/officeDocument/2006/relationships/image" Target="../media/image9.jpeg"/><Relationship Id="rId5" Type="http://schemas.openxmlformats.org/officeDocument/2006/relationships/hyperlink" Target="http://www.picsearch.com/info.cgi?q=Alchemists&amp;cid=419569910490&amp;start=21" TargetMode="External"/><Relationship Id="rId4" Type="http://schemas.openxmlformats.org/officeDocument/2006/relationships/audio" Target="../media/audio8.wav"/></Relationships>
</file>

<file path=ppt/slides/_rels/slide8.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audio" Target="../media/audio4.wav"/><Relationship Id="rId7" Type="http://schemas.openxmlformats.org/officeDocument/2006/relationships/image" Target="../media/image13.png"/><Relationship Id="rId2" Type="http://schemas.openxmlformats.org/officeDocument/2006/relationships/audio" Target="../media/audio5.wav"/><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audio" Target="../media/audio8.wav"/><Relationship Id="rId7" Type="http://schemas.openxmlformats.org/officeDocument/2006/relationships/image" Target="../media/image15.png"/><Relationship Id="rId2" Type="http://schemas.openxmlformats.org/officeDocument/2006/relationships/audio" Target="../media/audio5.wav"/><Relationship Id="rId1" Type="http://schemas.openxmlformats.org/officeDocument/2006/relationships/slideLayout" Target="../slideLayouts/slideLayout7.xml"/><Relationship Id="rId6" Type="http://schemas.openxmlformats.org/officeDocument/2006/relationships/audio" Target="../media/audio9.wav"/><Relationship Id="rId11" Type="http://schemas.openxmlformats.org/officeDocument/2006/relationships/image" Target="../media/image19.png"/><Relationship Id="rId5" Type="http://schemas.openxmlformats.org/officeDocument/2006/relationships/audio" Target="../media/audio11.wav"/><Relationship Id="rId10" Type="http://schemas.openxmlformats.org/officeDocument/2006/relationships/image" Target="../media/image18.png"/><Relationship Id="rId4" Type="http://schemas.openxmlformats.org/officeDocument/2006/relationships/audio" Target="../media/audio12.wav"/><Relationship Id="rId9"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7" name="Text Box 11"/>
          <p:cNvSpPr txBox="1">
            <a:spLocks noChangeArrowheads="1"/>
          </p:cNvSpPr>
          <p:nvPr/>
        </p:nvSpPr>
        <p:spPr bwMode="auto">
          <a:xfrm>
            <a:off x="3962400" y="1905000"/>
            <a:ext cx="3055938" cy="519113"/>
          </a:xfrm>
          <a:prstGeom prst="rect">
            <a:avLst/>
          </a:prstGeom>
          <a:noFill/>
          <a:ln w="12700">
            <a:noFill/>
            <a:miter lim="800000"/>
            <a:headEnd type="none" w="sm" len="sm"/>
            <a:tailEnd type="none" w="sm" len="sm"/>
          </a:ln>
          <a:effectLst/>
        </p:spPr>
        <p:txBody>
          <a:bodyPr wrap="none">
            <a:spAutoFit/>
          </a:bodyPr>
          <a:lstStyle/>
          <a:p>
            <a:r>
              <a:rPr lang="en-US">
                <a:solidFill>
                  <a:schemeClr val="hlink"/>
                </a:solidFill>
              </a:rPr>
              <a:t>Chapters 3, 11 &amp; 12</a:t>
            </a:r>
            <a:endParaRPr lang="en-US"/>
          </a:p>
        </p:txBody>
      </p:sp>
      <p:sp>
        <p:nvSpPr>
          <p:cNvPr id="4108" name="Text Box 12"/>
          <p:cNvSpPr txBox="1">
            <a:spLocks noChangeArrowheads="1"/>
          </p:cNvSpPr>
          <p:nvPr/>
        </p:nvSpPr>
        <p:spPr bwMode="auto">
          <a:xfrm>
            <a:off x="304800" y="2514600"/>
            <a:ext cx="8534400" cy="3847207"/>
          </a:xfrm>
          <a:prstGeom prst="rect">
            <a:avLst/>
          </a:prstGeom>
          <a:noFill/>
          <a:ln w="12700">
            <a:noFill/>
            <a:miter lim="800000"/>
            <a:headEnd type="none" w="sm" len="sm"/>
            <a:tailEnd type="none" w="sm" len="sm"/>
          </a:ln>
          <a:effectLst/>
        </p:spPr>
        <p:txBody>
          <a:bodyPr wrap="square">
            <a:spAutoFit/>
          </a:bodyPr>
          <a:lstStyle/>
          <a:p>
            <a:pPr marL="457200" indent="-457200"/>
            <a:r>
              <a:rPr lang="en-US" b="1" u="sng" dirty="0" smtClean="0"/>
              <a:t>KEY VOCABULARY</a:t>
            </a:r>
            <a:r>
              <a:rPr lang="en-US" b="1" dirty="0" smtClean="0"/>
              <a:t>:</a:t>
            </a:r>
          </a:p>
          <a:p>
            <a:pPr marL="457200" indent="-457200"/>
            <a:r>
              <a:rPr lang="en-US" sz="2400" b="1" dirty="0" smtClean="0"/>
              <a:t>Atom			Alpha			Radiation</a:t>
            </a:r>
          </a:p>
          <a:p>
            <a:pPr marL="457200" indent="-457200"/>
            <a:r>
              <a:rPr lang="en-US" sz="2400" b="1" dirty="0" smtClean="0"/>
              <a:t>Ion				Beta			Radioactivity</a:t>
            </a:r>
          </a:p>
          <a:p>
            <a:pPr marL="457200" indent="-457200"/>
            <a:r>
              <a:rPr lang="en-US" sz="2400" b="1" dirty="0" smtClean="0"/>
              <a:t>Isotope		Gamma		Half-Life</a:t>
            </a:r>
          </a:p>
          <a:p>
            <a:pPr marL="457200" indent="-457200"/>
            <a:endParaRPr lang="en-US" sz="2400" b="1" dirty="0" smtClean="0"/>
          </a:p>
          <a:p>
            <a:pPr marL="457200" indent="-457200"/>
            <a:r>
              <a:rPr lang="en-US" sz="2400" b="1" dirty="0" smtClean="0"/>
              <a:t>Proton			Wavelength		Quark</a:t>
            </a:r>
          </a:p>
          <a:p>
            <a:pPr marL="457200" indent="-457200"/>
            <a:r>
              <a:rPr lang="en-US" sz="2400" b="1" dirty="0" smtClean="0"/>
              <a:t>Neutron		Frequency		Lepton</a:t>
            </a:r>
          </a:p>
          <a:p>
            <a:pPr marL="457200" indent="-457200"/>
            <a:r>
              <a:rPr lang="en-US" sz="2400" b="1" dirty="0" smtClean="0"/>
              <a:t>Electron		Energy		Fundamental Particle</a:t>
            </a:r>
          </a:p>
          <a:p>
            <a:pPr marL="457200" indent="-457200"/>
            <a:endParaRPr lang="en-US" sz="2400" dirty="0" smtClean="0"/>
          </a:p>
          <a:p>
            <a:pPr marL="457200" indent="-457200"/>
            <a:endParaRPr lang="en-US" sz="2400" dirty="0"/>
          </a:p>
        </p:txBody>
      </p:sp>
      <p:pic>
        <p:nvPicPr>
          <p:cNvPr id="4118" name="Picture 22"/>
          <p:cNvPicPr>
            <a:picLocks noChangeAspect="1" noChangeArrowheads="1"/>
          </p:cNvPicPr>
          <p:nvPr/>
        </p:nvPicPr>
        <p:blipFill>
          <a:blip r:embed="rId7" cstate="print"/>
          <a:srcRect/>
          <a:stretch>
            <a:fillRect/>
          </a:stretch>
        </p:blipFill>
        <p:spPr bwMode="auto">
          <a:xfrm>
            <a:off x="5105400" y="304800"/>
            <a:ext cx="1447800" cy="1289050"/>
          </a:xfrm>
          <a:prstGeom prst="rect">
            <a:avLst/>
          </a:prstGeom>
          <a:noFill/>
          <a:ln w="12700">
            <a:noFill/>
            <a:miter lim="800000"/>
            <a:headEnd type="none" w="sm" len="sm"/>
            <a:tailEnd type="none" w="sm" len="sm"/>
          </a:ln>
          <a:effectLst/>
        </p:spPr>
      </p:pic>
      <p:pic>
        <p:nvPicPr>
          <p:cNvPr id="4120" name="Picture 24">
            <a:hlinkClick r:id="" action="ppaction://media"/>
          </p:cNvPr>
          <p:cNvPicPr>
            <a:picLocks noRot="1" noChangeAspect="1" noChangeArrowheads="1"/>
          </p:cNvPicPr>
          <p:nvPr>
            <a:wavAudioFile r:embed="rId1" name="EXPLODE.WAV"/>
          </p:nvPr>
        </p:nvPicPr>
        <p:blipFill>
          <a:blip r:embed="rId8" cstate="print"/>
          <a:srcRect/>
          <a:stretch>
            <a:fillRect/>
          </a:stretch>
        </p:blipFill>
        <p:spPr bwMode="auto">
          <a:xfrm>
            <a:off x="6172200" y="1219200"/>
            <a:ext cx="304800" cy="304800"/>
          </a:xfrm>
          <a:prstGeom prst="rect">
            <a:avLst/>
          </a:prstGeom>
          <a:noFill/>
        </p:spPr>
      </p:pic>
      <p:sp>
        <p:nvSpPr>
          <p:cNvPr id="4121" name="WordArt 25"/>
          <p:cNvSpPr>
            <a:spLocks noChangeArrowheads="1" noChangeShapeType="1" noTextEdit="1"/>
          </p:cNvSpPr>
          <p:nvPr/>
        </p:nvSpPr>
        <p:spPr bwMode="auto">
          <a:xfrm>
            <a:off x="381000" y="228600"/>
            <a:ext cx="4800600" cy="2057400"/>
          </a:xfrm>
          <a:prstGeom prst="rect">
            <a:avLst/>
          </a:prstGeom>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kern="10">
                <a:ln w="9525">
                  <a:round/>
                  <a:headEnd type="none" w="sm" len="sm"/>
                  <a:tailEnd type="none" w="sm" len="sm"/>
                </a:ln>
                <a:gradFill rotWithShape="0">
                  <a:gsLst>
                    <a:gs pos="0">
                      <a:srgbClr val="FFE701"/>
                    </a:gs>
                    <a:gs pos="100000">
                      <a:srgbClr val="FE3E02"/>
                    </a:gs>
                  </a:gsLst>
                  <a:lin ang="5400000" scaled="1"/>
                </a:gradFill>
                <a:latin typeface="Impact"/>
              </a:rPr>
              <a:t>Atomic Theory</a:t>
            </a:r>
          </a:p>
        </p:txBody>
      </p:sp>
    </p:spTree>
  </p:cSld>
  <p:clrMapOvr>
    <a:masterClrMapping/>
  </p:clrMapOvr>
  <p:transition advTm="4558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21"/>
                                        </p:tgtEl>
                                        <p:attrNameLst>
                                          <p:attrName>style.visibility</p:attrName>
                                        </p:attrNameLst>
                                      </p:cBhvr>
                                      <p:to>
                                        <p:strVal val="visible"/>
                                      </p:to>
                                    </p:set>
                                    <p:anim calcmode="lin" valueType="num">
                                      <p:cBhvr additive="base">
                                        <p:cTn id="7" dur="500" fill="hold"/>
                                        <p:tgtEl>
                                          <p:spTgt spid="4121"/>
                                        </p:tgtEl>
                                        <p:attrNameLst>
                                          <p:attrName>ppt_x</p:attrName>
                                        </p:attrNameLst>
                                      </p:cBhvr>
                                      <p:tavLst>
                                        <p:tav tm="0">
                                          <p:val>
                                            <p:strVal val="0-#ppt_w/2"/>
                                          </p:val>
                                        </p:tav>
                                        <p:tav tm="100000">
                                          <p:val>
                                            <p:strVal val="#ppt_x"/>
                                          </p:val>
                                        </p:tav>
                                      </p:tavLst>
                                    </p:anim>
                                    <p:anim calcmode="lin" valueType="num">
                                      <p:cBhvr additive="base">
                                        <p:cTn id="8" dur="500" fill="hold"/>
                                        <p:tgtEl>
                                          <p:spTgt spid="4121"/>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LASER.WAV"/>
                                        </p:tgtEl>
                                      </p:cMediaNode>
                                    </p:audio>
                                  </p:subTnLst>
                                </p:cTn>
                              </p:par>
                            </p:childTnLst>
                          </p:cTn>
                        </p:par>
                        <p:par>
                          <p:cTn id="9" fill="hold">
                            <p:stCondLst>
                              <p:cond delay="500"/>
                            </p:stCondLst>
                            <p:childTnLst>
                              <p:par>
                                <p:cTn id="10" presetID="9" presetClass="entr" presetSubtype="0" fill="hold" grpId="0" nodeType="afterEffect">
                                  <p:stCondLst>
                                    <p:cond delay="0"/>
                                  </p:stCondLst>
                                  <p:iterate type="lt">
                                    <p:tmPct val="100000"/>
                                  </p:iterate>
                                  <p:childTnLst>
                                    <p:set>
                                      <p:cBhvr>
                                        <p:cTn id="11" dur="1" fill="hold">
                                          <p:stCondLst>
                                            <p:cond delay="0"/>
                                          </p:stCondLst>
                                        </p:cTn>
                                        <p:tgtEl>
                                          <p:spTgt spid="4107"/>
                                        </p:tgtEl>
                                        <p:attrNameLst>
                                          <p:attrName>style.visibility</p:attrName>
                                        </p:attrNameLst>
                                      </p:cBhvr>
                                      <p:to>
                                        <p:strVal val="visible"/>
                                      </p:to>
                                    </p:set>
                                    <p:animEffect transition="in" filter="dissolve">
                                      <p:cBhvr>
                                        <p:cTn id="12" dur="75"/>
                                        <p:tgtEl>
                                          <p:spTgt spid="4107"/>
                                        </p:tgtEl>
                                      </p:cBhvr>
                                    </p:animEffect>
                                  </p:childTnLst>
                                  <p:subTnLst>
                                    <p:audio>
                                      <p:cMediaNode>
                                        <p:cTn display="0" masterRel="sameClick">
                                          <p:stCondLst>
                                            <p:cond evt="begin" delay="0">
                                              <p:tn val="10"/>
                                            </p:cond>
                                          </p:stCondLst>
                                          <p:endCondLst>
                                            <p:cond evt="onStopAudio" delay="0">
                                              <p:tgtEl>
                                                <p:sldTgt/>
                                              </p:tgtEl>
                                            </p:cond>
                                          </p:endCondLst>
                                        </p:cTn>
                                        <p:tgtEl>
                                          <p:sndTgt r:embed="rId5" name="TYPE.WAV"/>
                                        </p:tgtEl>
                                      </p:cMediaNode>
                                    </p:audio>
                                  </p:sub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4108">
                                            <p:txEl>
                                              <p:pRg st="0" end="0"/>
                                            </p:txEl>
                                          </p:spTgt>
                                        </p:tgtEl>
                                        <p:attrNameLst>
                                          <p:attrName>style.visibility</p:attrName>
                                        </p:attrNameLst>
                                      </p:cBhvr>
                                      <p:to>
                                        <p:strVal val="visible"/>
                                      </p:to>
                                    </p:set>
                                    <p:anim calcmode="lin" valueType="num">
                                      <p:cBhvr additive="base">
                                        <p:cTn id="17" dur="500" fill="hold"/>
                                        <p:tgtEl>
                                          <p:spTgt spid="4108">
                                            <p:txEl>
                                              <p:pRg st="0" end="0"/>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410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6" name="WHOOSH.WAV"/>
                                        </p:tgtEl>
                                      </p:cMediaNode>
                                    </p:audio>
                                  </p:sub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4108">
                                            <p:txEl>
                                              <p:pRg st="1" end="1"/>
                                            </p:txEl>
                                          </p:spTgt>
                                        </p:tgtEl>
                                        <p:attrNameLst>
                                          <p:attrName>style.visibility</p:attrName>
                                        </p:attrNameLst>
                                      </p:cBhvr>
                                      <p:to>
                                        <p:strVal val="visible"/>
                                      </p:to>
                                    </p:set>
                                    <p:anim calcmode="lin" valueType="num">
                                      <p:cBhvr additive="base">
                                        <p:cTn id="23" dur="500" fill="hold"/>
                                        <p:tgtEl>
                                          <p:spTgt spid="4108">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4108">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6" name="WHOOSH.WAV"/>
                                        </p:tgtEl>
                                      </p:cMediaNode>
                                    </p:audio>
                                  </p:sub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4108">
                                            <p:txEl>
                                              <p:pRg st="2" end="2"/>
                                            </p:txEl>
                                          </p:spTgt>
                                        </p:tgtEl>
                                        <p:attrNameLst>
                                          <p:attrName>style.visibility</p:attrName>
                                        </p:attrNameLst>
                                      </p:cBhvr>
                                      <p:to>
                                        <p:strVal val="visible"/>
                                      </p:to>
                                    </p:set>
                                    <p:anim calcmode="lin" valueType="num">
                                      <p:cBhvr additive="base">
                                        <p:cTn id="29" dur="500" fill="hold"/>
                                        <p:tgtEl>
                                          <p:spTgt spid="4108">
                                            <p:txEl>
                                              <p:pRg st="2" end="2"/>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4108">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6" name="WHOOSH.WAV"/>
                                        </p:tgtEl>
                                      </p:cMediaNode>
                                    </p:audio>
                                  </p:sub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4108">
                                            <p:txEl>
                                              <p:pRg st="3" end="3"/>
                                            </p:txEl>
                                          </p:spTgt>
                                        </p:tgtEl>
                                        <p:attrNameLst>
                                          <p:attrName>style.visibility</p:attrName>
                                        </p:attrNameLst>
                                      </p:cBhvr>
                                      <p:to>
                                        <p:strVal val="visible"/>
                                      </p:to>
                                    </p:set>
                                    <p:anim calcmode="lin" valueType="num">
                                      <p:cBhvr additive="base">
                                        <p:cTn id="35" dur="500" fill="hold"/>
                                        <p:tgtEl>
                                          <p:spTgt spid="4108">
                                            <p:txEl>
                                              <p:pRg st="3" end="3"/>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4108">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3"/>
                                            </p:cond>
                                          </p:stCondLst>
                                          <p:endCondLst>
                                            <p:cond evt="onStopAudio" delay="0">
                                              <p:tgtEl>
                                                <p:sldTgt/>
                                              </p:tgtEl>
                                            </p:cond>
                                          </p:endCondLst>
                                        </p:cTn>
                                        <p:tgtEl>
                                          <p:sndTgt r:embed="rId6" name="WHOOSH.WAV"/>
                                        </p:tgtEl>
                                      </p:cMediaNode>
                                    </p:audio>
                                  </p:sub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4108">
                                            <p:txEl>
                                              <p:pRg st="5" end="5"/>
                                            </p:txEl>
                                          </p:spTgt>
                                        </p:tgtEl>
                                        <p:attrNameLst>
                                          <p:attrName>style.visibility</p:attrName>
                                        </p:attrNameLst>
                                      </p:cBhvr>
                                      <p:to>
                                        <p:strVal val="visible"/>
                                      </p:to>
                                    </p:set>
                                    <p:anim calcmode="lin" valueType="num">
                                      <p:cBhvr additive="base">
                                        <p:cTn id="41" dur="500" fill="hold"/>
                                        <p:tgtEl>
                                          <p:spTgt spid="4108">
                                            <p:txEl>
                                              <p:pRg st="5" end="5"/>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4108">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9"/>
                                            </p:cond>
                                          </p:stCondLst>
                                          <p:endCondLst>
                                            <p:cond evt="onStopAudio" delay="0">
                                              <p:tgtEl>
                                                <p:sldTgt/>
                                              </p:tgtEl>
                                            </p:cond>
                                          </p:endCondLst>
                                        </p:cTn>
                                        <p:tgtEl>
                                          <p:sndTgt r:embed="rId6" name="WHOOSH.WAV"/>
                                        </p:tgtEl>
                                      </p:cMediaNode>
                                    </p:audio>
                                  </p:subTnLst>
                                </p:cTn>
                              </p:par>
                            </p:childTnLst>
                          </p:cTn>
                        </p:par>
                      </p:childTnLst>
                    </p:cTn>
                  </p:par>
                  <p:par>
                    <p:cTn id="43" fill="hold">
                      <p:stCondLst>
                        <p:cond delay="indefinite"/>
                      </p:stCondLst>
                      <p:childTnLst>
                        <p:par>
                          <p:cTn id="44" fill="hold">
                            <p:stCondLst>
                              <p:cond delay="0"/>
                            </p:stCondLst>
                            <p:childTnLst>
                              <p:par>
                                <p:cTn id="45" presetID="2" presetClass="entr" presetSubtype="2" fill="hold" grpId="0" nodeType="clickEffect">
                                  <p:stCondLst>
                                    <p:cond delay="0"/>
                                  </p:stCondLst>
                                  <p:childTnLst>
                                    <p:set>
                                      <p:cBhvr>
                                        <p:cTn id="46" dur="1" fill="hold">
                                          <p:stCondLst>
                                            <p:cond delay="0"/>
                                          </p:stCondLst>
                                        </p:cTn>
                                        <p:tgtEl>
                                          <p:spTgt spid="4108">
                                            <p:txEl>
                                              <p:pRg st="6" end="6"/>
                                            </p:txEl>
                                          </p:spTgt>
                                        </p:tgtEl>
                                        <p:attrNameLst>
                                          <p:attrName>style.visibility</p:attrName>
                                        </p:attrNameLst>
                                      </p:cBhvr>
                                      <p:to>
                                        <p:strVal val="visible"/>
                                      </p:to>
                                    </p:set>
                                    <p:anim calcmode="lin" valueType="num">
                                      <p:cBhvr additive="base">
                                        <p:cTn id="47" dur="500" fill="hold"/>
                                        <p:tgtEl>
                                          <p:spTgt spid="4108">
                                            <p:txEl>
                                              <p:pRg st="6" end="6"/>
                                            </p:tx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4108">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5"/>
                                            </p:cond>
                                          </p:stCondLst>
                                          <p:endCondLst>
                                            <p:cond evt="onStopAudio" delay="0">
                                              <p:tgtEl>
                                                <p:sldTgt/>
                                              </p:tgtEl>
                                            </p:cond>
                                          </p:endCondLst>
                                        </p:cTn>
                                        <p:tgtEl>
                                          <p:sndTgt r:embed="rId6" name="WHOOSH.WAV"/>
                                        </p:tgtEl>
                                      </p:cMediaNode>
                                    </p:audio>
                                  </p:subTnLst>
                                </p:cTn>
                              </p:par>
                            </p:childTnLst>
                          </p:cTn>
                        </p:par>
                      </p:childTnLst>
                    </p:cTn>
                  </p:par>
                  <p:par>
                    <p:cTn id="49" fill="hold">
                      <p:stCondLst>
                        <p:cond delay="indefinite"/>
                      </p:stCondLst>
                      <p:childTnLst>
                        <p:par>
                          <p:cTn id="50" fill="hold">
                            <p:stCondLst>
                              <p:cond delay="0"/>
                            </p:stCondLst>
                            <p:childTnLst>
                              <p:par>
                                <p:cTn id="51" presetID="2" presetClass="entr" presetSubtype="2" fill="hold" grpId="0" nodeType="clickEffect">
                                  <p:stCondLst>
                                    <p:cond delay="0"/>
                                  </p:stCondLst>
                                  <p:childTnLst>
                                    <p:set>
                                      <p:cBhvr>
                                        <p:cTn id="52" dur="1" fill="hold">
                                          <p:stCondLst>
                                            <p:cond delay="0"/>
                                          </p:stCondLst>
                                        </p:cTn>
                                        <p:tgtEl>
                                          <p:spTgt spid="4108">
                                            <p:txEl>
                                              <p:pRg st="7" end="7"/>
                                            </p:txEl>
                                          </p:spTgt>
                                        </p:tgtEl>
                                        <p:attrNameLst>
                                          <p:attrName>style.visibility</p:attrName>
                                        </p:attrNameLst>
                                      </p:cBhvr>
                                      <p:to>
                                        <p:strVal val="visible"/>
                                      </p:to>
                                    </p:set>
                                    <p:anim calcmode="lin" valueType="num">
                                      <p:cBhvr additive="base">
                                        <p:cTn id="53" dur="500" fill="hold"/>
                                        <p:tgtEl>
                                          <p:spTgt spid="4108">
                                            <p:txEl>
                                              <p:pRg st="7" end="7"/>
                                            </p:txEl>
                                          </p:spTgt>
                                        </p:tgtEl>
                                        <p:attrNameLst>
                                          <p:attrName>ppt_x</p:attrName>
                                        </p:attrNameLst>
                                      </p:cBhvr>
                                      <p:tavLst>
                                        <p:tav tm="0">
                                          <p:val>
                                            <p:strVal val="1+#ppt_w/2"/>
                                          </p:val>
                                        </p:tav>
                                        <p:tav tm="100000">
                                          <p:val>
                                            <p:strVal val="#ppt_x"/>
                                          </p:val>
                                        </p:tav>
                                      </p:tavLst>
                                    </p:anim>
                                    <p:anim calcmode="lin" valueType="num">
                                      <p:cBhvr additive="base">
                                        <p:cTn id="54" dur="500" fill="hold"/>
                                        <p:tgtEl>
                                          <p:spTgt spid="4108">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1"/>
                                            </p:cond>
                                          </p:stCondLst>
                                          <p:endCondLst>
                                            <p:cond evt="onStopAudio" delay="0">
                                              <p:tgtEl>
                                                <p:sldTgt/>
                                              </p:tgtEl>
                                            </p:cond>
                                          </p:endCondLst>
                                        </p:cTn>
                                        <p:tgtEl>
                                          <p:sndTgt r:embed="rId6" name="WHOOSH.WAV"/>
                                        </p:tgtEl>
                                      </p:cMediaNode>
                                    </p:audio>
                                  </p:subTnLst>
                                </p:cTn>
                              </p:par>
                            </p:childTnLst>
                          </p:cTn>
                        </p:par>
                      </p:childTnLst>
                    </p:cTn>
                  </p:par>
                  <p:par>
                    <p:cTn id="55" fill="hold">
                      <p:stCondLst>
                        <p:cond delay="indefinite"/>
                      </p:stCondLst>
                      <p:childTnLst>
                        <p:par>
                          <p:cTn id="56" fill="hold">
                            <p:stCondLst>
                              <p:cond delay="0"/>
                            </p:stCondLst>
                            <p:childTnLst>
                              <p:par>
                                <p:cTn id="57" presetID="2" presetClass="entr" presetSubtype="8" fill="hold" nodeType="clickEffect">
                                  <p:stCondLst>
                                    <p:cond delay="0"/>
                                  </p:stCondLst>
                                  <p:childTnLst>
                                    <p:set>
                                      <p:cBhvr>
                                        <p:cTn id="58" dur="1" fill="hold">
                                          <p:stCondLst>
                                            <p:cond delay="0"/>
                                          </p:stCondLst>
                                        </p:cTn>
                                        <p:tgtEl>
                                          <p:spTgt spid="4118"/>
                                        </p:tgtEl>
                                        <p:attrNameLst>
                                          <p:attrName>style.visibility</p:attrName>
                                        </p:attrNameLst>
                                      </p:cBhvr>
                                      <p:to>
                                        <p:strVal val="visible"/>
                                      </p:to>
                                    </p:set>
                                    <p:anim calcmode="lin" valueType="num">
                                      <p:cBhvr additive="base">
                                        <p:cTn id="59" dur="500" fill="hold"/>
                                        <p:tgtEl>
                                          <p:spTgt spid="4118"/>
                                        </p:tgtEl>
                                        <p:attrNameLst>
                                          <p:attrName>ppt_x</p:attrName>
                                        </p:attrNameLst>
                                      </p:cBhvr>
                                      <p:tavLst>
                                        <p:tav tm="0">
                                          <p:val>
                                            <p:strVal val="0-#ppt_w/2"/>
                                          </p:val>
                                        </p:tav>
                                        <p:tav tm="100000">
                                          <p:val>
                                            <p:strVal val="#ppt_x"/>
                                          </p:val>
                                        </p:tav>
                                      </p:tavLst>
                                    </p:anim>
                                    <p:anim calcmode="lin" valueType="num">
                                      <p:cBhvr additive="base">
                                        <p:cTn id="60" dur="500" fill="hold"/>
                                        <p:tgtEl>
                                          <p:spTgt spid="4118"/>
                                        </p:tgtEl>
                                        <p:attrNameLst>
                                          <p:attrName>ppt_y</p:attrName>
                                        </p:attrNameLst>
                                      </p:cBhvr>
                                      <p:tavLst>
                                        <p:tav tm="0">
                                          <p:val>
                                            <p:strVal val="#ppt_y"/>
                                          </p:val>
                                        </p:tav>
                                        <p:tav tm="100000">
                                          <p:val>
                                            <p:strVal val="#ppt_y"/>
                                          </p:val>
                                        </p:tav>
                                      </p:tavLst>
                                    </p:anim>
                                  </p:childTnLst>
                                </p:cTn>
                              </p:par>
                            </p:childTnLst>
                          </p:cTn>
                        </p:par>
                        <p:par>
                          <p:cTn id="61" fill="hold">
                            <p:stCondLst>
                              <p:cond delay="500"/>
                            </p:stCondLst>
                            <p:childTnLst>
                              <p:par>
                                <p:cTn id="62" presetID="1" presetClass="mediacall" presetSubtype="0" fill="hold" nodeType="afterEffect">
                                  <p:stCondLst>
                                    <p:cond delay="0"/>
                                  </p:stCondLst>
                                  <p:childTnLst>
                                    <p:cmd type="call" cmd="playFrom(0.0)">
                                      <p:cBhvr>
                                        <p:cTn id="63" dur="2135" fill="hold"/>
                                        <p:tgtEl>
                                          <p:spTgt spid="412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64" fill="hold" display="0">
                  <p:stCondLst>
                    <p:cond delay="indefinite"/>
                  </p:stCondLst>
                  <p:endCondLst>
                    <p:cond evt="onNext" delay="0">
                      <p:tgtEl>
                        <p:sldTgt/>
                      </p:tgtEl>
                    </p:cond>
                    <p:cond evt="onPrev" delay="0">
                      <p:tgtEl>
                        <p:sldTgt/>
                      </p:tgtEl>
                    </p:cond>
                    <p:cond evt="onStopAudio" delay="0">
                      <p:tgtEl>
                        <p:sldTgt/>
                      </p:tgtEl>
                    </p:cond>
                  </p:endCondLst>
                </p:cTn>
                <p:tgtEl>
                  <p:spTgt spid="4120"/>
                </p:tgtEl>
              </p:cMediaNode>
            </p:audio>
          </p:childTnLst>
        </p:cTn>
      </p:par>
    </p:tnLst>
    <p:bldLst>
      <p:bldP spid="4107" grpId="0" autoUpdateAnimBg="0"/>
      <p:bldP spid="4108" grpId="0" build="p" bldLvl="2" autoUpdateAnimBg="0"/>
      <p:bldP spid="4121"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WordArt 4"/>
          <p:cNvSpPr>
            <a:spLocks noChangeArrowheads="1" noChangeShapeType="1" noTextEdit="1"/>
          </p:cNvSpPr>
          <p:nvPr/>
        </p:nvSpPr>
        <p:spPr bwMode="auto">
          <a:xfrm>
            <a:off x="152400" y="381000"/>
            <a:ext cx="5257800" cy="1889125"/>
          </a:xfrm>
          <a:prstGeom prst="rect">
            <a:avLst/>
          </a:prstGeom>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kern="10">
                <a:ln w="9525">
                  <a:round/>
                  <a:headEnd type="none" w="sm" len="sm"/>
                  <a:tailEnd type="none" w="sm" len="sm"/>
                </a:ln>
                <a:gradFill rotWithShape="0">
                  <a:gsLst>
                    <a:gs pos="0">
                      <a:srgbClr val="FFE701"/>
                    </a:gs>
                    <a:gs pos="100000">
                      <a:srgbClr val="FE3E02"/>
                    </a:gs>
                  </a:gsLst>
                  <a:lin ang="5400000" scaled="1"/>
                </a:gradFill>
                <a:latin typeface="Impact"/>
              </a:rPr>
              <a:t>Dalton's Flaws</a:t>
            </a:r>
          </a:p>
        </p:txBody>
      </p:sp>
      <p:sp>
        <p:nvSpPr>
          <p:cNvPr id="23557" name="Text Box 5"/>
          <p:cNvSpPr txBox="1">
            <a:spLocks noChangeArrowheads="1"/>
          </p:cNvSpPr>
          <p:nvPr/>
        </p:nvSpPr>
        <p:spPr bwMode="auto">
          <a:xfrm>
            <a:off x="1905000" y="1981200"/>
            <a:ext cx="6081713" cy="519113"/>
          </a:xfrm>
          <a:prstGeom prst="rect">
            <a:avLst/>
          </a:prstGeom>
          <a:noFill/>
          <a:ln w="12700">
            <a:noFill/>
            <a:miter lim="800000"/>
            <a:headEnd type="none" w="sm" len="sm"/>
            <a:tailEnd type="none" w="sm" len="sm"/>
          </a:ln>
          <a:effectLst/>
        </p:spPr>
        <p:txBody>
          <a:bodyPr wrap="none">
            <a:spAutoFit/>
          </a:bodyPr>
          <a:lstStyle/>
          <a:p>
            <a:r>
              <a:rPr lang="en-US">
                <a:solidFill>
                  <a:schemeClr val="hlink"/>
                </a:solidFill>
              </a:rPr>
              <a:t>Revealed near the turn of the 20</a:t>
            </a:r>
            <a:r>
              <a:rPr lang="en-US" baseline="30000">
                <a:solidFill>
                  <a:schemeClr val="hlink"/>
                </a:solidFill>
              </a:rPr>
              <a:t>th</a:t>
            </a:r>
            <a:r>
              <a:rPr lang="en-US">
                <a:solidFill>
                  <a:schemeClr val="hlink"/>
                </a:solidFill>
              </a:rPr>
              <a:t> century</a:t>
            </a:r>
          </a:p>
        </p:txBody>
      </p:sp>
      <p:sp>
        <p:nvSpPr>
          <p:cNvPr id="23558" name="Text Box 6"/>
          <p:cNvSpPr txBox="1">
            <a:spLocks noChangeArrowheads="1"/>
          </p:cNvSpPr>
          <p:nvPr/>
        </p:nvSpPr>
        <p:spPr bwMode="auto">
          <a:xfrm>
            <a:off x="609600" y="3124200"/>
            <a:ext cx="8077200" cy="2289175"/>
          </a:xfrm>
          <a:prstGeom prst="rect">
            <a:avLst/>
          </a:prstGeom>
          <a:noFill/>
          <a:ln w="12700">
            <a:noFill/>
            <a:miter lim="800000"/>
            <a:headEnd type="none" w="sm" len="sm"/>
            <a:tailEnd type="none" w="sm" len="sm"/>
          </a:ln>
          <a:effectLst/>
        </p:spPr>
        <p:txBody>
          <a:bodyPr>
            <a:spAutoFit/>
          </a:bodyPr>
          <a:lstStyle/>
          <a:p>
            <a:pPr marL="457200" indent="-457200"/>
            <a:r>
              <a:rPr lang="en-US" sz="3600"/>
              <a:t>While Dalton’s four point theory was a </a:t>
            </a:r>
          </a:p>
          <a:p>
            <a:pPr marL="457200" indent="-457200"/>
            <a:r>
              <a:rPr lang="en-US" sz="3600"/>
              <a:t>vast improvement and forms the basis</a:t>
            </a:r>
          </a:p>
          <a:p>
            <a:pPr marL="457200" indent="-457200"/>
            <a:r>
              <a:rPr lang="en-US" sz="3600"/>
              <a:t>for much of our current understanding of </a:t>
            </a:r>
          </a:p>
          <a:p>
            <a:pPr marL="457200" indent="-457200"/>
            <a:r>
              <a:rPr lang="en-US" sz="3600"/>
              <a:t>matter, it did contain two definite flaws…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556"/>
                                        </p:tgtEl>
                                        <p:attrNameLst>
                                          <p:attrName>style.visibility</p:attrName>
                                        </p:attrNameLst>
                                      </p:cBhvr>
                                      <p:to>
                                        <p:strVal val="visible"/>
                                      </p:to>
                                    </p:set>
                                    <p:anim calcmode="lin" valueType="num">
                                      <p:cBhvr additive="base">
                                        <p:cTn id="7" dur="500" fill="hold"/>
                                        <p:tgtEl>
                                          <p:spTgt spid="23556"/>
                                        </p:tgtEl>
                                        <p:attrNameLst>
                                          <p:attrName>ppt_x</p:attrName>
                                        </p:attrNameLst>
                                      </p:cBhvr>
                                      <p:tavLst>
                                        <p:tav tm="0">
                                          <p:val>
                                            <p:strVal val="0-#ppt_w/2"/>
                                          </p:val>
                                        </p:tav>
                                        <p:tav tm="100000">
                                          <p:val>
                                            <p:strVal val="#ppt_x"/>
                                          </p:val>
                                        </p:tav>
                                      </p:tavLst>
                                    </p:anim>
                                    <p:anim calcmode="lin" valueType="num">
                                      <p:cBhvr additive="base">
                                        <p:cTn id="8" dur="500" fill="hold"/>
                                        <p:tgtEl>
                                          <p:spTgt spid="2355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par>
                                <p:cTn id="9" presetID="2" presetClass="entr" presetSubtype="8" fill="hold" grpId="0" nodeType="withEffect">
                                  <p:stCondLst>
                                    <p:cond delay="0"/>
                                  </p:stCondLst>
                                  <p:childTnLst>
                                    <p:set>
                                      <p:cBhvr>
                                        <p:cTn id="10" dur="1" fill="hold">
                                          <p:stCondLst>
                                            <p:cond delay="0"/>
                                          </p:stCondLst>
                                        </p:cTn>
                                        <p:tgtEl>
                                          <p:spTgt spid="23557"/>
                                        </p:tgtEl>
                                        <p:attrNameLst>
                                          <p:attrName>style.visibility</p:attrName>
                                        </p:attrNameLst>
                                      </p:cBhvr>
                                      <p:to>
                                        <p:strVal val="visible"/>
                                      </p:to>
                                    </p:set>
                                    <p:anim calcmode="lin" valueType="num">
                                      <p:cBhvr additive="base">
                                        <p:cTn id="11" dur="500" fill="hold"/>
                                        <p:tgtEl>
                                          <p:spTgt spid="23557"/>
                                        </p:tgtEl>
                                        <p:attrNameLst>
                                          <p:attrName>ppt_x</p:attrName>
                                        </p:attrNameLst>
                                      </p:cBhvr>
                                      <p:tavLst>
                                        <p:tav tm="0">
                                          <p:val>
                                            <p:strVal val="0-#ppt_w/2"/>
                                          </p:val>
                                        </p:tav>
                                        <p:tav tm="100000">
                                          <p:val>
                                            <p:strVal val="#ppt_x"/>
                                          </p:val>
                                        </p:tav>
                                      </p:tavLst>
                                    </p:anim>
                                    <p:anim calcmode="lin" valueType="num">
                                      <p:cBhvr additive="base">
                                        <p:cTn id="12" dur="500" fill="hold"/>
                                        <p:tgtEl>
                                          <p:spTgt spid="23557"/>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3558"/>
                                        </p:tgtEl>
                                        <p:attrNameLst>
                                          <p:attrName>style.visibility</p:attrName>
                                        </p:attrNameLst>
                                      </p:cBhvr>
                                      <p:to>
                                        <p:strVal val="visible"/>
                                      </p:to>
                                    </p:set>
                                    <p:animEffect transition="in" filter="dissolve">
                                      <p:cBhvr>
                                        <p:cTn id="17" dur="500"/>
                                        <p:tgtEl>
                                          <p:spTgt spid="23558"/>
                                        </p:tgtEl>
                                      </p:cBhvr>
                                    </p:animEffect>
                                  </p:childTnLst>
                                  <p:subTnLst>
                                    <p:audio>
                                      <p:cMediaNode>
                                        <p:cTn display="0" masterRel="sameClick">
                                          <p:stCondLst>
                                            <p:cond evt="begin" delay="0">
                                              <p:tn val="15"/>
                                            </p:cond>
                                          </p:stCondLst>
                                          <p:endCondLst>
                                            <p:cond evt="onStopAudio" delay="0">
                                              <p:tgtEl>
                                                <p:sldTgt/>
                                              </p:tgtEl>
                                            </p:cond>
                                          </p:endCondLst>
                                        </p:cTn>
                                        <p:tgtEl>
                                          <p:sndTgt r:embed="rId3" name="CARBRAK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animBg="1"/>
      <p:bldP spid="23557" grpId="0"/>
      <p:bldP spid="2355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WordArt 4"/>
          <p:cNvSpPr>
            <a:spLocks noChangeArrowheads="1" noChangeShapeType="1" noTextEdit="1"/>
          </p:cNvSpPr>
          <p:nvPr/>
        </p:nvSpPr>
        <p:spPr bwMode="auto">
          <a:xfrm>
            <a:off x="152400" y="381000"/>
            <a:ext cx="5257800" cy="1889125"/>
          </a:xfrm>
          <a:prstGeom prst="rect">
            <a:avLst/>
          </a:prstGeom>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kern="10">
                <a:ln w="9525">
                  <a:round/>
                  <a:headEnd type="none" w="sm" len="sm"/>
                  <a:tailEnd type="none" w="sm" len="sm"/>
                </a:ln>
                <a:gradFill rotWithShape="0">
                  <a:gsLst>
                    <a:gs pos="0">
                      <a:srgbClr val="FFE701"/>
                    </a:gs>
                    <a:gs pos="100000">
                      <a:srgbClr val="FE3E02"/>
                    </a:gs>
                  </a:gsLst>
                  <a:lin ang="5400000" scaled="1"/>
                </a:gradFill>
                <a:latin typeface="Impact"/>
              </a:rPr>
              <a:t>Dalton's Flaws</a:t>
            </a:r>
          </a:p>
        </p:txBody>
      </p:sp>
      <p:sp>
        <p:nvSpPr>
          <p:cNvPr id="24581" name="Text Box 5"/>
          <p:cNvSpPr txBox="1">
            <a:spLocks noChangeArrowheads="1"/>
          </p:cNvSpPr>
          <p:nvPr/>
        </p:nvSpPr>
        <p:spPr bwMode="auto">
          <a:xfrm>
            <a:off x="1905000" y="1981200"/>
            <a:ext cx="6081713" cy="519113"/>
          </a:xfrm>
          <a:prstGeom prst="rect">
            <a:avLst/>
          </a:prstGeom>
          <a:noFill/>
          <a:ln w="12700">
            <a:noFill/>
            <a:miter lim="800000"/>
            <a:headEnd type="none" w="sm" len="sm"/>
            <a:tailEnd type="none" w="sm" len="sm"/>
          </a:ln>
          <a:effectLst/>
        </p:spPr>
        <p:txBody>
          <a:bodyPr wrap="none">
            <a:spAutoFit/>
          </a:bodyPr>
          <a:lstStyle/>
          <a:p>
            <a:r>
              <a:rPr lang="en-US">
                <a:solidFill>
                  <a:schemeClr val="hlink"/>
                </a:solidFill>
              </a:rPr>
              <a:t>Revealed near the turn of the 20</a:t>
            </a:r>
            <a:r>
              <a:rPr lang="en-US" baseline="30000">
                <a:solidFill>
                  <a:schemeClr val="hlink"/>
                </a:solidFill>
              </a:rPr>
              <a:t>th</a:t>
            </a:r>
            <a:r>
              <a:rPr lang="en-US">
                <a:solidFill>
                  <a:schemeClr val="hlink"/>
                </a:solidFill>
              </a:rPr>
              <a:t> century</a:t>
            </a:r>
          </a:p>
        </p:txBody>
      </p:sp>
      <p:sp>
        <p:nvSpPr>
          <p:cNvPr id="24582" name="Text Box 6"/>
          <p:cNvSpPr txBox="1">
            <a:spLocks noChangeArrowheads="1"/>
          </p:cNvSpPr>
          <p:nvPr/>
        </p:nvSpPr>
        <p:spPr bwMode="auto">
          <a:xfrm>
            <a:off x="304800" y="2667000"/>
            <a:ext cx="8839200" cy="2654300"/>
          </a:xfrm>
          <a:prstGeom prst="rect">
            <a:avLst/>
          </a:prstGeom>
          <a:noFill/>
          <a:ln w="12700">
            <a:noFill/>
            <a:miter lim="800000"/>
            <a:headEnd type="none" w="sm" len="sm"/>
            <a:tailEnd type="none" w="sm" len="sm"/>
          </a:ln>
          <a:effectLst/>
        </p:spPr>
        <p:txBody>
          <a:bodyPr>
            <a:spAutoFit/>
          </a:bodyPr>
          <a:lstStyle/>
          <a:p>
            <a:r>
              <a:rPr lang="en-US" b="1" u="sng"/>
              <a:t>FLAW #1</a:t>
            </a:r>
            <a:r>
              <a:rPr lang="en-US"/>
              <a:t> – Dalton’s chose the word “atom”  and meant it literally. (In Greek the word atomos means </a:t>
            </a:r>
            <a:r>
              <a:rPr lang="en-US" b="1" i="1"/>
              <a:t>indivisible</a:t>
            </a:r>
            <a:r>
              <a:rPr lang="en-US"/>
              <a:t>.) It was intended to express the belief that these smallest pieces of each element could not be broken down into anything smaller.</a:t>
            </a:r>
          </a:p>
          <a:p>
            <a:endParaRPr lang="en-US"/>
          </a:p>
        </p:txBody>
      </p:sp>
      <p:sp>
        <p:nvSpPr>
          <p:cNvPr id="24584" name="Text Box 8"/>
          <p:cNvSpPr txBox="1">
            <a:spLocks noChangeArrowheads="1"/>
          </p:cNvSpPr>
          <p:nvPr/>
        </p:nvSpPr>
        <p:spPr bwMode="auto">
          <a:xfrm>
            <a:off x="304800" y="5057775"/>
            <a:ext cx="8686800" cy="1800225"/>
          </a:xfrm>
          <a:prstGeom prst="rect">
            <a:avLst/>
          </a:prstGeom>
          <a:noFill/>
          <a:ln w="12700">
            <a:noFill/>
            <a:miter lim="800000"/>
            <a:headEnd type="none" w="sm" len="sm"/>
            <a:tailEnd type="none" w="sm" len="sm"/>
          </a:ln>
          <a:effectLst/>
        </p:spPr>
        <p:txBody>
          <a:bodyPr>
            <a:spAutoFit/>
          </a:bodyPr>
          <a:lstStyle/>
          <a:p>
            <a:r>
              <a:rPr lang="en-US"/>
              <a:t>Of course, we now know that “atoms” are NOT indivisible, and can be broken down into protons, neutrons, electrons, and even smaller particles such as quarks.</a:t>
            </a:r>
          </a:p>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580"/>
                                        </p:tgtEl>
                                        <p:attrNameLst>
                                          <p:attrName>style.visibility</p:attrName>
                                        </p:attrNameLst>
                                      </p:cBhvr>
                                      <p:to>
                                        <p:strVal val="visible"/>
                                      </p:to>
                                    </p:set>
                                    <p:anim calcmode="lin" valueType="num">
                                      <p:cBhvr additive="base">
                                        <p:cTn id="7" dur="500" fill="hold"/>
                                        <p:tgtEl>
                                          <p:spTgt spid="24580"/>
                                        </p:tgtEl>
                                        <p:attrNameLst>
                                          <p:attrName>ppt_x</p:attrName>
                                        </p:attrNameLst>
                                      </p:cBhvr>
                                      <p:tavLst>
                                        <p:tav tm="0">
                                          <p:val>
                                            <p:strVal val="0-#ppt_w/2"/>
                                          </p:val>
                                        </p:tav>
                                        <p:tav tm="100000">
                                          <p:val>
                                            <p:strVal val="#ppt_x"/>
                                          </p:val>
                                        </p:tav>
                                      </p:tavLst>
                                    </p:anim>
                                    <p:anim calcmode="lin" valueType="num">
                                      <p:cBhvr additive="base">
                                        <p:cTn id="8" dur="500" fill="hold"/>
                                        <p:tgtEl>
                                          <p:spTgt spid="2458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par>
                                <p:cTn id="9" presetID="2" presetClass="entr" presetSubtype="8" fill="hold" grpId="0" nodeType="withEffect">
                                  <p:stCondLst>
                                    <p:cond delay="0"/>
                                  </p:stCondLst>
                                  <p:childTnLst>
                                    <p:set>
                                      <p:cBhvr>
                                        <p:cTn id="10" dur="1" fill="hold">
                                          <p:stCondLst>
                                            <p:cond delay="0"/>
                                          </p:stCondLst>
                                        </p:cTn>
                                        <p:tgtEl>
                                          <p:spTgt spid="24581"/>
                                        </p:tgtEl>
                                        <p:attrNameLst>
                                          <p:attrName>style.visibility</p:attrName>
                                        </p:attrNameLst>
                                      </p:cBhvr>
                                      <p:to>
                                        <p:strVal val="visible"/>
                                      </p:to>
                                    </p:set>
                                    <p:anim calcmode="lin" valueType="num">
                                      <p:cBhvr additive="base">
                                        <p:cTn id="11" dur="500" fill="hold"/>
                                        <p:tgtEl>
                                          <p:spTgt spid="24581"/>
                                        </p:tgtEl>
                                        <p:attrNameLst>
                                          <p:attrName>ppt_x</p:attrName>
                                        </p:attrNameLst>
                                      </p:cBhvr>
                                      <p:tavLst>
                                        <p:tav tm="0">
                                          <p:val>
                                            <p:strVal val="0-#ppt_w/2"/>
                                          </p:val>
                                        </p:tav>
                                        <p:tav tm="100000">
                                          <p:val>
                                            <p:strVal val="#ppt_x"/>
                                          </p:val>
                                        </p:tav>
                                      </p:tavLst>
                                    </p:anim>
                                    <p:anim calcmode="lin" valueType="num">
                                      <p:cBhvr additive="base">
                                        <p:cTn id="12" dur="500" fill="hold"/>
                                        <p:tgtEl>
                                          <p:spTgt spid="24581"/>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12" fill="hold" grpId="0" nodeType="clickEffect">
                                  <p:stCondLst>
                                    <p:cond delay="0"/>
                                  </p:stCondLst>
                                  <p:childTnLst>
                                    <p:set>
                                      <p:cBhvr>
                                        <p:cTn id="16" dur="1" fill="hold">
                                          <p:stCondLst>
                                            <p:cond delay="0"/>
                                          </p:stCondLst>
                                        </p:cTn>
                                        <p:tgtEl>
                                          <p:spTgt spid="24582"/>
                                        </p:tgtEl>
                                        <p:attrNameLst>
                                          <p:attrName>style.visibility</p:attrName>
                                        </p:attrNameLst>
                                      </p:cBhvr>
                                      <p:to>
                                        <p:strVal val="visible"/>
                                      </p:to>
                                    </p:set>
                                    <p:anim calcmode="lin" valueType="num">
                                      <p:cBhvr additive="base">
                                        <p:cTn id="17" dur="500" fill="hold"/>
                                        <p:tgtEl>
                                          <p:spTgt spid="24582"/>
                                        </p:tgtEl>
                                        <p:attrNameLst>
                                          <p:attrName>ppt_x</p:attrName>
                                        </p:attrNameLst>
                                      </p:cBhvr>
                                      <p:tavLst>
                                        <p:tav tm="0">
                                          <p:val>
                                            <p:strVal val="0-#ppt_w/2"/>
                                          </p:val>
                                        </p:tav>
                                        <p:tav tm="100000">
                                          <p:val>
                                            <p:strVal val="#ppt_x"/>
                                          </p:val>
                                        </p:tav>
                                      </p:tavLst>
                                    </p:anim>
                                    <p:anim calcmode="lin" valueType="num">
                                      <p:cBhvr additive="base">
                                        <p:cTn id="18" dur="500" fill="hold"/>
                                        <p:tgtEl>
                                          <p:spTgt spid="2458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arrow.wav"/>
                                        </p:tgtEl>
                                      </p:cMediaNode>
                                    </p:audio>
                                  </p:subTnLst>
                                </p:cTn>
                              </p:par>
                            </p:childTnLst>
                          </p:cTn>
                        </p:par>
                      </p:childTnLst>
                    </p:cTn>
                  </p:par>
                  <p:par>
                    <p:cTn id="19" fill="hold">
                      <p:stCondLst>
                        <p:cond delay="indefinite"/>
                      </p:stCondLst>
                      <p:childTnLst>
                        <p:par>
                          <p:cTn id="20" fill="hold">
                            <p:stCondLst>
                              <p:cond delay="0"/>
                            </p:stCondLst>
                            <p:childTnLst>
                              <p:par>
                                <p:cTn id="21" presetID="2" presetClass="entr" presetSubtype="6" fill="hold" grpId="0" nodeType="clickEffect">
                                  <p:stCondLst>
                                    <p:cond delay="0"/>
                                  </p:stCondLst>
                                  <p:childTnLst>
                                    <p:set>
                                      <p:cBhvr>
                                        <p:cTn id="22" dur="1" fill="hold">
                                          <p:stCondLst>
                                            <p:cond delay="0"/>
                                          </p:stCondLst>
                                        </p:cTn>
                                        <p:tgtEl>
                                          <p:spTgt spid="24584"/>
                                        </p:tgtEl>
                                        <p:attrNameLst>
                                          <p:attrName>style.visibility</p:attrName>
                                        </p:attrNameLst>
                                      </p:cBhvr>
                                      <p:to>
                                        <p:strVal val="visible"/>
                                      </p:to>
                                    </p:set>
                                    <p:anim calcmode="lin" valueType="num">
                                      <p:cBhvr additive="base">
                                        <p:cTn id="23" dur="500" fill="hold"/>
                                        <p:tgtEl>
                                          <p:spTgt spid="24584"/>
                                        </p:tgtEl>
                                        <p:attrNameLst>
                                          <p:attrName>ppt_x</p:attrName>
                                        </p:attrNameLst>
                                      </p:cBhvr>
                                      <p:tavLst>
                                        <p:tav tm="0">
                                          <p:val>
                                            <p:strVal val="1+#ppt_w/2"/>
                                          </p:val>
                                        </p:tav>
                                        <p:tav tm="100000">
                                          <p:val>
                                            <p:strVal val="#ppt_x"/>
                                          </p:val>
                                        </p:tav>
                                      </p:tavLst>
                                    </p:anim>
                                    <p:anim calcmode="lin" valueType="num">
                                      <p:cBhvr additive="base">
                                        <p:cTn id="24" dur="500" fill="hold"/>
                                        <p:tgtEl>
                                          <p:spTgt spid="2458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3"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0" grpId="0" animBg="1"/>
      <p:bldP spid="24581" grpId="0"/>
      <p:bldP spid="24582" grpId="0"/>
      <p:bldP spid="2458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WordArt 4"/>
          <p:cNvSpPr>
            <a:spLocks noChangeArrowheads="1" noChangeShapeType="1" noTextEdit="1"/>
          </p:cNvSpPr>
          <p:nvPr/>
        </p:nvSpPr>
        <p:spPr bwMode="auto">
          <a:xfrm>
            <a:off x="152400" y="381000"/>
            <a:ext cx="5257800" cy="1889125"/>
          </a:xfrm>
          <a:prstGeom prst="rect">
            <a:avLst/>
          </a:prstGeom>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kern="10">
                <a:ln w="9525">
                  <a:round/>
                  <a:headEnd type="none" w="sm" len="sm"/>
                  <a:tailEnd type="none" w="sm" len="sm"/>
                </a:ln>
                <a:gradFill rotWithShape="0">
                  <a:gsLst>
                    <a:gs pos="0">
                      <a:srgbClr val="FFE701"/>
                    </a:gs>
                    <a:gs pos="100000">
                      <a:srgbClr val="FE3E02"/>
                    </a:gs>
                  </a:gsLst>
                  <a:lin ang="5400000" scaled="1"/>
                </a:gradFill>
                <a:latin typeface="Impact"/>
              </a:rPr>
              <a:t>Dalton's Flaws</a:t>
            </a:r>
          </a:p>
        </p:txBody>
      </p:sp>
      <p:sp>
        <p:nvSpPr>
          <p:cNvPr id="25605" name="Text Box 5"/>
          <p:cNvSpPr txBox="1">
            <a:spLocks noChangeArrowheads="1"/>
          </p:cNvSpPr>
          <p:nvPr/>
        </p:nvSpPr>
        <p:spPr bwMode="auto">
          <a:xfrm>
            <a:off x="1905000" y="1981200"/>
            <a:ext cx="6081713" cy="519113"/>
          </a:xfrm>
          <a:prstGeom prst="rect">
            <a:avLst/>
          </a:prstGeom>
          <a:noFill/>
          <a:ln w="12700">
            <a:noFill/>
            <a:miter lim="800000"/>
            <a:headEnd type="none" w="sm" len="sm"/>
            <a:tailEnd type="none" w="sm" len="sm"/>
          </a:ln>
          <a:effectLst/>
        </p:spPr>
        <p:txBody>
          <a:bodyPr wrap="none">
            <a:spAutoFit/>
          </a:bodyPr>
          <a:lstStyle/>
          <a:p>
            <a:r>
              <a:rPr lang="en-US">
                <a:solidFill>
                  <a:schemeClr val="hlink"/>
                </a:solidFill>
              </a:rPr>
              <a:t>Revealed near the turn of the 20</a:t>
            </a:r>
            <a:r>
              <a:rPr lang="en-US" baseline="30000">
                <a:solidFill>
                  <a:schemeClr val="hlink"/>
                </a:solidFill>
              </a:rPr>
              <a:t>th</a:t>
            </a:r>
            <a:r>
              <a:rPr lang="en-US">
                <a:solidFill>
                  <a:schemeClr val="hlink"/>
                </a:solidFill>
              </a:rPr>
              <a:t> century</a:t>
            </a:r>
          </a:p>
        </p:txBody>
      </p:sp>
      <p:sp>
        <p:nvSpPr>
          <p:cNvPr id="25606" name="Text Box 6"/>
          <p:cNvSpPr txBox="1">
            <a:spLocks noChangeArrowheads="1"/>
          </p:cNvSpPr>
          <p:nvPr/>
        </p:nvSpPr>
        <p:spPr bwMode="auto">
          <a:xfrm>
            <a:off x="457200" y="2847975"/>
            <a:ext cx="8839200" cy="1800225"/>
          </a:xfrm>
          <a:prstGeom prst="rect">
            <a:avLst/>
          </a:prstGeom>
          <a:noFill/>
          <a:ln w="12700">
            <a:noFill/>
            <a:miter lim="800000"/>
            <a:headEnd type="none" w="sm" len="sm"/>
            <a:tailEnd type="none" w="sm" len="sm"/>
          </a:ln>
          <a:effectLst/>
        </p:spPr>
        <p:txBody>
          <a:bodyPr>
            <a:spAutoFit/>
          </a:bodyPr>
          <a:lstStyle/>
          <a:p>
            <a:r>
              <a:rPr lang="en-US" b="1" u="sng"/>
              <a:t>FLAW #2</a:t>
            </a:r>
            <a:r>
              <a:rPr lang="en-US"/>
              <a:t> – Dalton stated that atoms of the same element are identical.</a:t>
            </a:r>
          </a:p>
          <a:p>
            <a:endParaRPr lang="en-US"/>
          </a:p>
          <a:p>
            <a:endParaRPr lang="en-US"/>
          </a:p>
        </p:txBody>
      </p:sp>
      <p:sp>
        <p:nvSpPr>
          <p:cNvPr id="25607" name="Text Box 7"/>
          <p:cNvSpPr txBox="1">
            <a:spLocks noChangeArrowheads="1"/>
          </p:cNvSpPr>
          <p:nvPr/>
        </p:nvSpPr>
        <p:spPr bwMode="auto">
          <a:xfrm>
            <a:off x="381000" y="4343400"/>
            <a:ext cx="8305800" cy="2227263"/>
          </a:xfrm>
          <a:prstGeom prst="rect">
            <a:avLst/>
          </a:prstGeom>
          <a:noFill/>
          <a:ln w="12700">
            <a:noFill/>
            <a:miter lim="800000"/>
            <a:headEnd type="none" w="sm" len="sm"/>
            <a:tailEnd type="none" w="sm" len="sm"/>
          </a:ln>
          <a:effectLst/>
        </p:spPr>
        <p:txBody>
          <a:bodyPr>
            <a:spAutoFit/>
          </a:bodyPr>
          <a:lstStyle/>
          <a:p>
            <a:r>
              <a:rPr lang="en-US"/>
              <a:t>We now know that within an element, several different </a:t>
            </a:r>
            <a:r>
              <a:rPr lang="en-US" b="1" i="1"/>
              <a:t>isotopes</a:t>
            </a:r>
            <a:r>
              <a:rPr lang="en-US"/>
              <a:t> may exist. An element’s identity is established by its number of protons, but the number of neutrons, and in turn, the mass of atoms of the same element may differ.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604"/>
                                        </p:tgtEl>
                                        <p:attrNameLst>
                                          <p:attrName>style.visibility</p:attrName>
                                        </p:attrNameLst>
                                      </p:cBhvr>
                                      <p:to>
                                        <p:strVal val="visible"/>
                                      </p:to>
                                    </p:set>
                                    <p:anim calcmode="lin" valueType="num">
                                      <p:cBhvr additive="base">
                                        <p:cTn id="7" dur="500" fill="hold"/>
                                        <p:tgtEl>
                                          <p:spTgt spid="25604"/>
                                        </p:tgtEl>
                                        <p:attrNameLst>
                                          <p:attrName>ppt_x</p:attrName>
                                        </p:attrNameLst>
                                      </p:cBhvr>
                                      <p:tavLst>
                                        <p:tav tm="0">
                                          <p:val>
                                            <p:strVal val="0-#ppt_w/2"/>
                                          </p:val>
                                        </p:tav>
                                        <p:tav tm="100000">
                                          <p:val>
                                            <p:strVal val="#ppt_x"/>
                                          </p:val>
                                        </p:tav>
                                      </p:tavLst>
                                    </p:anim>
                                    <p:anim calcmode="lin" valueType="num">
                                      <p:cBhvr additive="base">
                                        <p:cTn id="8" dur="500" fill="hold"/>
                                        <p:tgtEl>
                                          <p:spTgt spid="2560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par>
                                <p:cTn id="9" presetID="2" presetClass="entr" presetSubtype="8" fill="hold" grpId="0" nodeType="withEffect">
                                  <p:stCondLst>
                                    <p:cond delay="0"/>
                                  </p:stCondLst>
                                  <p:childTnLst>
                                    <p:set>
                                      <p:cBhvr>
                                        <p:cTn id="10" dur="1" fill="hold">
                                          <p:stCondLst>
                                            <p:cond delay="0"/>
                                          </p:stCondLst>
                                        </p:cTn>
                                        <p:tgtEl>
                                          <p:spTgt spid="25605"/>
                                        </p:tgtEl>
                                        <p:attrNameLst>
                                          <p:attrName>style.visibility</p:attrName>
                                        </p:attrNameLst>
                                      </p:cBhvr>
                                      <p:to>
                                        <p:strVal val="visible"/>
                                      </p:to>
                                    </p:set>
                                    <p:anim calcmode="lin" valueType="num">
                                      <p:cBhvr additive="base">
                                        <p:cTn id="11" dur="500" fill="hold"/>
                                        <p:tgtEl>
                                          <p:spTgt spid="25605"/>
                                        </p:tgtEl>
                                        <p:attrNameLst>
                                          <p:attrName>ppt_x</p:attrName>
                                        </p:attrNameLst>
                                      </p:cBhvr>
                                      <p:tavLst>
                                        <p:tav tm="0">
                                          <p:val>
                                            <p:strVal val="0-#ppt_w/2"/>
                                          </p:val>
                                        </p:tav>
                                        <p:tav tm="100000">
                                          <p:val>
                                            <p:strVal val="#ppt_x"/>
                                          </p:val>
                                        </p:tav>
                                      </p:tavLst>
                                    </p:anim>
                                    <p:anim calcmode="lin" valueType="num">
                                      <p:cBhvr additive="base">
                                        <p:cTn id="12" dur="500" fill="hold"/>
                                        <p:tgtEl>
                                          <p:spTgt spid="25605"/>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12" fill="hold" grpId="0" nodeType="clickEffect">
                                  <p:stCondLst>
                                    <p:cond delay="0"/>
                                  </p:stCondLst>
                                  <p:childTnLst>
                                    <p:set>
                                      <p:cBhvr>
                                        <p:cTn id="16" dur="1" fill="hold">
                                          <p:stCondLst>
                                            <p:cond delay="0"/>
                                          </p:stCondLst>
                                        </p:cTn>
                                        <p:tgtEl>
                                          <p:spTgt spid="25606"/>
                                        </p:tgtEl>
                                        <p:attrNameLst>
                                          <p:attrName>style.visibility</p:attrName>
                                        </p:attrNameLst>
                                      </p:cBhvr>
                                      <p:to>
                                        <p:strVal val="visible"/>
                                      </p:to>
                                    </p:set>
                                    <p:anim calcmode="lin" valueType="num">
                                      <p:cBhvr additive="base">
                                        <p:cTn id="17" dur="500" fill="hold"/>
                                        <p:tgtEl>
                                          <p:spTgt spid="25606"/>
                                        </p:tgtEl>
                                        <p:attrNameLst>
                                          <p:attrName>ppt_x</p:attrName>
                                        </p:attrNameLst>
                                      </p:cBhvr>
                                      <p:tavLst>
                                        <p:tav tm="0">
                                          <p:val>
                                            <p:strVal val="0-#ppt_w/2"/>
                                          </p:val>
                                        </p:tav>
                                        <p:tav tm="100000">
                                          <p:val>
                                            <p:strVal val="#ppt_x"/>
                                          </p:val>
                                        </p:tav>
                                      </p:tavLst>
                                    </p:anim>
                                    <p:anim calcmode="lin" valueType="num">
                                      <p:cBhvr additive="base">
                                        <p:cTn id="18" dur="500" fill="hold"/>
                                        <p:tgtEl>
                                          <p:spTgt spid="2560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arrow.wav"/>
                                        </p:tgtEl>
                                      </p:cMediaNode>
                                    </p:audio>
                                  </p:subTnLst>
                                </p:cTn>
                              </p:par>
                            </p:childTnLst>
                          </p:cTn>
                        </p:par>
                      </p:childTnLst>
                    </p:cTn>
                  </p:par>
                  <p:par>
                    <p:cTn id="19" fill="hold">
                      <p:stCondLst>
                        <p:cond delay="indefinite"/>
                      </p:stCondLst>
                      <p:childTnLst>
                        <p:par>
                          <p:cTn id="20" fill="hold">
                            <p:stCondLst>
                              <p:cond delay="0"/>
                            </p:stCondLst>
                            <p:childTnLst>
                              <p:par>
                                <p:cTn id="21" presetID="2" presetClass="entr" presetSubtype="6" fill="hold" grpId="0" nodeType="clickEffect">
                                  <p:stCondLst>
                                    <p:cond delay="0"/>
                                  </p:stCondLst>
                                  <p:childTnLst>
                                    <p:set>
                                      <p:cBhvr>
                                        <p:cTn id="22" dur="1" fill="hold">
                                          <p:stCondLst>
                                            <p:cond delay="0"/>
                                          </p:stCondLst>
                                        </p:cTn>
                                        <p:tgtEl>
                                          <p:spTgt spid="25607"/>
                                        </p:tgtEl>
                                        <p:attrNameLst>
                                          <p:attrName>style.visibility</p:attrName>
                                        </p:attrNameLst>
                                      </p:cBhvr>
                                      <p:to>
                                        <p:strVal val="visible"/>
                                      </p:to>
                                    </p:set>
                                    <p:anim calcmode="lin" valueType="num">
                                      <p:cBhvr additive="base">
                                        <p:cTn id="23" dur="500" fill="hold"/>
                                        <p:tgtEl>
                                          <p:spTgt spid="25607"/>
                                        </p:tgtEl>
                                        <p:attrNameLst>
                                          <p:attrName>ppt_x</p:attrName>
                                        </p:attrNameLst>
                                      </p:cBhvr>
                                      <p:tavLst>
                                        <p:tav tm="0">
                                          <p:val>
                                            <p:strVal val="1+#ppt_w/2"/>
                                          </p:val>
                                        </p:tav>
                                        <p:tav tm="100000">
                                          <p:val>
                                            <p:strVal val="#ppt_x"/>
                                          </p:val>
                                        </p:tav>
                                      </p:tavLst>
                                    </p:anim>
                                    <p:anim calcmode="lin" valueType="num">
                                      <p:cBhvr additive="base">
                                        <p:cTn id="24" dur="500" fill="hold"/>
                                        <p:tgtEl>
                                          <p:spTgt spid="2560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3"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4" grpId="0" animBg="1"/>
      <p:bldP spid="25605" grpId="0"/>
      <p:bldP spid="25606" grpId="0"/>
      <p:bldP spid="2560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6" name="WordArt 6"/>
          <p:cNvSpPr>
            <a:spLocks noChangeArrowheads="1" noChangeShapeType="1" noTextEdit="1"/>
          </p:cNvSpPr>
          <p:nvPr/>
        </p:nvSpPr>
        <p:spPr bwMode="auto">
          <a:xfrm>
            <a:off x="533400" y="381000"/>
            <a:ext cx="6705600" cy="1889125"/>
          </a:xfrm>
          <a:prstGeom prst="rect">
            <a:avLst/>
          </a:prstGeom>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kern="10">
                <a:ln w="9525">
                  <a:round/>
                  <a:headEnd type="none" w="sm" len="sm"/>
                  <a:tailEnd type="none" w="sm" len="sm"/>
                </a:ln>
                <a:gradFill rotWithShape="0">
                  <a:gsLst>
                    <a:gs pos="0">
                      <a:srgbClr val="FFE701"/>
                    </a:gs>
                    <a:gs pos="100000">
                      <a:srgbClr val="FE3E02"/>
                    </a:gs>
                  </a:gsLst>
                  <a:lin ang="5400000" scaled="1"/>
                </a:gradFill>
                <a:latin typeface="Impact"/>
              </a:rPr>
              <a:t>Our Adventure Begins...</a:t>
            </a:r>
          </a:p>
        </p:txBody>
      </p:sp>
      <p:sp>
        <p:nvSpPr>
          <p:cNvPr id="20487" name="Text Box 7"/>
          <p:cNvSpPr txBox="1">
            <a:spLocks noChangeArrowheads="1"/>
          </p:cNvSpPr>
          <p:nvPr/>
        </p:nvSpPr>
        <p:spPr bwMode="auto">
          <a:xfrm>
            <a:off x="2286000" y="1981200"/>
            <a:ext cx="4084638" cy="519113"/>
          </a:xfrm>
          <a:prstGeom prst="rect">
            <a:avLst/>
          </a:prstGeom>
          <a:noFill/>
          <a:ln w="12700">
            <a:noFill/>
            <a:miter lim="800000"/>
            <a:headEnd type="none" w="sm" len="sm"/>
            <a:tailEnd type="none" w="sm" len="sm"/>
          </a:ln>
          <a:effectLst/>
        </p:spPr>
        <p:txBody>
          <a:bodyPr wrap="none">
            <a:spAutoFit/>
          </a:bodyPr>
          <a:lstStyle/>
          <a:p>
            <a:r>
              <a:rPr lang="en-US">
                <a:solidFill>
                  <a:schemeClr val="hlink"/>
                </a:solidFill>
              </a:rPr>
              <a:t>1800 – 2007…and beyond!</a:t>
            </a:r>
          </a:p>
        </p:txBody>
      </p:sp>
      <p:sp>
        <p:nvSpPr>
          <p:cNvPr id="20488" name="Text Box 8"/>
          <p:cNvSpPr txBox="1">
            <a:spLocks noChangeArrowheads="1"/>
          </p:cNvSpPr>
          <p:nvPr/>
        </p:nvSpPr>
        <p:spPr bwMode="auto">
          <a:xfrm>
            <a:off x="593725" y="2657475"/>
            <a:ext cx="641350" cy="519113"/>
          </a:xfrm>
          <a:prstGeom prst="rect">
            <a:avLst/>
          </a:prstGeom>
          <a:noFill/>
          <a:ln w="12700">
            <a:noFill/>
            <a:miter lim="800000"/>
            <a:headEnd type="none" w="sm" len="sm"/>
            <a:tailEnd type="none" w="sm" len="sm"/>
          </a:ln>
          <a:effectLst/>
        </p:spPr>
        <p:txBody>
          <a:bodyPr wrap="none">
            <a:spAutoFit/>
          </a:bodyPr>
          <a:lstStyle/>
          <a:p>
            <a:pPr lvl="1">
              <a:buFont typeface="Wingdings" pitchFamily="2" charset="2"/>
              <a:buNone/>
            </a:pPr>
            <a:endParaRPr lang="en-US"/>
          </a:p>
        </p:txBody>
      </p:sp>
      <p:sp>
        <p:nvSpPr>
          <p:cNvPr id="20489" name="Text Box 9"/>
          <p:cNvSpPr txBox="1">
            <a:spLocks noChangeArrowheads="1"/>
          </p:cNvSpPr>
          <p:nvPr/>
        </p:nvSpPr>
        <p:spPr bwMode="auto">
          <a:xfrm>
            <a:off x="1219200" y="2286000"/>
            <a:ext cx="6283325" cy="762000"/>
          </a:xfrm>
          <a:prstGeom prst="rect">
            <a:avLst/>
          </a:prstGeom>
          <a:noFill/>
          <a:ln w="12700">
            <a:noFill/>
            <a:miter lim="800000"/>
            <a:headEnd type="none" w="sm" len="sm"/>
            <a:tailEnd type="none" w="sm" len="sm"/>
          </a:ln>
          <a:effectLst/>
        </p:spPr>
        <p:txBody>
          <a:bodyPr wrap="none">
            <a:spAutoFit/>
          </a:bodyPr>
          <a:lstStyle/>
          <a:p>
            <a:pPr>
              <a:buFont typeface="Wingdings" pitchFamily="2" charset="2"/>
              <a:buNone/>
            </a:pPr>
            <a:r>
              <a:rPr lang="en-US" sz="4400"/>
              <a:t>MODERN MATTER(S)…</a:t>
            </a:r>
          </a:p>
        </p:txBody>
      </p:sp>
      <p:sp>
        <p:nvSpPr>
          <p:cNvPr id="20490" name="Text Box 10"/>
          <p:cNvSpPr txBox="1">
            <a:spLocks noChangeArrowheads="1"/>
          </p:cNvSpPr>
          <p:nvPr/>
        </p:nvSpPr>
        <p:spPr bwMode="auto">
          <a:xfrm>
            <a:off x="533400" y="2971800"/>
            <a:ext cx="8153400" cy="3046988"/>
          </a:xfrm>
          <a:prstGeom prst="rect">
            <a:avLst/>
          </a:prstGeom>
          <a:noFill/>
          <a:ln w="12700">
            <a:noFill/>
            <a:miter lim="800000"/>
            <a:headEnd type="none" w="sm" len="sm"/>
            <a:tailEnd type="none" w="sm" len="sm"/>
          </a:ln>
          <a:effectLst/>
        </p:spPr>
        <p:txBody>
          <a:bodyPr wrap="square">
            <a:spAutoFit/>
          </a:bodyPr>
          <a:lstStyle/>
          <a:p>
            <a:pPr algn="ctr"/>
            <a:r>
              <a:rPr lang="en-US" sz="2400" dirty="0"/>
              <a:t>Since Dalton published his theory, our understanding of matter has developed at an ever-accelerating pace. Rudimentary laws of chemistry have been developed. The structure of atoms has been explained. The impact of how electrons affect chemical change is largely understood. Yet, while scientists have discovered a great deal about the particles which make up the atom, the structure and interactions between these “fundamental particles” is the subject of much ongoing research….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486"/>
                                        </p:tgtEl>
                                        <p:attrNameLst>
                                          <p:attrName>style.visibility</p:attrName>
                                        </p:attrNameLst>
                                      </p:cBhvr>
                                      <p:to>
                                        <p:strVal val="visible"/>
                                      </p:to>
                                    </p:set>
                                    <p:anim calcmode="lin" valueType="num">
                                      <p:cBhvr additive="base">
                                        <p:cTn id="7" dur="500" fill="hold"/>
                                        <p:tgtEl>
                                          <p:spTgt spid="20486"/>
                                        </p:tgtEl>
                                        <p:attrNameLst>
                                          <p:attrName>ppt_x</p:attrName>
                                        </p:attrNameLst>
                                      </p:cBhvr>
                                      <p:tavLst>
                                        <p:tav tm="0">
                                          <p:val>
                                            <p:strVal val="0-#ppt_w/2"/>
                                          </p:val>
                                        </p:tav>
                                        <p:tav tm="100000">
                                          <p:val>
                                            <p:strVal val="#ppt_x"/>
                                          </p:val>
                                        </p:tav>
                                      </p:tavLst>
                                    </p:anim>
                                    <p:anim calcmode="lin" valueType="num">
                                      <p:cBhvr additive="base">
                                        <p:cTn id="8" dur="500" fill="hold"/>
                                        <p:tgtEl>
                                          <p:spTgt spid="2048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par>
                                <p:cTn id="9" presetID="2" presetClass="entr" presetSubtype="8" fill="hold" grpId="0" nodeType="withEffect">
                                  <p:stCondLst>
                                    <p:cond delay="0"/>
                                  </p:stCondLst>
                                  <p:childTnLst>
                                    <p:set>
                                      <p:cBhvr>
                                        <p:cTn id="10" dur="1" fill="hold">
                                          <p:stCondLst>
                                            <p:cond delay="0"/>
                                          </p:stCondLst>
                                        </p:cTn>
                                        <p:tgtEl>
                                          <p:spTgt spid="20487"/>
                                        </p:tgtEl>
                                        <p:attrNameLst>
                                          <p:attrName>style.visibility</p:attrName>
                                        </p:attrNameLst>
                                      </p:cBhvr>
                                      <p:to>
                                        <p:strVal val="visible"/>
                                      </p:to>
                                    </p:set>
                                    <p:anim calcmode="lin" valueType="num">
                                      <p:cBhvr additive="base">
                                        <p:cTn id="11" dur="500" fill="hold"/>
                                        <p:tgtEl>
                                          <p:spTgt spid="20487"/>
                                        </p:tgtEl>
                                        <p:attrNameLst>
                                          <p:attrName>ppt_x</p:attrName>
                                        </p:attrNameLst>
                                      </p:cBhvr>
                                      <p:tavLst>
                                        <p:tav tm="0">
                                          <p:val>
                                            <p:strVal val="0-#ppt_w/2"/>
                                          </p:val>
                                        </p:tav>
                                        <p:tav tm="100000">
                                          <p:val>
                                            <p:strVal val="#ppt_x"/>
                                          </p:val>
                                        </p:tav>
                                      </p:tavLst>
                                    </p:anim>
                                    <p:anim calcmode="lin" valueType="num">
                                      <p:cBhvr additive="base">
                                        <p:cTn id="12" dur="500" fill="hold"/>
                                        <p:tgtEl>
                                          <p:spTgt spid="20487"/>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5" presetClass="entr" presetSubtype="0" fill="hold" grpId="0" nodeType="clickEffect">
                                  <p:stCondLst>
                                    <p:cond delay="0"/>
                                  </p:stCondLst>
                                  <p:childTnLst>
                                    <p:set>
                                      <p:cBhvr>
                                        <p:cTn id="16" dur="1" fill="hold">
                                          <p:stCondLst>
                                            <p:cond delay="0"/>
                                          </p:stCondLst>
                                        </p:cTn>
                                        <p:tgtEl>
                                          <p:spTgt spid="20489"/>
                                        </p:tgtEl>
                                        <p:attrNameLst>
                                          <p:attrName>style.visibility</p:attrName>
                                        </p:attrNameLst>
                                      </p:cBhvr>
                                      <p:to>
                                        <p:strVal val="visible"/>
                                      </p:to>
                                    </p:set>
                                    <p:anim calcmode="lin" valueType="num">
                                      <p:cBhvr>
                                        <p:cTn id="17" dur="500" decel="50000" fill="hold">
                                          <p:stCondLst>
                                            <p:cond delay="0"/>
                                          </p:stCondLst>
                                        </p:cTn>
                                        <p:tgtEl>
                                          <p:spTgt spid="20489"/>
                                        </p:tgtEl>
                                        <p:attrNameLst>
                                          <p:attrName>style.rotation</p:attrName>
                                        </p:attrNameLst>
                                      </p:cBhvr>
                                      <p:tavLst>
                                        <p:tav tm="0">
                                          <p:val>
                                            <p:fltVal val="-90"/>
                                          </p:val>
                                        </p:tav>
                                        <p:tav tm="100000">
                                          <p:val>
                                            <p:fltVal val="0"/>
                                          </p:val>
                                        </p:tav>
                                      </p:tavLst>
                                    </p:anim>
                                    <p:anim calcmode="lin" valueType="num">
                                      <p:cBhvr>
                                        <p:cTn id="18" dur="500" decel="50000" fill="hold">
                                          <p:stCondLst>
                                            <p:cond delay="0"/>
                                          </p:stCondLst>
                                        </p:cTn>
                                        <p:tgtEl>
                                          <p:spTgt spid="20489"/>
                                        </p:tgtEl>
                                        <p:attrNameLst>
                                          <p:attrName>ppt_w</p:attrName>
                                        </p:attrNameLst>
                                      </p:cBhvr>
                                      <p:tavLst>
                                        <p:tav tm="0">
                                          <p:val>
                                            <p:strVal val="#ppt_w"/>
                                          </p:val>
                                        </p:tav>
                                        <p:tav tm="100000">
                                          <p:val>
                                            <p:strVal val="#ppt_w*.05"/>
                                          </p:val>
                                        </p:tav>
                                      </p:tavLst>
                                    </p:anim>
                                    <p:anim calcmode="lin" valueType="num">
                                      <p:cBhvr>
                                        <p:cTn id="19" dur="500" accel="50000" fill="hold">
                                          <p:stCondLst>
                                            <p:cond delay="500"/>
                                          </p:stCondLst>
                                        </p:cTn>
                                        <p:tgtEl>
                                          <p:spTgt spid="20489"/>
                                        </p:tgtEl>
                                        <p:attrNameLst>
                                          <p:attrName>ppt_w</p:attrName>
                                        </p:attrNameLst>
                                      </p:cBhvr>
                                      <p:tavLst>
                                        <p:tav tm="0">
                                          <p:val>
                                            <p:strVal val="#ppt_w*.05"/>
                                          </p:val>
                                        </p:tav>
                                        <p:tav tm="100000">
                                          <p:val>
                                            <p:strVal val="#ppt_w"/>
                                          </p:val>
                                        </p:tav>
                                      </p:tavLst>
                                    </p:anim>
                                    <p:anim calcmode="lin" valueType="num">
                                      <p:cBhvr>
                                        <p:cTn id="20" dur="1000" fill="hold"/>
                                        <p:tgtEl>
                                          <p:spTgt spid="20489"/>
                                        </p:tgtEl>
                                        <p:attrNameLst>
                                          <p:attrName>ppt_h</p:attrName>
                                        </p:attrNameLst>
                                      </p:cBhvr>
                                      <p:tavLst>
                                        <p:tav tm="0">
                                          <p:val>
                                            <p:strVal val="#ppt_h"/>
                                          </p:val>
                                        </p:tav>
                                        <p:tav tm="100000">
                                          <p:val>
                                            <p:strVal val="#ppt_h"/>
                                          </p:val>
                                        </p:tav>
                                      </p:tavLst>
                                    </p:anim>
                                    <p:anim calcmode="lin" valueType="num">
                                      <p:cBhvr>
                                        <p:cTn id="21" dur="500" decel="50000" fill="hold">
                                          <p:stCondLst>
                                            <p:cond delay="0"/>
                                          </p:stCondLst>
                                        </p:cTn>
                                        <p:tgtEl>
                                          <p:spTgt spid="20489"/>
                                        </p:tgtEl>
                                        <p:attrNameLst>
                                          <p:attrName>ppt_x</p:attrName>
                                        </p:attrNameLst>
                                      </p:cBhvr>
                                      <p:tavLst>
                                        <p:tav tm="0">
                                          <p:val>
                                            <p:strVal val="#ppt_x+.4"/>
                                          </p:val>
                                        </p:tav>
                                        <p:tav tm="100000">
                                          <p:val>
                                            <p:strVal val="#ppt_x"/>
                                          </p:val>
                                        </p:tav>
                                      </p:tavLst>
                                    </p:anim>
                                    <p:anim calcmode="lin" valueType="num">
                                      <p:cBhvr>
                                        <p:cTn id="22" dur="500" decel="50000" fill="hold">
                                          <p:stCondLst>
                                            <p:cond delay="0"/>
                                          </p:stCondLst>
                                        </p:cTn>
                                        <p:tgtEl>
                                          <p:spTgt spid="20489"/>
                                        </p:tgtEl>
                                        <p:attrNameLst>
                                          <p:attrName>ppt_y</p:attrName>
                                        </p:attrNameLst>
                                      </p:cBhvr>
                                      <p:tavLst>
                                        <p:tav tm="0">
                                          <p:val>
                                            <p:strVal val="#ppt_y-.2"/>
                                          </p:val>
                                        </p:tav>
                                        <p:tav tm="100000">
                                          <p:val>
                                            <p:strVal val="#ppt_y+.1"/>
                                          </p:val>
                                        </p:tav>
                                      </p:tavLst>
                                    </p:anim>
                                    <p:anim calcmode="lin" valueType="num">
                                      <p:cBhvr>
                                        <p:cTn id="23" dur="500" accel="50000" fill="hold">
                                          <p:stCondLst>
                                            <p:cond delay="500"/>
                                          </p:stCondLst>
                                        </p:cTn>
                                        <p:tgtEl>
                                          <p:spTgt spid="20489"/>
                                        </p:tgtEl>
                                        <p:attrNameLst>
                                          <p:attrName>ppt_y</p:attrName>
                                        </p:attrNameLst>
                                      </p:cBhvr>
                                      <p:tavLst>
                                        <p:tav tm="0">
                                          <p:val>
                                            <p:strVal val="#ppt_y+.1"/>
                                          </p:val>
                                        </p:tav>
                                        <p:tav tm="100000">
                                          <p:val>
                                            <p:strVal val="#ppt_y"/>
                                          </p:val>
                                        </p:tav>
                                      </p:tavLst>
                                    </p:anim>
                                    <p:animEffect transition="in" filter="fade">
                                      <p:cBhvr>
                                        <p:cTn id="24" dur="1000" decel="50000">
                                          <p:stCondLst>
                                            <p:cond delay="0"/>
                                          </p:stCondLst>
                                        </p:cTn>
                                        <p:tgtEl>
                                          <p:spTgt spid="20489"/>
                                        </p:tgtEl>
                                      </p:cBhvr>
                                    </p:animEffect>
                                  </p:childTnLst>
                                  <p:subTnLst>
                                    <p:audio>
                                      <p:cMediaNode>
                                        <p:cTn display="0" masterRel="sameClick">
                                          <p:stCondLst>
                                            <p:cond evt="begin" delay="0">
                                              <p:tn val="15"/>
                                            </p:cond>
                                          </p:stCondLst>
                                          <p:endCondLst>
                                            <p:cond evt="onStopAudio" delay="0">
                                              <p:tgtEl>
                                                <p:sldTgt/>
                                              </p:tgtEl>
                                            </p:cond>
                                          </p:endCondLst>
                                        </p:cTn>
                                        <p:tgtEl>
                                          <p:sndTgt r:embed="rId3" name="WHOOSH.WAV"/>
                                        </p:tgtEl>
                                      </p:cMediaNode>
                                    </p:audio>
                                  </p:subTnLst>
                                </p:cTn>
                              </p:par>
                            </p:childTnLst>
                          </p:cTn>
                        </p:par>
                      </p:childTnLst>
                    </p:cTn>
                  </p:par>
                  <p:par>
                    <p:cTn id="25" fill="hold">
                      <p:stCondLst>
                        <p:cond delay="indefinite"/>
                      </p:stCondLst>
                      <p:childTnLst>
                        <p:par>
                          <p:cTn id="26" fill="hold">
                            <p:stCondLst>
                              <p:cond delay="0"/>
                            </p:stCondLst>
                            <p:childTnLst>
                              <p:par>
                                <p:cTn id="27" presetID="28" presetClass="entr" presetSubtype="0" fill="hold" nodeType="clickEffect">
                                  <p:stCondLst>
                                    <p:cond delay="0"/>
                                  </p:stCondLst>
                                  <p:childTnLst>
                                    <p:set>
                                      <p:cBhvr>
                                        <p:cTn id="28" dur="1" fill="hold">
                                          <p:stCondLst>
                                            <p:cond delay="0"/>
                                          </p:stCondLst>
                                        </p:cTn>
                                        <p:tgtEl>
                                          <p:spTgt spid="20490"/>
                                        </p:tgtEl>
                                        <p:attrNameLst>
                                          <p:attrName>style.visibility</p:attrName>
                                        </p:attrNameLst>
                                      </p:cBhvr>
                                      <p:to>
                                        <p:strVal val="visible"/>
                                      </p:to>
                                    </p:set>
                                    <p:anim calcmode="lin" valueType="num">
                                      <p:cBhvr>
                                        <p:cTn id="29" dur="25000" fill="hold"/>
                                        <p:tgtEl>
                                          <p:spTgt spid="20490"/>
                                        </p:tgtEl>
                                        <p:attrNameLst>
                                          <p:attrName>ppt_x</p:attrName>
                                        </p:attrNameLst>
                                      </p:cBhvr>
                                      <p:tavLst>
                                        <p:tav tm="0">
                                          <p:val>
                                            <p:strVal val="#ppt_x"/>
                                          </p:val>
                                        </p:tav>
                                        <p:tav tm="100000">
                                          <p:val>
                                            <p:strVal val="#ppt_x"/>
                                          </p:val>
                                        </p:tav>
                                      </p:tavLst>
                                    </p:anim>
                                    <p:anim calcmode="lin" valueType="num">
                                      <p:cBhvr>
                                        <p:cTn id="30" dur="25000" fill="hold"/>
                                        <p:tgtEl>
                                          <p:spTgt spid="20490"/>
                                        </p:tgtEl>
                                        <p:attrNameLst>
                                          <p:attrName>ppt_y</p:attrName>
                                        </p:attrNameLst>
                                      </p:cBhvr>
                                      <p:tavLst>
                                        <p:tav tm="0">
                                          <p:val>
                                            <p:strVal val="#ppt_y+1"/>
                                          </p:val>
                                        </p:tav>
                                        <p:tav tm="100000">
                                          <p:val>
                                            <p:strVal val="#ppt_y-1"/>
                                          </p:val>
                                        </p:tav>
                                      </p:tavLst>
                                    </p:anim>
                                  </p:childTnLst>
                                  <p:subTnLst>
                                    <p:audio>
                                      <p:cMediaNode>
                                        <p:cTn display="0" masterRel="sameClick">
                                          <p:stCondLst>
                                            <p:cond evt="begin" delay="0">
                                              <p:tn val="27"/>
                                            </p:cond>
                                          </p:stCondLst>
                                          <p:endCondLst>
                                            <p:cond evt="onStopAudio" delay="0">
                                              <p:tgtEl>
                                                <p:sldTgt/>
                                              </p:tgtEl>
                                            </p:cond>
                                          </p:endCondLst>
                                        </p:cTn>
                                        <p:tgtEl>
                                          <p:sndTgt r:embed="rId4" name="TYPE.WAV"/>
                                        </p:tgtEl>
                                      </p:cMediaNode>
                                    </p:audio>
                                  </p:subTnLst>
                                </p:cTn>
                              </p:par>
                            </p:childTnLst>
                          </p:cTn>
                        </p:par>
                      </p:childTnLst>
                    </p:cTn>
                  </p:par>
                  <p:par>
                    <p:cTn id="31" fill="hold">
                      <p:stCondLst>
                        <p:cond delay="indefinite"/>
                      </p:stCondLst>
                      <p:childTnLst>
                        <p:par>
                          <p:cTn id="32" fill="hold">
                            <p:stCondLst>
                              <p:cond delay="0"/>
                            </p:stCondLst>
                            <p:childTnLst>
                              <p:par>
                                <p:cTn id="33" presetID="10" presetClass="exit" presetSubtype="0" fill="hold" grpId="0" nodeType="clickEffect">
                                  <p:stCondLst>
                                    <p:cond delay="0"/>
                                  </p:stCondLst>
                                  <p:childTnLst>
                                    <p:animEffect transition="out" filter="fade">
                                      <p:cBhvr>
                                        <p:cTn id="34" dur="3000"/>
                                        <p:tgtEl>
                                          <p:spTgt spid="20490"/>
                                        </p:tgtEl>
                                      </p:cBhvr>
                                    </p:animEffect>
                                    <p:set>
                                      <p:cBhvr>
                                        <p:cTn id="35" dur="1" fill="hold">
                                          <p:stCondLst>
                                            <p:cond delay="2999"/>
                                          </p:stCondLst>
                                        </p:cTn>
                                        <p:tgtEl>
                                          <p:spTgt spid="2049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6" grpId="0" animBg="1"/>
      <p:bldP spid="20487" grpId="0"/>
      <p:bldP spid="20489" grpId="0"/>
      <p:bldP spid="2049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WordArt 2"/>
          <p:cNvSpPr>
            <a:spLocks noChangeArrowheads="1" noChangeShapeType="1" noTextEdit="1"/>
          </p:cNvSpPr>
          <p:nvPr/>
        </p:nvSpPr>
        <p:spPr bwMode="auto">
          <a:xfrm>
            <a:off x="533400" y="381000"/>
            <a:ext cx="6705600" cy="1889125"/>
          </a:xfrm>
          <a:prstGeom prst="rect">
            <a:avLst/>
          </a:prstGeom>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kern="10">
                <a:ln w="9525">
                  <a:round/>
                  <a:headEnd type="none" w="sm" len="sm"/>
                  <a:tailEnd type="none" w="sm" len="sm"/>
                </a:ln>
                <a:gradFill rotWithShape="0">
                  <a:gsLst>
                    <a:gs pos="0">
                      <a:srgbClr val="FFE701"/>
                    </a:gs>
                    <a:gs pos="100000">
                      <a:srgbClr val="FE3E02"/>
                    </a:gs>
                  </a:gsLst>
                  <a:lin ang="5400000" scaled="1"/>
                </a:gradFill>
                <a:latin typeface="Impact"/>
              </a:rPr>
              <a:t>Early  Atomic Experiments</a:t>
            </a:r>
          </a:p>
        </p:txBody>
      </p:sp>
      <p:sp>
        <p:nvSpPr>
          <p:cNvPr id="57347" name="Text Box 3"/>
          <p:cNvSpPr txBox="1">
            <a:spLocks noChangeArrowheads="1"/>
          </p:cNvSpPr>
          <p:nvPr/>
        </p:nvSpPr>
        <p:spPr bwMode="auto">
          <a:xfrm>
            <a:off x="533400" y="2362200"/>
            <a:ext cx="8319905" cy="3970318"/>
          </a:xfrm>
          <a:prstGeom prst="rect">
            <a:avLst/>
          </a:prstGeom>
          <a:noFill/>
          <a:ln w="12700">
            <a:noFill/>
            <a:miter lim="800000"/>
            <a:headEnd type="none" w="sm" len="sm"/>
            <a:tailEnd type="none" w="sm" len="sm"/>
          </a:ln>
          <a:effectLst/>
        </p:spPr>
        <p:txBody>
          <a:bodyPr wrap="none">
            <a:spAutoFit/>
          </a:bodyPr>
          <a:lstStyle/>
          <a:p>
            <a:pPr algn="ctr"/>
            <a:r>
              <a:rPr lang="en-US" dirty="0">
                <a:solidFill>
                  <a:srgbClr val="FFCC00"/>
                </a:solidFill>
                <a:latin typeface="Kozuka Gothic Pro H" pitchFamily="34" charset="-128"/>
              </a:rPr>
              <a:t>J.J. Thomson – Cathode Rays and Magnetic Fields</a:t>
            </a:r>
          </a:p>
          <a:p>
            <a:pPr algn="ctr"/>
            <a:endParaRPr lang="en-US" dirty="0">
              <a:solidFill>
                <a:srgbClr val="FFCC00"/>
              </a:solidFill>
              <a:latin typeface="Kozuka Gothic Pro H" pitchFamily="34" charset="-128"/>
            </a:endParaRPr>
          </a:p>
          <a:p>
            <a:pPr algn="ctr"/>
            <a:r>
              <a:rPr lang="en-US" dirty="0">
                <a:solidFill>
                  <a:srgbClr val="FFCC00"/>
                </a:solidFill>
                <a:latin typeface="Kozuka Gothic Pro H" pitchFamily="34" charset="-128"/>
              </a:rPr>
              <a:t>Robert Millikan’s Oil Drop Experiment</a:t>
            </a:r>
          </a:p>
          <a:p>
            <a:pPr algn="ctr"/>
            <a:endParaRPr lang="en-US" dirty="0">
              <a:solidFill>
                <a:srgbClr val="FFCC00"/>
              </a:solidFill>
              <a:latin typeface="Kozuka Gothic Pro H" pitchFamily="34" charset="-128"/>
            </a:endParaRPr>
          </a:p>
          <a:p>
            <a:pPr algn="ctr"/>
            <a:r>
              <a:rPr lang="en-US" dirty="0">
                <a:solidFill>
                  <a:srgbClr val="FFCC00"/>
                </a:solidFill>
                <a:latin typeface="Kozuka Gothic Pro H" pitchFamily="34" charset="-128"/>
              </a:rPr>
              <a:t>Rutherford’s Gold Foil Experiment</a:t>
            </a:r>
          </a:p>
          <a:p>
            <a:pPr algn="ctr"/>
            <a:endParaRPr lang="en-US" dirty="0">
              <a:solidFill>
                <a:srgbClr val="FFCC00"/>
              </a:solidFill>
              <a:latin typeface="Kozuka Gothic Pro H" pitchFamily="34" charset="-128"/>
            </a:endParaRPr>
          </a:p>
          <a:p>
            <a:pPr algn="ctr"/>
            <a:r>
              <a:rPr lang="en-US" dirty="0">
                <a:solidFill>
                  <a:srgbClr val="FFCC00"/>
                </a:solidFill>
                <a:latin typeface="Kozuka Gothic Pro H" pitchFamily="34" charset="-128"/>
              </a:rPr>
              <a:t>Henry Moseley – x-rays and Atomic </a:t>
            </a:r>
            <a:r>
              <a:rPr lang="en-US" dirty="0" smtClean="0">
                <a:solidFill>
                  <a:srgbClr val="FFCC00"/>
                </a:solidFill>
                <a:latin typeface="Kozuka Gothic Pro H" pitchFamily="34" charset="-128"/>
              </a:rPr>
              <a:t>Number</a:t>
            </a:r>
          </a:p>
          <a:p>
            <a:pPr algn="ctr"/>
            <a:endParaRPr lang="en-US" dirty="0" smtClean="0">
              <a:solidFill>
                <a:srgbClr val="FFCC00"/>
              </a:solidFill>
              <a:latin typeface="Kozuka Gothic Pro H" pitchFamily="34" charset="-128"/>
            </a:endParaRPr>
          </a:p>
          <a:p>
            <a:pPr algn="ctr"/>
            <a:r>
              <a:rPr lang="en-US" dirty="0" smtClean="0">
                <a:solidFill>
                  <a:srgbClr val="FFCC00"/>
                </a:solidFill>
                <a:latin typeface="Kozuka Gothic Pro H" pitchFamily="34" charset="-128"/>
              </a:rPr>
              <a:t>Walther Bothe &amp; James Chadwick – NEUTRONS!</a:t>
            </a:r>
            <a:endParaRPr lang="en-US" dirty="0">
              <a:solidFill>
                <a:srgbClr val="FFCC00"/>
              </a:solidFill>
              <a:latin typeface="Kozuka Gothic Pro H" pitchFamily="34" charset="-128"/>
            </a:endParaRPr>
          </a:p>
        </p:txBody>
      </p:sp>
      <p:sp>
        <p:nvSpPr>
          <p:cNvPr id="57348" name="Text Box 4"/>
          <p:cNvSpPr txBox="1">
            <a:spLocks noChangeArrowheads="1"/>
          </p:cNvSpPr>
          <p:nvPr/>
        </p:nvSpPr>
        <p:spPr bwMode="auto">
          <a:xfrm>
            <a:off x="3276600" y="1828800"/>
            <a:ext cx="3649663" cy="519113"/>
          </a:xfrm>
          <a:prstGeom prst="rect">
            <a:avLst/>
          </a:prstGeom>
          <a:noFill/>
          <a:ln w="12700">
            <a:noFill/>
            <a:miter lim="800000"/>
            <a:headEnd type="none" w="sm" len="sm"/>
            <a:tailEnd type="none" w="sm" len="sm"/>
          </a:ln>
          <a:effectLst/>
        </p:spPr>
        <p:txBody>
          <a:bodyPr wrap="none">
            <a:spAutoFit/>
          </a:bodyPr>
          <a:lstStyle/>
          <a:p>
            <a:r>
              <a:rPr lang="en-US">
                <a:solidFill>
                  <a:schemeClr val="folHlink"/>
                </a:solidFill>
              </a:rPr>
              <a:t>Turn of the 20</a:t>
            </a:r>
            <a:r>
              <a:rPr lang="en-US" baseline="30000">
                <a:solidFill>
                  <a:schemeClr val="folHlink"/>
                </a:solidFill>
              </a:rPr>
              <a:t>th</a:t>
            </a:r>
            <a:r>
              <a:rPr lang="en-US">
                <a:solidFill>
                  <a:schemeClr val="folHlink"/>
                </a:solidFill>
              </a:rPr>
              <a:t> Century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7346"/>
                                        </p:tgtEl>
                                        <p:attrNameLst>
                                          <p:attrName>style.visibility</p:attrName>
                                        </p:attrNameLst>
                                      </p:cBhvr>
                                      <p:to>
                                        <p:strVal val="visible"/>
                                      </p:to>
                                    </p:set>
                                    <p:anim calcmode="lin" valueType="num">
                                      <p:cBhvr additive="base">
                                        <p:cTn id="7" dur="500" fill="hold"/>
                                        <p:tgtEl>
                                          <p:spTgt spid="57346"/>
                                        </p:tgtEl>
                                        <p:attrNameLst>
                                          <p:attrName>ppt_x</p:attrName>
                                        </p:attrNameLst>
                                      </p:cBhvr>
                                      <p:tavLst>
                                        <p:tav tm="0">
                                          <p:val>
                                            <p:strVal val="0-#ppt_w/2"/>
                                          </p:val>
                                        </p:tav>
                                        <p:tav tm="100000">
                                          <p:val>
                                            <p:strVal val="#ppt_x"/>
                                          </p:val>
                                        </p:tav>
                                      </p:tavLst>
                                    </p:anim>
                                    <p:anim calcmode="lin" valueType="num">
                                      <p:cBhvr additive="base">
                                        <p:cTn id="8" dur="500" fill="hold"/>
                                        <p:tgtEl>
                                          <p:spTgt spid="5734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iterate type="lt">
                                    <p:tmPct val="5000"/>
                                  </p:iterate>
                                  <p:childTnLst>
                                    <p:set>
                                      <p:cBhvr>
                                        <p:cTn id="12" dur="1" fill="hold">
                                          <p:stCondLst>
                                            <p:cond delay="0"/>
                                          </p:stCondLst>
                                        </p:cTn>
                                        <p:tgtEl>
                                          <p:spTgt spid="57347"/>
                                        </p:tgtEl>
                                        <p:attrNameLst>
                                          <p:attrName>style.visibility</p:attrName>
                                        </p:attrNameLst>
                                      </p:cBhvr>
                                      <p:to>
                                        <p:strVal val="visible"/>
                                      </p:to>
                                    </p:set>
                                    <p:anim calcmode="lin" valueType="num">
                                      <p:cBhvr>
                                        <p:cTn id="13" dur="1000" fill="hold"/>
                                        <p:tgtEl>
                                          <p:spTgt spid="57347"/>
                                        </p:tgtEl>
                                        <p:attrNameLst>
                                          <p:attrName>ppt_w</p:attrName>
                                        </p:attrNameLst>
                                      </p:cBhvr>
                                      <p:tavLst>
                                        <p:tav tm="0">
                                          <p:val>
                                            <p:fltVal val="0"/>
                                          </p:val>
                                        </p:tav>
                                        <p:tav tm="100000">
                                          <p:val>
                                            <p:strVal val="#ppt_w"/>
                                          </p:val>
                                        </p:tav>
                                      </p:tavLst>
                                    </p:anim>
                                    <p:anim calcmode="lin" valueType="num">
                                      <p:cBhvr>
                                        <p:cTn id="14" dur="1000" fill="hold"/>
                                        <p:tgtEl>
                                          <p:spTgt spid="57347"/>
                                        </p:tgtEl>
                                        <p:attrNameLst>
                                          <p:attrName>ppt_h</p:attrName>
                                        </p:attrNameLst>
                                      </p:cBhvr>
                                      <p:tavLst>
                                        <p:tav tm="0">
                                          <p:val>
                                            <p:fltVal val="0"/>
                                          </p:val>
                                        </p:tav>
                                        <p:tav tm="100000">
                                          <p:val>
                                            <p:strVal val="#ppt_h"/>
                                          </p:val>
                                        </p:tav>
                                      </p:tavLst>
                                    </p:anim>
                                    <p:anim calcmode="lin" valueType="num">
                                      <p:cBhvr>
                                        <p:cTn id="15" dur="1000" fill="hold"/>
                                        <p:tgtEl>
                                          <p:spTgt spid="57347"/>
                                        </p:tgtEl>
                                        <p:attrNameLst>
                                          <p:attrName>style.rotation</p:attrName>
                                        </p:attrNameLst>
                                      </p:cBhvr>
                                      <p:tavLst>
                                        <p:tav tm="0">
                                          <p:val>
                                            <p:fltVal val="90"/>
                                          </p:val>
                                        </p:tav>
                                        <p:tav tm="100000">
                                          <p:val>
                                            <p:fltVal val="0"/>
                                          </p:val>
                                        </p:tav>
                                      </p:tavLst>
                                    </p:anim>
                                    <p:animEffect transition="in" filter="fade">
                                      <p:cBhvr>
                                        <p:cTn id="16" dur="1000"/>
                                        <p:tgtEl>
                                          <p:spTgt spid="57347"/>
                                        </p:tgtEl>
                                      </p:cBhvr>
                                    </p:animEffect>
                                  </p:childTnLst>
                                  <p:subTnLst>
                                    <p:audio>
                                      <p:cMediaNode>
                                        <p:cTn display="0" masterRel="sameClick">
                                          <p:stCondLst>
                                            <p:cond evt="begin" delay="0">
                                              <p:tn val="11"/>
                                            </p:cond>
                                          </p:stCondLst>
                                          <p:endCondLst>
                                            <p:cond evt="onStopAudio" delay="0">
                                              <p:tgtEl>
                                                <p:sldTgt/>
                                              </p:tgtEl>
                                            </p:cond>
                                          </p:endCondLst>
                                        </p:cTn>
                                        <p:tgtEl>
                                          <p:sndTgt r:embed="rId3"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animBg="1"/>
      <p:bldP spid="5734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a:t>J.J. Thomson</a:t>
            </a:r>
          </a:p>
        </p:txBody>
      </p:sp>
      <p:pic>
        <p:nvPicPr>
          <p:cNvPr id="56326" name="Picture 6" descr="f2e0d76e-cd44-4e8a-b18b-43082bffdc89">
            <a:hlinkClick r:id="rId2"/>
          </p:cNvPr>
          <p:cNvPicPr>
            <a:picLocks noGrp="1" noChangeAspect="1" noChangeArrowheads="1"/>
          </p:cNvPicPr>
          <p:nvPr>
            <p:ph sz="half" idx="2"/>
          </p:nvPr>
        </p:nvPicPr>
        <p:blipFill>
          <a:blip r:embed="rId3" cstate="print"/>
          <a:srcRect t="29922" b="33662"/>
          <a:stretch>
            <a:fillRect/>
          </a:stretch>
        </p:blipFill>
        <p:spPr>
          <a:xfrm>
            <a:off x="2438400" y="2971800"/>
            <a:ext cx="4271963" cy="823913"/>
          </a:xfrm>
          <a:noFill/>
          <a:ln/>
        </p:spPr>
      </p:pic>
      <p:sp>
        <p:nvSpPr>
          <p:cNvPr id="56329" name="Text Box 9"/>
          <p:cNvSpPr txBox="1">
            <a:spLocks noChangeArrowheads="1"/>
          </p:cNvSpPr>
          <p:nvPr/>
        </p:nvSpPr>
        <p:spPr bwMode="auto">
          <a:xfrm>
            <a:off x="6553200" y="2590800"/>
            <a:ext cx="663575" cy="914400"/>
          </a:xfrm>
          <a:prstGeom prst="rect">
            <a:avLst/>
          </a:prstGeom>
          <a:noFill/>
          <a:ln w="12700">
            <a:noFill/>
            <a:miter lim="800000"/>
            <a:headEnd type="none" w="sm" len="sm"/>
            <a:tailEnd type="none" w="sm" len="sm"/>
          </a:ln>
          <a:effectLst/>
        </p:spPr>
        <p:txBody>
          <a:bodyPr>
            <a:spAutoFit/>
          </a:bodyPr>
          <a:lstStyle/>
          <a:p>
            <a:pPr>
              <a:spcBef>
                <a:spcPct val="50000"/>
              </a:spcBef>
            </a:pPr>
            <a:r>
              <a:rPr lang="en-US" sz="5400" b="1">
                <a:solidFill>
                  <a:srgbClr val="FFCC00"/>
                </a:solidFill>
              </a:rPr>
              <a:t>+</a:t>
            </a:r>
          </a:p>
        </p:txBody>
      </p:sp>
      <p:sp>
        <p:nvSpPr>
          <p:cNvPr id="56330" name="Text Box 10"/>
          <p:cNvSpPr txBox="1">
            <a:spLocks noChangeArrowheads="1"/>
          </p:cNvSpPr>
          <p:nvPr/>
        </p:nvSpPr>
        <p:spPr bwMode="auto">
          <a:xfrm>
            <a:off x="2133600" y="2438400"/>
            <a:ext cx="663575" cy="1098550"/>
          </a:xfrm>
          <a:prstGeom prst="rect">
            <a:avLst/>
          </a:prstGeom>
          <a:noFill/>
          <a:ln w="12700">
            <a:noFill/>
            <a:miter lim="800000"/>
            <a:headEnd type="none" w="sm" len="sm"/>
            <a:tailEnd type="none" w="sm" len="sm"/>
          </a:ln>
          <a:effectLst/>
        </p:spPr>
        <p:txBody>
          <a:bodyPr>
            <a:spAutoFit/>
          </a:bodyPr>
          <a:lstStyle/>
          <a:p>
            <a:pPr>
              <a:spcBef>
                <a:spcPct val="50000"/>
              </a:spcBef>
            </a:pPr>
            <a:r>
              <a:rPr lang="en-US" sz="6600">
                <a:solidFill>
                  <a:srgbClr val="FFCC00"/>
                </a:solidFill>
              </a:rPr>
              <a:t>-</a:t>
            </a:r>
          </a:p>
        </p:txBody>
      </p:sp>
      <p:sp>
        <p:nvSpPr>
          <p:cNvPr id="56331" name="Line 11"/>
          <p:cNvSpPr>
            <a:spLocks noChangeShapeType="1"/>
          </p:cNvSpPr>
          <p:nvPr/>
        </p:nvSpPr>
        <p:spPr bwMode="auto">
          <a:xfrm flipH="1">
            <a:off x="1371600" y="3352800"/>
            <a:ext cx="1219200" cy="0"/>
          </a:xfrm>
          <a:prstGeom prst="line">
            <a:avLst/>
          </a:prstGeom>
          <a:noFill/>
          <a:ln w="12700">
            <a:solidFill>
              <a:schemeClr val="tx1"/>
            </a:solidFill>
            <a:round/>
            <a:headEnd type="none" w="sm" len="sm"/>
            <a:tailEnd type="none" w="sm" len="sm"/>
          </a:ln>
          <a:effectLst/>
        </p:spPr>
        <p:txBody>
          <a:bodyPr/>
          <a:lstStyle/>
          <a:p>
            <a:endParaRPr lang="en-US"/>
          </a:p>
        </p:txBody>
      </p:sp>
      <p:sp>
        <p:nvSpPr>
          <p:cNvPr id="56332" name="Line 12"/>
          <p:cNvSpPr>
            <a:spLocks noChangeShapeType="1"/>
          </p:cNvSpPr>
          <p:nvPr/>
        </p:nvSpPr>
        <p:spPr bwMode="auto">
          <a:xfrm>
            <a:off x="1371600" y="3352800"/>
            <a:ext cx="0" cy="2590800"/>
          </a:xfrm>
          <a:prstGeom prst="line">
            <a:avLst/>
          </a:prstGeom>
          <a:noFill/>
          <a:ln w="12700">
            <a:solidFill>
              <a:schemeClr val="tx1"/>
            </a:solidFill>
            <a:round/>
            <a:headEnd type="none" w="sm" len="sm"/>
            <a:tailEnd type="none" w="sm" len="sm"/>
          </a:ln>
          <a:effectLst/>
        </p:spPr>
        <p:txBody>
          <a:bodyPr/>
          <a:lstStyle/>
          <a:p>
            <a:endParaRPr lang="en-US"/>
          </a:p>
        </p:txBody>
      </p:sp>
      <p:sp>
        <p:nvSpPr>
          <p:cNvPr id="56333" name="Line 13"/>
          <p:cNvSpPr>
            <a:spLocks noChangeShapeType="1"/>
          </p:cNvSpPr>
          <p:nvPr/>
        </p:nvSpPr>
        <p:spPr bwMode="auto">
          <a:xfrm>
            <a:off x="1371600" y="5943600"/>
            <a:ext cx="1143000" cy="0"/>
          </a:xfrm>
          <a:prstGeom prst="line">
            <a:avLst/>
          </a:prstGeom>
          <a:noFill/>
          <a:ln w="12700">
            <a:solidFill>
              <a:schemeClr val="tx1"/>
            </a:solidFill>
            <a:round/>
            <a:headEnd type="none" w="sm" len="sm"/>
            <a:tailEnd type="none" w="sm" len="sm"/>
          </a:ln>
          <a:effectLst/>
        </p:spPr>
        <p:txBody>
          <a:bodyPr/>
          <a:lstStyle/>
          <a:p>
            <a:endParaRPr lang="en-US"/>
          </a:p>
        </p:txBody>
      </p:sp>
      <p:sp>
        <p:nvSpPr>
          <p:cNvPr id="56334" name="Line 14"/>
          <p:cNvSpPr>
            <a:spLocks noChangeShapeType="1"/>
          </p:cNvSpPr>
          <p:nvPr/>
        </p:nvSpPr>
        <p:spPr bwMode="auto">
          <a:xfrm>
            <a:off x="2514600" y="5486400"/>
            <a:ext cx="0" cy="914400"/>
          </a:xfrm>
          <a:prstGeom prst="line">
            <a:avLst/>
          </a:prstGeom>
          <a:noFill/>
          <a:ln w="12700">
            <a:solidFill>
              <a:schemeClr val="tx1"/>
            </a:solidFill>
            <a:round/>
            <a:headEnd type="none" w="sm" len="sm"/>
            <a:tailEnd type="none" w="sm" len="sm"/>
          </a:ln>
          <a:effectLst/>
        </p:spPr>
        <p:txBody>
          <a:bodyPr/>
          <a:lstStyle/>
          <a:p>
            <a:endParaRPr lang="en-US"/>
          </a:p>
        </p:txBody>
      </p:sp>
      <p:sp>
        <p:nvSpPr>
          <p:cNvPr id="56335" name="Line 15"/>
          <p:cNvSpPr>
            <a:spLocks noChangeShapeType="1"/>
          </p:cNvSpPr>
          <p:nvPr/>
        </p:nvSpPr>
        <p:spPr bwMode="auto">
          <a:xfrm>
            <a:off x="2667000" y="5715000"/>
            <a:ext cx="0" cy="533400"/>
          </a:xfrm>
          <a:prstGeom prst="line">
            <a:avLst/>
          </a:prstGeom>
          <a:noFill/>
          <a:ln w="12700">
            <a:solidFill>
              <a:schemeClr val="tx1"/>
            </a:solidFill>
            <a:round/>
            <a:headEnd type="none" w="sm" len="sm"/>
            <a:tailEnd type="none" w="sm" len="sm"/>
          </a:ln>
          <a:effectLst/>
        </p:spPr>
        <p:txBody>
          <a:bodyPr/>
          <a:lstStyle/>
          <a:p>
            <a:endParaRPr lang="en-US"/>
          </a:p>
        </p:txBody>
      </p:sp>
      <p:sp>
        <p:nvSpPr>
          <p:cNvPr id="56338" name="Line 18"/>
          <p:cNvSpPr>
            <a:spLocks noChangeShapeType="1"/>
          </p:cNvSpPr>
          <p:nvPr/>
        </p:nvSpPr>
        <p:spPr bwMode="auto">
          <a:xfrm>
            <a:off x="2819400" y="5867400"/>
            <a:ext cx="0" cy="228600"/>
          </a:xfrm>
          <a:prstGeom prst="line">
            <a:avLst/>
          </a:prstGeom>
          <a:noFill/>
          <a:ln w="12700">
            <a:solidFill>
              <a:schemeClr val="tx1"/>
            </a:solidFill>
            <a:round/>
            <a:headEnd type="none" w="sm" len="sm"/>
            <a:tailEnd type="none" w="sm" len="sm"/>
          </a:ln>
          <a:effectLst/>
        </p:spPr>
        <p:txBody>
          <a:bodyPr/>
          <a:lstStyle/>
          <a:p>
            <a:endParaRPr lang="en-US"/>
          </a:p>
        </p:txBody>
      </p:sp>
      <p:sp>
        <p:nvSpPr>
          <p:cNvPr id="56339" name="Line 19"/>
          <p:cNvSpPr>
            <a:spLocks noChangeShapeType="1"/>
          </p:cNvSpPr>
          <p:nvPr/>
        </p:nvSpPr>
        <p:spPr bwMode="auto">
          <a:xfrm>
            <a:off x="2819400" y="5943600"/>
            <a:ext cx="5029200" cy="0"/>
          </a:xfrm>
          <a:prstGeom prst="line">
            <a:avLst/>
          </a:prstGeom>
          <a:noFill/>
          <a:ln w="12700">
            <a:solidFill>
              <a:schemeClr val="tx1"/>
            </a:solidFill>
            <a:round/>
            <a:headEnd type="none" w="sm" len="sm"/>
            <a:tailEnd type="none" w="sm" len="sm"/>
          </a:ln>
          <a:effectLst/>
        </p:spPr>
        <p:txBody>
          <a:bodyPr/>
          <a:lstStyle/>
          <a:p>
            <a:endParaRPr lang="en-US"/>
          </a:p>
        </p:txBody>
      </p:sp>
      <p:sp>
        <p:nvSpPr>
          <p:cNvPr id="56340" name="Line 20"/>
          <p:cNvSpPr>
            <a:spLocks noChangeShapeType="1"/>
          </p:cNvSpPr>
          <p:nvPr/>
        </p:nvSpPr>
        <p:spPr bwMode="auto">
          <a:xfrm flipV="1">
            <a:off x="7848600" y="3352800"/>
            <a:ext cx="0" cy="2590800"/>
          </a:xfrm>
          <a:prstGeom prst="line">
            <a:avLst/>
          </a:prstGeom>
          <a:noFill/>
          <a:ln w="12700">
            <a:solidFill>
              <a:schemeClr val="tx1"/>
            </a:solidFill>
            <a:round/>
            <a:headEnd type="none" w="sm" len="sm"/>
            <a:tailEnd type="none" w="sm" len="sm"/>
          </a:ln>
          <a:effectLst/>
        </p:spPr>
        <p:txBody>
          <a:bodyPr/>
          <a:lstStyle/>
          <a:p>
            <a:endParaRPr lang="en-US"/>
          </a:p>
        </p:txBody>
      </p:sp>
      <p:sp>
        <p:nvSpPr>
          <p:cNvPr id="56341" name="Line 21"/>
          <p:cNvSpPr>
            <a:spLocks noChangeShapeType="1"/>
          </p:cNvSpPr>
          <p:nvPr/>
        </p:nvSpPr>
        <p:spPr bwMode="auto">
          <a:xfrm flipH="1">
            <a:off x="6477000" y="3352800"/>
            <a:ext cx="1371600" cy="0"/>
          </a:xfrm>
          <a:prstGeom prst="line">
            <a:avLst/>
          </a:prstGeom>
          <a:noFill/>
          <a:ln w="12700">
            <a:solidFill>
              <a:schemeClr val="tx1"/>
            </a:solidFill>
            <a:round/>
            <a:headEnd type="none" w="sm" len="sm"/>
            <a:tailEnd type="none" w="sm" len="sm"/>
          </a:ln>
          <a:effectLst/>
        </p:spPr>
        <p:txBody>
          <a:bodyPr/>
          <a:lstStyle/>
          <a:p>
            <a:endParaRPr lang="en-US"/>
          </a:p>
        </p:txBody>
      </p:sp>
      <p:pic>
        <p:nvPicPr>
          <p:cNvPr id="56343" name="Picture 23" descr="horseshoe">
            <a:hlinkClick r:id="rId4"/>
          </p:cNvPr>
          <p:cNvPicPr>
            <a:picLocks noGrp="1" noChangeAspect="1" noChangeArrowheads="1"/>
          </p:cNvPicPr>
          <p:nvPr>
            <p:ph sz="half" idx="1"/>
          </p:nvPr>
        </p:nvPicPr>
        <p:blipFill>
          <a:blip r:embed="rId5" cstate="print"/>
          <a:srcRect/>
          <a:stretch>
            <a:fillRect/>
          </a:stretch>
        </p:blipFill>
        <p:spPr>
          <a:xfrm>
            <a:off x="5334000" y="4038600"/>
            <a:ext cx="1062038" cy="1524000"/>
          </a:xfrm>
          <a:ln/>
        </p:spPr>
      </p:pic>
      <p:sp>
        <p:nvSpPr>
          <p:cNvPr id="56345" name="Text Box 25"/>
          <p:cNvSpPr txBox="1">
            <a:spLocks noChangeArrowheads="1"/>
          </p:cNvSpPr>
          <p:nvPr/>
        </p:nvSpPr>
        <p:spPr bwMode="auto">
          <a:xfrm>
            <a:off x="2422525" y="1984375"/>
            <a:ext cx="2430463" cy="641350"/>
          </a:xfrm>
          <a:prstGeom prst="rect">
            <a:avLst/>
          </a:prstGeom>
          <a:noFill/>
          <a:ln w="12700">
            <a:noFill/>
            <a:miter lim="800000"/>
            <a:headEnd type="none" w="sm" len="sm"/>
            <a:tailEnd type="none" w="sm" len="sm"/>
          </a:ln>
          <a:effectLst/>
        </p:spPr>
        <p:txBody>
          <a:bodyPr wrap="none">
            <a:spAutoFit/>
          </a:bodyPr>
          <a:lstStyle/>
          <a:p>
            <a:r>
              <a:rPr lang="en-US" sz="3600">
                <a:solidFill>
                  <a:srgbClr val="FFCC00"/>
                </a:solidFill>
                <a:latin typeface="Tekton Pro Cond" pitchFamily="34" charset="0"/>
              </a:rPr>
              <a:t>cathode rays &amp;</a:t>
            </a:r>
          </a:p>
        </p:txBody>
      </p:sp>
      <p:sp>
        <p:nvSpPr>
          <p:cNvPr id="56346" name="Text Box 26"/>
          <p:cNvSpPr txBox="1">
            <a:spLocks noChangeArrowheads="1"/>
          </p:cNvSpPr>
          <p:nvPr/>
        </p:nvSpPr>
        <p:spPr bwMode="auto">
          <a:xfrm>
            <a:off x="2743200" y="4495800"/>
            <a:ext cx="2473325" cy="641350"/>
          </a:xfrm>
          <a:prstGeom prst="rect">
            <a:avLst/>
          </a:prstGeom>
          <a:noFill/>
          <a:ln w="12700">
            <a:noFill/>
            <a:miter lim="800000"/>
            <a:headEnd type="none" w="sm" len="sm"/>
            <a:tailEnd type="none" w="sm" len="sm"/>
          </a:ln>
          <a:effectLst/>
        </p:spPr>
        <p:txBody>
          <a:bodyPr wrap="none">
            <a:spAutoFit/>
          </a:bodyPr>
          <a:lstStyle/>
          <a:p>
            <a:r>
              <a:rPr lang="en-US" sz="3600">
                <a:solidFill>
                  <a:srgbClr val="FFCC00"/>
                </a:solidFill>
                <a:latin typeface="Tekton Pro Cond" pitchFamily="34" charset="0"/>
              </a:rPr>
              <a:t>magnetic fields</a:t>
            </a:r>
          </a:p>
        </p:txBody>
      </p:sp>
      <p:sp>
        <p:nvSpPr>
          <p:cNvPr id="56347" name="Text Box 27"/>
          <p:cNvSpPr txBox="1">
            <a:spLocks noChangeArrowheads="1"/>
          </p:cNvSpPr>
          <p:nvPr/>
        </p:nvSpPr>
        <p:spPr bwMode="auto">
          <a:xfrm>
            <a:off x="1066800" y="1477963"/>
            <a:ext cx="996950" cy="579437"/>
          </a:xfrm>
          <a:prstGeom prst="rect">
            <a:avLst/>
          </a:prstGeom>
          <a:noFill/>
          <a:ln w="12700">
            <a:noFill/>
            <a:miter lim="800000"/>
            <a:headEnd type="none" w="sm" len="sm"/>
            <a:tailEnd type="none" w="sm" len="sm"/>
          </a:ln>
          <a:effectLst/>
        </p:spPr>
        <p:txBody>
          <a:bodyPr wrap="none">
            <a:spAutoFit/>
          </a:bodyPr>
          <a:lstStyle/>
          <a:p>
            <a:r>
              <a:rPr lang="en-US" sz="3200" b="1">
                <a:solidFill>
                  <a:schemeClr val="accent2"/>
                </a:solidFill>
              </a:rPr>
              <a:t>1897</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sz="4000"/>
              <a:t>J.J. Thomson – </a:t>
            </a:r>
            <a:r>
              <a:rPr lang="en-US" sz="2800"/>
              <a:t>what he did &amp; what he saw</a:t>
            </a:r>
          </a:p>
        </p:txBody>
      </p:sp>
      <p:sp>
        <p:nvSpPr>
          <p:cNvPr id="60432" name="Text Box 16"/>
          <p:cNvSpPr txBox="1">
            <a:spLocks noChangeArrowheads="1"/>
          </p:cNvSpPr>
          <p:nvPr/>
        </p:nvSpPr>
        <p:spPr bwMode="auto">
          <a:xfrm>
            <a:off x="457200" y="2667000"/>
            <a:ext cx="8458200" cy="2708434"/>
          </a:xfrm>
          <a:prstGeom prst="rect">
            <a:avLst/>
          </a:prstGeom>
          <a:noFill/>
          <a:ln w="12700">
            <a:noFill/>
            <a:miter lim="800000"/>
            <a:headEnd type="none" w="sm" len="sm"/>
            <a:tailEnd type="none" w="sm" len="sm"/>
          </a:ln>
          <a:effectLst/>
        </p:spPr>
        <p:txBody>
          <a:bodyPr wrap="square">
            <a:spAutoFit/>
          </a:bodyPr>
          <a:lstStyle/>
          <a:p>
            <a:pPr>
              <a:buFont typeface="Wingdings" pitchFamily="2" charset="2"/>
              <a:buChar char="Ø"/>
            </a:pPr>
            <a:r>
              <a:rPr lang="en-US" sz="3400" dirty="0">
                <a:solidFill>
                  <a:srgbClr val="FFCC00"/>
                </a:solidFill>
                <a:latin typeface="Tekton Pro Cond" pitchFamily="34" charset="0"/>
              </a:rPr>
              <a:t>Exposed cathode rays to magnetic fields</a:t>
            </a:r>
          </a:p>
          <a:p>
            <a:pPr>
              <a:buFont typeface="Wingdings" pitchFamily="2" charset="2"/>
              <a:buNone/>
            </a:pPr>
            <a:endParaRPr lang="en-US" sz="3400" dirty="0">
              <a:solidFill>
                <a:srgbClr val="FFCC00"/>
              </a:solidFill>
              <a:latin typeface="Tekton Pro Cond" pitchFamily="34" charset="0"/>
            </a:endParaRPr>
          </a:p>
          <a:p>
            <a:pPr>
              <a:buFont typeface="Wingdings" pitchFamily="2" charset="2"/>
              <a:buChar char="Ø"/>
            </a:pPr>
            <a:r>
              <a:rPr lang="en-US" sz="3400" dirty="0">
                <a:solidFill>
                  <a:srgbClr val="FFCC00"/>
                </a:solidFill>
                <a:latin typeface="Tekton Pro Cond" pitchFamily="34" charset="0"/>
              </a:rPr>
              <a:t>Hoped to separate charges from rays</a:t>
            </a:r>
          </a:p>
          <a:p>
            <a:pPr>
              <a:buFont typeface="Wingdings" pitchFamily="2" charset="2"/>
              <a:buNone/>
            </a:pPr>
            <a:endParaRPr lang="en-US" sz="3400" dirty="0">
              <a:solidFill>
                <a:srgbClr val="FFCC00"/>
              </a:solidFill>
              <a:latin typeface="Tekton Pro Cond" pitchFamily="34" charset="0"/>
            </a:endParaRPr>
          </a:p>
          <a:p>
            <a:pPr>
              <a:buFont typeface="Wingdings" pitchFamily="2" charset="2"/>
              <a:buChar char="Ø"/>
            </a:pPr>
            <a:r>
              <a:rPr lang="en-US" sz="3400" dirty="0">
                <a:solidFill>
                  <a:srgbClr val="FFCC00"/>
                </a:solidFill>
                <a:latin typeface="Tekton Pro Cond" pitchFamily="34" charset="0"/>
              </a:rPr>
              <a:t>Rays were deflected WITH the charges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t>J.J. Thomson – </a:t>
            </a:r>
            <a:r>
              <a:rPr lang="en-US" sz="3200"/>
              <a:t>what he concluded</a:t>
            </a:r>
          </a:p>
        </p:txBody>
      </p:sp>
      <p:sp>
        <p:nvSpPr>
          <p:cNvPr id="61443" name="Text Box 3"/>
          <p:cNvSpPr txBox="1">
            <a:spLocks noChangeArrowheads="1"/>
          </p:cNvSpPr>
          <p:nvPr/>
        </p:nvSpPr>
        <p:spPr bwMode="auto">
          <a:xfrm>
            <a:off x="304800" y="2133600"/>
            <a:ext cx="8610600" cy="3970318"/>
          </a:xfrm>
          <a:prstGeom prst="rect">
            <a:avLst/>
          </a:prstGeom>
          <a:noFill/>
          <a:ln w="12700">
            <a:noFill/>
            <a:miter lim="800000"/>
            <a:headEnd type="none" w="sm" len="sm"/>
            <a:tailEnd type="none" w="sm" len="sm"/>
          </a:ln>
          <a:effectLst/>
        </p:spPr>
        <p:txBody>
          <a:bodyPr>
            <a:spAutoFit/>
          </a:bodyPr>
          <a:lstStyle/>
          <a:p>
            <a:pPr>
              <a:buFont typeface="Wingdings" pitchFamily="2" charset="2"/>
              <a:buChar char="Ø"/>
            </a:pPr>
            <a:r>
              <a:rPr lang="en-US" sz="3200" dirty="0">
                <a:solidFill>
                  <a:srgbClr val="FFCC00"/>
                </a:solidFill>
                <a:latin typeface="Tekton Pro Cond" pitchFamily="34" charset="0"/>
              </a:rPr>
              <a:t>Rays were composed of negatively charged particles</a:t>
            </a:r>
          </a:p>
          <a:p>
            <a:pPr>
              <a:buFont typeface="Wingdings" pitchFamily="2" charset="2"/>
              <a:buNone/>
            </a:pPr>
            <a:endParaRPr lang="en-US" sz="3200" dirty="0">
              <a:solidFill>
                <a:srgbClr val="FFCC00"/>
              </a:solidFill>
              <a:latin typeface="Tekton Pro Cond" pitchFamily="34" charset="0"/>
            </a:endParaRPr>
          </a:p>
          <a:p>
            <a:pPr>
              <a:buFont typeface="Wingdings" pitchFamily="2" charset="2"/>
              <a:buChar char="Ø"/>
            </a:pPr>
            <a:r>
              <a:rPr lang="en-US" sz="3200" dirty="0">
                <a:solidFill>
                  <a:srgbClr val="FFCC00"/>
                </a:solidFill>
                <a:latin typeface="Tekton Pro Cond" pitchFamily="34" charset="0"/>
              </a:rPr>
              <a:t>He called these particles “corpuscles”</a:t>
            </a:r>
          </a:p>
          <a:p>
            <a:pPr>
              <a:buFont typeface="Wingdings" pitchFamily="2" charset="2"/>
              <a:buNone/>
            </a:pPr>
            <a:endParaRPr lang="en-US" sz="3200" dirty="0">
              <a:solidFill>
                <a:srgbClr val="FFCC00"/>
              </a:solidFill>
              <a:latin typeface="Tekton Pro Cond" pitchFamily="34" charset="0"/>
            </a:endParaRPr>
          </a:p>
          <a:p>
            <a:pPr>
              <a:buFont typeface="Wingdings" pitchFamily="2" charset="2"/>
              <a:buChar char="Ø"/>
            </a:pPr>
            <a:r>
              <a:rPr lang="en-US" sz="3200" dirty="0">
                <a:solidFill>
                  <a:srgbClr val="FFCC00"/>
                </a:solidFill>
                <a:latin typeface="Tekton Pro Cond" pitchFamily="34" charset="0"/>
              </a:rPr>
              <a:t>These particles came to be known as “electrons”</a:t>
            </a:r>
          </a:p>
          <a:p>
            <a:pPr algn="ctr">
              <a:buFont typeface="Wingdings" pitchFamily="2" charset="2"/>
              <a:buNone/>
            </a:pPr>
            <a:r>
              <a:rPr lang="en-US" dirty="0">
                <a:solidFill>
                  <a:srgbClr val="FFCC00"/>
                </a:solidFill>
                <a:latin typeface="Tekton Pro Cond" pitchFamily="34" charset="0"/>
              </a:rPr>
              <a:t> </a:t>
            </a:r>
            <a:r>
              <a:rPr lang="en-US" sz="2400" dirty="0">
                <a:solidFill>
                  <a:srgbClr val="FFCC00"/>
                </a:solidFill>
                <a:latin typeface="Tekton Pro Cond" pitchFamily="34" charset="0"/>
              </a:rPr>
              <a:t>(Note: Thomson was awarded a Nobel Prize in 1906)</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a:t>Robert Millikan</a:t>
            </a:r>
            <a:endParaRPr lang="en-US" sz="3200"/>
          </a:p>
        </p:txBody>
      </p:sp>
      <p:pic>
        <p:nvPicPr>
          <p:cNvPr id="62471" name="Picture 7" descr="image?id=22482&amp;rendTypeId=4"/>
          <p:cNvPicPr>
            <a:picLocks noGrp="1" noChangeAspect="1" noChangeArrowheads="1"/>
          </p:cNvPicPr>
          <p:nvPr>
            <p:ph idx="1"/>
          </p:nvPr>
        </p:nvPicPr>
        <p:blipFill>
          <a:blip r:embed="rId2" cstate="print"/>
          <a:srcRect/>
          <a:stretch>
            <a:fillRect/>
          </a:stretch>
        </p:blipFill>
        <p:spPr>
          <a:xfrm>
            <a:off x="1981200" y="1905000"/>
            <a:ext cx="5257800" cy="4329113"/>
          </a:xfrm>
          <a:noFill/>
          <a:ln/>
        </p:spPr>
      </p:pic>
      <p:sp>
        <p:nvSpPr>
          <p:cNvPr id="62473" name="Text Box 9"/>
          <p:cNvSpPr txBox="1">
            <a:spLocks noChangeArrowheads="1"/>
          </p:cNvSpPr>
          <p:nvPr/>
        </p:nvSpPr>
        <p:spPr bwMode="auto">
          <a:xfrm>
            <a:off x="1066800" y="1524000"/>
            <a:ext cx="996950" cy="579438"/>
          </a:xfrm>
          <a:prstGeom prst="rect">
            <a:avLst/>
          </a:prstGeom>
          <a:noFill/>
          <a:ln w="12700">
            <a:noFill/>
            <a:miter lim="800000"/>
            <a:headEnd type="none" w="sm" len="sm"/>
            <a:tailEnd type="none" w="sm" len="sm"/>
          </a:ln>
          <a:effectLst/>
        </p:spPr>
        <p:txBody>
          <a:bodyPr wrap="none">
            <a:spAutoFit/>
          </a:bodyPr>
          <a:lstStyle/>
          <a:p>
            <a:r>
              <a:rPr lang="en-US" sz="3200" b="1">
                <a:solidFill>
                  <a:schemeClr val="accent2"/>
                </a:solidFill>
              </a:rPr>
              <a:t>1909</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a:t>Robert Millikan – </a:t>
            </a:r>
            <a:r>
              <a:rPr lang="en-US" sz="3200"/>
              <a:t>what he did &amp; saw</a:t>
            </a:r>
          </a:p>
        </p:txBody>
      </p:sp>
      <p:sp>
        <p:nvSpPr>
          <p:cNvPr id="63491" name="Text Box 3"/>
          <p:cNvSpPr txBox="1">
            <a:spLocks noChangeArrowheads="1"/>
          </p:cNvSpPr>
          <p:nvPr/>
        </p:nvSpPr>
        <p:spPr bwMode="auto">
          <a:xfrm>
            <a:off x="304800" y="2587625"/>
            <a:ext cx="8610600" cy="2289175"/>
          </a:xfrm>
          <a:prstGeom prst="rect">
            <a:avLst/>
          </a:prstGeom>
          <a:noFill/>
          <a:ln w="12700">
            <a:noFill/>
            <a:miter lim="800000"/>
            <a:headEnd type="none" w="sm" len="sm"/>
            <a:tailEnd type="none" w="sm" len="sm"/>
          </a:ln>
          <a:effectLst/>
        </p:spPr>
        <p:txBody>
          <a:bodyPr>
            <a:spAutoFit/>
          </a:bodyPr>
          <a:lstStyle/>
          <a:p>
            <a:pPr>
              <a:buFont typeface="Wingdings" pitchFamily="2" charset="2"/>
              <a:buChar char="Ø"/>
            </a:pPr>
            <a:r>
              <a:rPr lang="en-US" sz="3600">
                <a:solidFill>
                  <a:srgbClr val="FFCC00"/>
                </a:solidFill>
                <a:latin typeface="Tekton Pro Cond" pitchFamily="34" charset="0"/>
              </a:rPr>
              <a:t>Adjusted the charge on the plates until gravity and charge balanced and oil droplets hovered</a:t>
            </a:r>
          </a:p>
          <a:p>
            <a:pPr>
              <a:buFont typeface="Wingdings" pitchFamily="2" charset="2"/>
              <a:buNone/>
            </a:pPr>
            <a:endParaRPr lang="en-US" sz="3600">
              <a:solidFill>
                <a:srgbClr val="FFCC00"/>
              </a:solidFill>
              <a:latin typeface="Tekton Pro Cond" pitchFamily="34" charset="0"/>
            </a:endParaRPr>
          </a:p>
          <a:p>
            <a:pPr>
              <a:buFont typeface="Wingdings" pitchFamily="2" charset="2"/>
              <a:buChar char="Ø"/>
            </a:pPr>
            <a:r>
              <a:rPr lang="en-US" sz="3600">
                <a:solidFill>
                  <a:srgbClr val="FFCC00"/>
                </a:solidFill>
                <a:latin typeface="Tekton Pro Cond" pitchFamily="34" charset="0"/>
              </a:rPr>
              <a:t>Calculated the charge on each droplet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7" name="Text Box 11"/>
          <p:cNvSpPr txBox="1">
            <a:spLocks noChangeArrowheads="1"/>
          </p:cNvSpPr>
          <p:nvPr/>
        </p:nvSpPr>
        <p:spPr bwMode="auto">
          <a:xfrm>
            <a:off x="3962400" y="1905000"/>
            <a:ext cx="3055938" cy="519113"/>
          </a:xfrm>
          <a:prstGeom prst="rect">
            <a:avLst/>
          </a:prstGeom>
          <a:noFill/>
          <a:ln w="12700">
            <a:noFill/>
            <a:miter lim="800000"/>
            <a:headEnd type="none" w="sm" len="sm"/>
            <a:tailEnd type="none" w="sm" len="sm"/>
          </a:ln>
          <a:effectLst/>
        </p:spPr>
        <p:txBody>
          <a:bodyPr wrap="none">
            <a:spAutoFit/>
          </a:bodyPr>
          <a:lstStyle/>
          <a:p>
            <a:r>
              <a:rPr lang="en-US">
                <a:solidFill>
                  <a:schemeClr val="hlink"/>
                </a:solidFill>
              </a:rPr>
              <a:t>Chapters 3, 11 &amp; 12</a:t>
            </a:r>
            <a:endParaRPr lang="en-US"/>
          </a:p>
        </p:txBody>
      </p:sp>
      <p:sp>
        <p:nvSpPr>
          <p:cNvPr id="4108" name="Text Box 12"/>
          <p:cNvSpPr txBox="1">
            <a:spLocks noChangeArrowheads="1"/>
          </p:cNvSpPr>
          <p:nvPr/>
        </p:nvSpPr>
        <p:spPr bwMode="auto">
          <a:xfrm>
            <a:off x="457200" y="2514600"/>
            <a:ext cx="8382000" cy="3477875"/>
          </a:xfrm>
          <a:prstGeom prst="rect">
            <a:avLst/>
          </a:prstGeom>
          <a:noFill/>
          <a:ln w="12700">
            <a:noFill/>
            <a:miter lim="800000"/>
            <a:headEnd type="none" w="sm" len="sm"/>
            <a:tailEnd type="none" w="sm" len="sm"/>
          </a:ln>
          <a:effectLst/>
        </p:spPr>
        <p:txBody>
          <a:bodyPr>
            <a:spAutoFit/>
          </a:bodyPr>
          <a:lstStyle/>
          <a:p>
            <a:pPr marL="457200" indent="-457200"/>
            <a:r>
              <a:rPr lang="en-US" u="sng" dirty="0"/>
              <a:t>Unit Objectives</a:t>
            </a:r>
            <a:r>
              <a:rPr lang="en-US" dirty="0"/>
              <a:t>:</a:t>
            </a:r>
            <a:endParaRPr lang="en-US" sz="2400" dirty="0"/>
          </a:p>
          <a:p>
            <a:pPr marL="457200" indent="-457200">
              <a:buFont typeface="Wingdings" pitchFamily="2" charset="2"/>
              <a:buAutoNum type="arabicParenR"/>
            </a:pPr>
            <a:r>
              <a:rPr lang="en-US" sz="2400" dirty="0"/>
              <a:t>Explore the discovery and characteristics of subatomic particles:</a:t>
            </a:r>
          </a:p>
          <a:p>
            <a:pPr marL="914400" lvl="1" indent="-457200">
              <a:buFont typeface="Wingdings" pitchFamily="2" charset="2"/>
              <a:buChar char="Ø"/>
            </a:pPr>
            <a:r>
              <a:rPr lang="en-US" sz="2400" dirty="0"/>
              <a:t> electrons,</a:t>
            </a:r>
          </a:p>
          <a:p>
            <a:pPr marL="914400" lvl="1" indent="-457200">
              <a:buFont typeface="Wingdings" pitchFamily="2" charset="2"/>
              <a:buChar char="Ø"/>
            </a:pPr>
            <a:r>
              <a:rPr lang="en-US" sz="2400" dirty="0"/>
              <a:t> protons,</a:t>
            </a:r>
          </a:p>
          <a:p>
            <a:pPr marL="914400" lvl="1" indent="-457200">
              <a:buFont typeface="Wingdings" pitchFamily="2" charset="2"/>
              <a:buChar char="Ø"/>
            </a:pPr>
            <a:r>
              <a:rPr lang="en-US" sz="2400" dirty="0"/>
              <a:t> neutrons, and</a:t>
            </a:r>
          </a:p>
          <a:p>
            <a:pPr marL="914400" lvl="1" indent="-457200">
              <a:buFont typeface="Wingdings" pitchFamily="2" charset="2"/>
              <a:buChar char="Ø"/>
            </a:pPr>
            <a:r>
              <a:rPr lang="en-US" sz="2400" dirty="0"/>
              <a:t> fundamental particles (quarks, leptons &amp; gluons).</a:t>
            </a:r>
          </a:p>
          <a:p>
            <a:pPr marL="457200" indent="-457200">
              <a:buFont typeface="Monotype Sorts" pitchFamily="2" charset="2"/>
              <a:buAutoNum type="arabicParenR"/>
            </a:pPr>
            <a:r>
              <a:rPr lang="en-US" sz="2400" dirty="0"/>
              <a:t>Understand the structure of the atom and its relationship to radiation</a:t>
            </a:r>
            <a:r>
              <a:rPr lang="en-US" sz="2400" dirty="0" smtClean="0"/>
              <a:t>.</a:t>
            </a:r>
            <a:endParaRPr lang="en-US" sz="2400" dirty="0"/>
          </a:p>
        </p:txBody>
      </p:sp>
      <p:pic>
        <p:nvPicPr>
          <p:cNvPr id="4118" name="Picture 22"/>
          <p:cNvPicPr>
            <a:picLocks noChangeAspect="1" noChangeArrowheads="1"/>
          </p:cNvPicPr>
          <p:nvPr/>
        </p:nvPicPr>
        <p:blipFill>
          <a:blip r:embed="rId7" cstate="print"/>
          <a:srcRect/>
          <a:stretch>
            <a:fillRect/>
          </a:stretch>
        </p:blipFill>
        <p:spPr bwMode="auto">
          <a:xfrm>
            <a:off x="5105400" y="304800"/>
            <a:ext cx="1447800" cy="1289050"/>
          </a:xfrm>
          <a:prstGeom prst="rect">
            <a:avLst/>
          </a:prstGeom>
          <a:noFill/>
          <a:ln w="12700">
            <a:noFill/>
            <a:miter lim="800000"/>
            <a:headEnd type="none" w="sm" len="sm"/>
            <a:tailEnd type="none" w="sm" len="sm"/>
          </a:ln>
          <a:effectLst/>
        </p:spPr>
      </p:pic>
      <p:pic>
        <p:nvPicPr>
          <p:cNvPr id="4120" name="Picture 24">
            <a:hlinkClick r:id="" action="ppaction://media"/>
          </p:cNvPr>
          <p:cNvPicPr>
            <a:picLocks noRot="1" noChangeAspect="1" noChangeArrowheads="1"/>
          </p:cNvPicPr>
          <p:nvPr>
            <a:wavAudioFile r:embed="rId1" name="EXPLODE.WAV"/>
          </p:nvPr>
        </p:nvPicPr>
        <p:blipFill>
          <a:blip r:embed="rId8" cstate="print"/>
          <a:srcRect/>
          <a:stretch>
            <a:fillRect/>
          </a:stretch>
        </p:blipFill>
        <p:spPr bwMode="auto">
          <a:xfrm>
            <a:off x="6172200" y="1219200"/>
            <a:ext cx="304800" cy="304800"/>
          </a:xfrm>
          <a:prstGeom prst="rect">
            <a:avLst/>
          </a:prstGeom>
          <a:noFill/>
        </p:spPr>
      </p:pic>
      <p:sp>
        <p:nvSpPr>
          <p:cNvPr id="4121" name="WordArt 25"/>
          <p:cNvSpPr>
            <a:spLocks noChangeArrowheads="1" noChangeShapeType="1" noTextEdit="1"/>
          </p:cNvSpPr>
          <p:nvPr/>
        </p:nvSpPr>
        <p:spPr bwMode="auto">
          <a:xfrm>
            <a:off x="381000" y="228600"/>
            <a:ext cx="4800600" cy="2057400"/>
          </a:xfrm>
          <a:prstGeom prst="rect">
            <a:avLst/>
          </a:prstGeom>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kern="10">
                <a:ln w="9525">
                  <a:round/>
                  <a:headEnd type="none" w="sm" len="sm"/>
                  <a:tailEnd type="none" w="sm" len="sm"/>
                </a:ln>
                <a:gradFill rotWithShape="0">
                  <a:gsLst>
                    <a:gs pos="0">
                      <a:srgbClr val="FFE701"/>
                    </a:gs>
                    <a:gs pos="100000">
                      <a:srgbClr val="FE3E02"/>
                    </a:gs>
                  </a:gsLst>
                  <a:lin ang="5400000" scaled="1"/>
                </a:gradFill>
                <a:latin typeface="Impact"/>
              </a:rPr>
              <a:t>Atomic Theory</a:t>
            </a:r>
          </a:p>
        </p:txBody>
      </p:sp>
    </p:spTree>
  </p:cSld>
  <p:clrMapOvr>
    <a:masterClrMapping/>
  </p:clrMapOvr>
  <p:transition advTm="4558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21"/>
                                        </p:tgtEl>
                                        <p:attrNameLst>
                                          <p:attrName>style.visibility</p:attrName>
                                        </p:attrNameLst>
                                      </p:cBhvr>
                                      <p:to>
                                        <p:strVal val="visible"/>
                                      </p:to>
                                    </p:set>
                                    <p:anim calcmode="lin" valueType="num">
                                      <p:cBhvr additive="base">
                                        <p:cTn id="7" dur="500" fill="hold"/>
                                        <p:tgtEl>
                                          <p:spTgt spid="4121"/>
                                        </p:tgtEl>
                                        <p:attrNameLst>
                                          <p:attrName>ppt_x</p:attrName>
                                        </p:attrNameLst>
                                      </p:cBhvr>
                                      <p:tavLst>
                                        <p:tav tm="0">
                                          <p:val>
                                            <p:strVal val="0-#ppt_w/2"/>
                                          </p:val>
                                        </p:tav>
                                        <p:tav tm="100000">
                                          <p:val>
                                            <p:strVal val="#ppt_x"/>
                                          </p:val>
                                        </p:tav>
                                      </p:tavLst>
                                    </p:anim>
                                    <p:anim calcmode="lin" valueType="num">
                                      <p:cBhvr additive="base">
                                        <p:cTn id="8" dur="500" fill="hold"/>
                                        <p:tgtEl>
                                          <p:spTgt spid="4121"/>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LASER.WAV"/>
                                        </p:tgtEl>
                                      </p:cMediaNode>
                                    </p:audio>
                                  </p:subTnLst>
                                </p:cTn>
                              </p:par>
                            </p:childTnLst>
                          </p:cTn>
                        </p:par>
                        <p:par>
                          <p:cTn id="9" fill="hold">
                            <p:stCondLst>
                              <p:cond delay="500"/>
                            </p:stCondLst>
                            <p:childTnLst>
                              <p:par>
                                <p:cTn id="10" presetID="9" presetClass="entr" presetSubtype="0" fill="hold" grpId="0" nodeType="afterEffect">
                                  <p:stCondLst>
                                    <p:cond delay="0"/>
                                  </p:stCondLst>
                                  <p:iterate type="lt">
                                    <p:tmPct val="100000"/>
                                  </p:iterate>
                                  <p:childTnLst>
                                    <p:set>
                                      <p:cBhvr>
                                        <p:cTn id="11" dur="1" fill="hold">
                                          <p:stCondLst>
                                            <p:cond delay="0"/>
                                          </p:stCondLst>
                                        </p:cTn>
                                        <p:tgtEl>
                                          <p:spTgt spid="4107"/>
                                        </p:tgtEl>
                                        <p:attrNameLst>
                                          <p:attrName>style.visibility</p:attrName>
                                        </p:attrNameLst>
                                      </p:cBhvr>
                                      <p:to>
                                        <p:strVal val="visible"/>
                                      </p:to>
                                    </p:set>
                                    <p:animEffect transition="in" filter="dissolve">
                                      <p:cBhvr>
                                        <p:cTn id="12" dur="75"/>
                                        <p:tgtEl>
                                          <p:spTgt spid="4107"/>
                                        </p:tgtEl>
                                      </p:cBhvr>
                                    </p:animEffect>
                                  </p:childTnLst>
                                  <p:subTnLst>
                                    <p:audio>
                                      <p:cMediaNode>
                                        <p:cTn display="0" masterRel="sameClick">
                                          <p:stCondLst>
                                            <p:cond evt="begin" delay="0">
                                              <p:tn val="10"/>
                                            </p:cond>
                                          </p:stCondLst>
                                          <p:endCondLst>
                                            <p:cond evt="onStopAudio" delay="0">
                                              <p:tgtEl>
                                                <p:sldTgt/>
                                              </p:tgtEl>
                                            </p:cond>
                                          </p:endCondLst>
                                        </p:cTn>
                                        <p:tgtEl>
                                          <p:sndTgt r:embed="rId5" name="TYPE.WAV"/>
                                        </p:tgtEl>
                                      </p:cMediaNode>
                                    </p:audio>
                                  </p:sub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4108">
                                            <p:txEl>
                                              <p:pRg st="0" end="0"/>
                                            </p:txEl>
                                          </p:spTgt>
                                        </p:tgtEl>
                                        <p:attrNameLst>
                                          <p:attrName>style.visibility</p:attrName>
                                        </p:attrNameLst>
                                      </p:cBhvr>
                                      <p:to>
                                        <p:strVal val="visible"/>
                                      </p:to>
                                    </p:set>
                                    <p:anim calcmode="lin" valueType="num">
                                      <p:cBhvr additive="base">
                                        <p:cTn id="17" dur="500" fill="hold"/>
                                        <p:tgtEl>
                                          <p:spTgt spid="4108">
                                            <p:txEl>
                                              <p:pRg st="0" end="0"/>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410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6" name="WHOOSH.WAV"/>
                                        </p:tgtEl>
                                      </p:cMediaNode>
                                    </p:audio>
                                  </p:sub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4108">
                                            <p:txEl>
                                              <p:pRg st="1" end="1"/>
                                            </p:txEl>
                                          </p:spTgt>
                                        </p:tgtEl>
                                        <p:attrNameLst>
                                          <p:attrName>style.visibility</p:attrName>
                                        </p:attrNameLst>
                                      </p:cBhvr>
                                      <p:to>
                                        <p:strVal val="visible"/>
                                      </p:to>
                                    </p:set>
                                    <p:anim calcmode="lin" valueType="num">
                                      <p:cBhvr additive="base">
                                        <p:cTn id="23" dur="500" fill="hold"/>
                                        <p:tgtEl>
                                          <p:spTgt spid="4108">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4108">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6" name="WHOOSH.WAV"/>
                                        </p:tgtEl>
                                      </p:cMediaNode>
                                    </p:audio>
                                  </p:sub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4108">
                                            <p:txEl>
                                              <p:pRg st="2" end="2"/>
                                            </p:txEl>
                                          </p:spTgt>
                                        </p:tgtEl>
                                        <p:attrNameLst>
                                          <p:attrName>style.visibility</p:attrName>
                                        </p:attrNameLst>
                                      </p:cBhvr>
                                      <p:to>
                                        <p:strVal val="visible"/>
                                      </p:to>
                                    </p:set>
                                    <p:anim calcmode="lin" valueType="num">
                                      <p:cBhvr additive="base">
                                        <p:cTn id="29" dur="500" fill="hold"/>
                                        <p:tgtEl>
                                          <p:spTgt spid="4108">
                                            <p:txEl>
                                              <p:pRg st="2" end="2"/>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4108">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6" name="WHOOSH.WAV"/>
                                        </p:tgtEl>
                                      </p:cMediaNode>
                                    </p:audio>
                                  </p:sub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4108">
                                            <p:txEl>
                                              <p:pRg st="3" end="3"/>
                                            </p:txEl>
                                          </p:spTgt>
                                        </p:tgtEl>
                                        <p:attrNameLst>
                                          <p:attrName>style.visibility</p:attrName>
                                        </p:attrNameLst>
                                      </p:cBhvr>
                                      <p:to>
                                        <p:strVal val="visible"/>
                                      </p:to>
                                    </p:set>
                                    <p:anim calcmode="lin" valueType="num">
                                      <p:cBhvr additive="base">
                                        <p:cTn id="35" dur="500" fill="hold"/>
                                        <p:tgtEl>
                                          <p:spTgt spid="4108">
                                            <p:txEl>
                                              <p:pRg st="3" end="3"/>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4108">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3"/>
                                            </p:cond>
                                          </p:stCondLst>
                                          <p:endCondLst>
                                            <p:cond evt="onStopAudio" delay="0">
                                              <p:tgtEl>
                                                <p:sldTgt/>
                                              </p:tgtEl>
                                            </p:cond>
                                          </p:endCondLst>
                                        </p:cTn>
                                        <p:tgtEl>
                                          <p:sndTgt r:embed="rId6" name="WHOOSH.WAV"/>
                                        </p:tgtEl>
                                      </p:cMediaNode>
                                    </p:audio>
                                  </p:sub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4108">
                                            <p:txEl>
                                              <p:pRg st="4" end="4"/>
                                            </p:txEl>
                                          </p:spTgt>
                                        </p:tgtEl>
                                        <p:attrNameLst>
                                          <p:attrName>style.visibility</p:attrName>
                                        </p:attrNameLst>
                                      </p:cBhvr>
                                      <p:to>
                                        <p:strVal val="visible"/>
                                      </p:to>
                                    </p:set>
                                    <p:anim calcmode="lin" valueType="num">
                                      <p:cBhvr additive="base">
                                        <p:cTn id="41" dur="500" fill="hold"/>
                                        <p:tgtEl>
                                          <p:spTgt spid="4108">
                                            <p:txEl>
                                              <p:pRg st="4" end="4"/>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4108">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9"/>
                                            </p:cond>
                                          </p:stCondLst>
                                          <p:endCondLst>
                                            <p:cond evt="onStopAudio" delay="0">
                                              <p:tgtEl>
                                                <p:sldTgt/>
                                              </p:tgtEl>
                                            </p:cond>
                                          </p:endCondLst>
                                        </p:cTn>
                                        <p:tgtEl>
                                          <p:sndTgt r:embed="rId6" name="WHOOSH.WAV"/>
                                        </p:tgtEl>
                                      </p:cMediaNode>
                                    </p:audio>
                                  </p:subTnLst>
                                </p:cTn>
                              </p:par>
                            </p:childTnLst>
                          </p:cTn>
                        </p:par>
                      </p:childTnLst>
                    </p:cTn>
                  </p:par>
                  <p:par>
                    <p:cTn id="43" fill="hold">
                      <p:stCondLst>
                        <p:cond delay="indefinite"/>
                      </p:stCondLst>
                      <p:childTnLst>
                        <p:par>
                          <p:cTn id="44" fill="hold">
                            <p:stCondLst>
                              <p:cond delay="0"/>
                            </p:stCondLst>
                            <p:childTnLst>
                              <p:par>
                                <p:cTn id="45" presetID="2" presetClass="entr" presetSubtype="2" fill="hold" grpId="0" nodeType="clickEffect">
                                  <p:stCondLst>
                                    <p:cond delay="0"/>
                                  </p:stCondLst>
                                  <p:childTnLst>
                                    <p:set>
                                      <p:cBhvr>
                                        <p:cTn id="46" dur="1" fill="hold">
                                          <p:stCondLst>
                                            <p:cond delay="0"/>
                                          </p:stCondLst>
                                        </p:cTn>
                                        <p:tgtEl>
                                          <p:spTgt spid="4108">
                                            <p:txEl>
                                              <p:pRg st="5" end="5"/>
                                            </p:txEl>
                                          </p:spTgt>
                                        </p:tgtEl>
                                        <p:attrNameLst>
                                          <p:attrName>style.visibility</p:attrName>
                                        </p:attrNameLst>
                                      </p:cBhvr>
                                      <p:to>
                                        <p:strVal val="visible"/>
                                      </p:to>
                                    </p:set>
                                    <p:anim calcmode="lin" valueType="num">
                                      <p:cBhvr additive="base">
                                        <p:cTn id="47" dur="500" fill="hold"/>
                                        <p:tgtEl>
                                          <p:spTgt spid="4108">
                                            <p:txEl>
                                              <p:pRg st="5" end="5"/>
                                            </p:tx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4108">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5"/>
                                            </p:cond>
                                          </p:stCondLst>
                                          <p:endCondLst>
                                            <p:cond evt="onStopAudio" delay="0">
                                              <p:tgtEl>
                                                <p:sldTgt/>
                                              </p:tgtEl>
                                            </p:cond>
                                          </p:endCondLst>
                                        </p:cTn>
                                        <p:tgtEl>
                                          <p:sndTgt r:embed="rId6" name="WHOOSH.WAV"/>
                                        </p:tgtEl>
                                      </p:cMediaNode>
                                    </p:audio>
                                  </p:subTnLst>
                                </p:cTn>
                              </p:par>
                            </p:childTnLst>
                          </p:cTn>
                        </p:par>
                      </p:childTnLst>
                    </p:cTn>
                  </p:par>
                  <p:par>
                    <p:cTn id="49" fill="hold">
                      <p:stCondLst>
                        <p:cond delay="indefinite"/>
                      </p:stCondLst>
                      <p:childTnLst>
                        <p:par>
                          <p:cTn id="50" fill="hold">
                            <p:stCondLst>
                              <p:cond delay="0"/>
                            </p:stCondLst>
                            <p:childTnLst>
                              <p:par>
                                <p:cTn id="51" presetID="2" presetClass="entr" presetSubtype="2" fill="hold" grpId="0" nodeType="clickEffect">
                                  <p:stCondLst>
                                    <p:cond delay="0"/>
                                  </p:stCondLst>
                                  <p:childTnLst>
                                    <p:set>
                                      <p:cBhvr>
                                        <p:cTn id="52" dur="1" fill="hold">
                                          <p:stCondLst>
                                            <p:cond delay="0"/>
                                          </p:stCondLst>
                                        </p:cTn>
                                        <p:tgtEl>
                                          <p:spTgt spid="4108">
                                            <p:txEl>
                                              <p:pRg st="6" end="6"/>
                                            </p:txEl>
                                          </p:spTgt>
                                        </p:tgtEl>
                                        <p:attrNameLst>
                                          <p:attrName>style.visibility</p:attrName>
                                        </p:attrNameLst>
                                      </p:cBhvr>
                                      <p:to>
                                        <p:strVal val="visible"/>
                                      </p:to>
                                    </p:set>
                                    <p:anim calcmode="lin" valueType="num">
                                      <p:cBhvr additive="base">
                                        <p:cTn id="53" dur="500" fill="hold"/>
                                        <p:tgtEl>
                                          <p:spTgt spid="4108">
                                            <p:txEl>
                                              <p:pRg st="6" end="6"/>
                                            </p:txEl>
                                          </p:spTgt>
                                        </p:tgtEl>
                                        <p:attrNameLst>
                                          <p:attrName>ppt_x</p:attrName>
                                        </p:attrNameLst>
                                      </p:cBhvr>
                                      <p:tavLst>
                                        <p:tav tm="0">
                                          <p:val>
                                            <p:strVal val="1+#ppt_w/2"/>
                                          </p:val>
                                        </p:tav>
                                        <p:tav tm="100000">
                                          <p:val>
                                            <p:strVal val="#ppt_x"/>
                                          </p:val>
                                        </p:tav>
                                      </p:tavLst>
                                    </p:anim>
                                    <p:anim calcmode="lin" valueType="num">
                                      <p:cBhvr additive="base">
                                        <p:cTn id="54" dur="500" fill="hold"/>
                                        <p:tgtEl>
                                          <p:spTgt spid="4108">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1"/>
                                            </p:cond>
                                          </p:stCondLst>
                                          <p:endCondLst>
                                            <p:cond evt="onStopAudio" delay="0">
                                              <p:tgtEl>
                                                <p:sldTgt/>
                                              </p:tgtEl>
                                            </p:cond>
                                          </p:endCondLst>
                                        </p:cTn>
                                        <p:tgtEl>
                                          <p:sndTgt r:embed="rId6" name="WHOOSH.WAV"/>
                                        </p:tgtEl>
                                      </p:cMediaNode>
                                    </p:audio>
                                  </p:subTnLst>
                                </p:cTn>
                              </p:par>
                            </p:childTnLst>
                          </p:cTn>
                        </p:par>
                      </p:childTnLst>
                    </p:cTn>
                  </p:par>
                  <p:par>
                    <p:cTn id="55" fill="hold">
                      <p:stCondLst>
                        <p:cond delay="indefinite"/>
                      </p:stCondLst>
                      <p:childTnLst>
                        <p:par>
                          <p:cTn id="56" fill="hold">
                            <p:stCondLst>
                              <p:cond delay="0"/>
                            </p:stCondLst>
                            <p:childTnLst>
                              <p:par>
                                <p:cTn id="57" presetID="2" presetClass="entr" presetSubtype="8" fill="hold" nodeType="clickEffect">
                                  <p:stCondLst>
                                    <p:cond delay="0"/>
                                  </p:stCondLst>
                                  <p:childTnLst>
                                    <p:set>
                                      <p:cBhvr>
                                        <p:cTn id="58" dur="1" fill="hold">
                                          <p:stCondLst>
                                            <p:cond delay="0"/>
                                          </p:stCondLst>
                                        </p:cTn>
                                        <p:tgtEl>
                                          <p:spTgt spid="4118"/>
                                        </p:tgtEl>
                                        <p:attrNameLst>
                                          <p:attrName>style.visibility</p:attrName>
                                        </p:attrNameLst>
                                      </p:cBhvr>
                                      <p:to>
                                        <p:strVal val="visible"/>
                                      </p:to>
                                    </p:set>
                                    <p:anim calcmode="lin" valueType="num">
                                      <p:cBhvr additive="base">
                                        <p:cTn id="59" dur="500" fill="hold"/>
                                        <p:tgtEl>
                                          <p:spTgt spid="4118"/>
                                        </p:tgtEl>
                                        <p:attrNameLst>
                                          <p:attrName>ppt_x</p:attrName>
                                        </p:attrNameLst>
                                      </p:cBhvr>
                                      <p:tavLst>
                                        <p:tav tm="0">
                                          <p:val>
                                            <p:strVal val="0-#ppt_w/2"/>
                                          </p:val>
                                        </p:tav>
                                        <p:tav tm="100000">
                                          <p:val>
                                            <p:strVal val="#ppt_x"/>
                                          </p:val>
                                        </p:tav>
                                      </p:tavLst>
                                    </p:anim>
                                    <p:anim calcmode="lin" valueType="num">
                                      <p:cBhvr additive="base">
                                        <p:cTn id="60" dur="500" fill="hold"/>
                                        <p:tgtEl>
                                          <p:spTgt spid="4118"/>
                                        </p:tgtEl>
                                        <p:attrNameLst>
                                          <p:attrName>ppt_y</p:attrName>
                                        </p:attrNameLst>
                                      </p:cBhvr>
                                      <p:tavLst>
                                        <p:tav tm="0">
                                          <p:val>
                                            <p:strVal val="#ppt_y"/>
                                          </p:val>
                                        </p:tav>
                                        <p:tav tm="100000">
                                          <p:val>
                                            <p:strVal val="#ppt_y"/>
                                          </p:val>
                                        </p:tav>
                                      </p:tavLst>
                                    </p:anim>
                                  </p:childTnLst>
                                </p:cTn>
                              </p:par>
                            </p:childTnLst>
                          </p:cTn>
                        </p:par>
                        <p:par>
                          <p:cTn id="61" fill="hold">
                            <p:stCondLst>
                              <p:cond delay="500"/>
                            </p:stCondLst>
                            <p:childTnLst>
                              <p:par>
                                <p:cTn id="62" presetID="1" presetClass="mediacall" presetSubtype="0" fill="hold" nodeType="afterEffect">
                                  <p:stCondLst>
                                    <p:cond delay="0"/>
                                  </p:stCondLst>
                                  <p:childTnLst>
                                    <p:cmd type="call" cmd="playFrom(0.0)">
                                      <p:cBhvr>
                                        <p:cTn id="63" dur="2135" fill="hold"/>
                                        <p:tgtEl>
                                          <p:spTgt spid="412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64" fill="hold" display="0">
                  <p:stCondLst>
                    <p:cond delay="indefinite"/>
                  </p:stCondLst>
                  <p:endCondLst>
                    <p:cond evt="onNext" delay="0">
                      <p:tgtEl>
                        <p:sldTgt/>
                      </p:tgtEl>
                    </p:cond>
                    <p:cond evt="onPrev" delay="0">
                      <p:tgtEl>
                        <p:sldTgt/>
                      </p:tgtEl>
                    </p:cond>
                    <p:cond evt="onStopAudio" delay="0">
                      <p:tgtEl>
                        <p:sldTgt/>
                      </p:tgtEl>
                    </p:cond>
                  </p:endCondLst>
                </p:cTn>
                <p:tgtEl>
                  <p:spTgt spid="4120"/>
                </p:tgtEl>
              </p:cMediaNode>
            </p:audio>
          </p:childTnLst>
        </p:cTn>
      </p:par>
    </p:tnLst>
    <p:bldLst>
      <p:bldP spid="4107" grpId="0" autoUpdateAnimBg="0"/>
      <p:bldP spid="4108" grpId="0" build="p" bldLvl="2" autoUpdateAnimBg="0"/>
      <p:bldP spid="412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a:t>Robert Millikan – </a:t>
            </a:r>
            <a:r>
              <a:rPr lang="en-US" sz="3200"/>
              <a:t>what he concluded</a:t>
            </a:r>
          </a:p>
        </p:txBody>
      </p:sp>
      <p:sp>
        <p:nvSpPr>
          <p:cNvPr id="64515" name="Text Box 3"/>
          <p:cNvSpPr txBox="1">
            <a:spLocks noChangeArrowheads="1"/>
          </p:cNvSpPr>
          <p:nvPr/>
        </p:nvSpPr>
        <p:spPr bwMode="auto">
          <a:xfrm>
            <a:off x="533400" y="2819400"/>
            <a:ext cx="8610600" cy="3265488"/>
          </a:xfrm>
          <a:prstGeom prst="rect">
            <a:avLst/>
          </a:prstGeom>
          <a:noFill/>
          <a:ln w="12700">
            <a:noFill/>
            <a:miter lim="800000"/>
            <a:headEnd type="none" w="sm" len="sm"/>
            <a:tailEnd type="none" w="sm" len="sm"/>
          </a:ln>
          <a:effectLst/>
        </p:spPr>
        <p:txBody>
          <a:bodyPr>
            <a:spAutoFit/>
          </a:bodyPr>
          <a:lstStyle/>
          <a:p>
            <a:pPr>
              <a:buFont typeface="Wingdings" pitchFamily="2" charset="2"/>
              <a:buChar char="Ø"/>
            </a:pPr>
            <a:r>
              <a:rPr lang="en-US" sz="3600" dirty="0">
                <a:solidFill>
                  <a:srgbClr val="FFCC00"/>
                </a:solidFill>
                <a:latin typeface="Tekton Pro" pitchFamily="34" charset="0"/>
              </a:rPr>
              <a:t> Observed that charges were different, but had a common denominator </a:t>
            </a:r>
          </a:p>
          <a:p>
            <a:pPr>
              <a:buFont typeface="Wingdings" pitchFamily="2" charset="2"/>
              <a:buChar char="Ø"/>
            </a:pPr>
            <a:endParaRPr lang="en-US" sz="3600" dirty="0">
              <a:solidFill>
                <a:srgbClr val="FFCC00"/>
              </a:solidFill>
              <a:latin typeface="Tekton Pro" pitchFamily="34" charset="0"/>
            </a:endParaRPr>
          </a:p>
          <a:p>
            <a:pPr>
              <a:buFont typeface="Wingdings" pitchFamily="2" charset="2"/>
              <a:buChar char="Ø"/>
            </a:pPr>
            <a:r>
              <a:rPr lang="en-US" sz="3600" dirty="0">
                <a:solidFill>
                  <a:srgbClr val="FFCC00"/>
                </a:solidFill>
                <a:latin typeface="Tekton Pro" pitchFamily="34" charset="0"/>
              </a:rPr>
              <a:t>Determined the charge on an electron      </a:t>
            </a:r>
          </a:p>
          <a:p>
            <a:pPr lvl="1">
              <a:buFont typeface="Wingdings" pitchFamily="2" charset="2"/>
              <a:buNone/>
            </a:pPr>
            <a:r>
              <a:rPr lang="en-US" sz="3600" dirty="0">
                <a:solidFill>
                  <a:srgbClr val="FFCC00"/>
                </a:solidFill>
                <a:latin typeface="Tekton Pro" pitchFamily="34" charset="0"/>
              </a:rPr>
              <a:t>(1.6 x 10</a:t>
            </a:r>
            <a:r>
              <a:rPr lang="en-US" sz="3600" baseline="30000" dirty="0">
                <a:solidFill>
                  <a:srgbClr val="FFCC00"/>
                </a:solidFill>
                <a:latin typeface="Tekton Pro" pitchFamily="34" charset="0"/>
              </a:rPr>
              <a:t>-19</a:t>
            </a:r>
            <a:r>
              <a:rPr lang="en-US" sz="3600" dirty="0">
                <a:solidFill>
                  <a:srgbClr val="FFCC00"/>
                </a:solidFill>
                <a:latin typeface="Tekton Pro" pitchFamily="34" charset="0"/>
              </a:rPr>
              <a:t> Coulombs)</a:t>
            </a:r>
          </a:p>
          <a:p>
            <a:pPr lvl="1" algn="ctr">
              <a:buFont typeface="Wingdings" pitchFamily="2" charset="2"/>
              <a:buNone/>
            </a:pPr>
            <a:r>
              <a:rPr lang="en-US" sz="2400" dirty="0">
                <a:solidFill>
                  <a:srgbClr val="FFCC00"/>
                </a:solidFill>
                <a:latin typeface="Tekton Pro" pitchFamily="34" charset="0"/>
              </a:rPr>
              <a:t>(Note: Millikan was awarded a Nobel Prize in 1923)</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a:t>Ernest Rutherford </a:t>
            </a:r>
            <a:endParaRPr lang="en-US" sz="3200"/>
          </a:p>
        </p:txBody>
      </p:sp>
      <p:pic>
        <p:nvPicPr>
          <p:cNvPr id="66572" name="Picture 12" descr="1911_gfoil_02"/>
          <p:cNvPicPr>
            <a:picLocks noGrp="1" noChangeAspect="1" noChangeArrowheads="1"/>
          </p:cNvPicPr>
          <p:nvPr>
            <p:ph sz="half" idx="1"/>
          </p:nvPr>
        </p:nvPicPr>
        <p:blipFill>
          <a:blip r:embed="rId2" cstate="print"/>
          <a:srcRect/>
          <a:stretch>
            <a:fillRect/>
          </a:stretch>
        </p:blipFill>
        <p:spPr>
          <a:xfrm>
            <a:off x="457200" y="2390775"/>
            <a:ext cx="4495800" cy="3400425"/>
          </a:xfrm>
          <a:noFill/>
          <a:ln/>
        </p:spPr>
      </p:pic>
      <p:pic>
        <p:nvPicPr>
          <p:cNvPr id="66573" name="Picture 13" descr="1911_gfoil_01"/>
          <p:cNvPicPr>
            <a:picLocks noChangeAspect="1" noChangeArrowheads="1"/>
          </p:cNvPicPr>
          <p:nvPr/>
        </p:nvPicPr>
        <p:blipFill>
          <a:blip r:embed="rId3" cstate="print"/>
          <a:srcRect/>
          <a:stretch>
            <a:fillRect/>
          </a:stretch>
        </p:blipFill>
        <p:spPr bwMode="auto">
          <a:xfrm>
            <a:off x="4648200" y="2390775"/>
            <a:ext cx="4495800" cy="3400425"/>
          </a:xfrm>
          <a:prstGeom prst="rect">
            <a:avLst/>
          </a:prstGeom>
          <a:noFill/>
        </p:spPr>
      </p:pic>
      <p:sp>
        <p:nvSpPr>
          <p:cNvPr id="66574" name="Text Box 14"/>
          <p:cNvSpPr txBox="1">
            <a:spLocks noChangeArrowheads="1"/>
          </p:cNvSpPr>
          <p:nvPr/>
        </p:nvSpPr>
        <p:spPr bwMode="auto">
          <a:xfrm>
            <a:off x="838200" y="1447800"/>
            <a:ext cx="996950" cy="579438"/>
          </a:xfrm>
          <a:prstGeom prst="rect">
            <a:avLst/>
          </a:prstGeom>
          <a:noFill/>
          <a:ln w="12700">
            <a:noFill/>
            <a:miter lim="800000"/>
            <a:headEnd type="none" w="sm" len="sm"/>
            <a:tailEnd type="none" w="sm" len="sm"/>
          </a:ln>
          <a:effectLst/>
        </p:spPr>
        <p:txBody>
          <a:bodyPr wrap="none">
            <a:spAutoFit/>
          </a:bodyPr>
          <a:lstStyle/>
          <a:p>
            <a:r>
              <a:rPr lang="en-US" sz="3200" b="1">
                <a:solidFill>
                  <a:schemeClr val="accent2"/>
                </a:solidFill>
              </a:rPr>
              <a:t>1911</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sz="4000"/>
              <a:t>Ernest Rutherford – </a:t>
            </a:r>
            <a:r>
              <a:rPr lang="en-US" sz="2800"/>
              <a:t>what he did &amp; saw</a:t>
            </a:r>
          </a:p>
        </p:txBody>
      </p:sp>
      <p:sp>
        <p:nvSpPr>
          <p:cNvPr id="67587" name="Text Box 3"/>
          <p:cNvSpPr txBox="1">
            <a:spLocks noChangeArrowheads="1"/>
          </p:cNvSpPr>
          <p:nvPr/>
        </p:nvSpPr>
        <p:spPr bwMode="auto">
          <a:xfrm>
            <a:off x="533400" y="1905000"/>
            <a:ext cx="8610600" cy="4524315"/>
          </a:xfrm>
          <a:prstGeom prst="rect">
            <a:avLst/>
          </a:prstGeom>
          <a:noFill/>
          <a:ln w="12700">
            <a:noFill/>
            <a:miter lim="800000"/>
            <a:headEnd type="none" w="sm" len="sm"/>
            <a:tailEnd type="none" w="sm" len="sm"/>
          </a:ln>
          <a:effectLst/>
        </p:spPr>
        <p:txBody>
          <a:bodyPr>
            <a:spAutoFit/>
          </a:bodyPr>
          <a:lstStyle/>
          <a:p>
            <a:pPr>
              <a:buFont typeface="Wingdings" pitchFamily="2" charset="2"/>
              <a:buChar char="Ø"/>
            </a:pPr>
            <a:r>
              <a:rPr lang="en-US" dirty="0">
                <a:solidFill>
                  <a:srgbClr val="FFCC00"/>
                </a:solidFill>
                <a:latin typeface="Tekton Pro" pitchFamily="34" charset="0"/>
              </a:rPr>
              <a:t> </a:t>
            </a:r>
            <a:r>
              <a:rPr lang="en-US" sz="3200" dirty="0">
                <a:solidFill>
                  <a:srgbClr val="FFCC00"/>
                </a:solidFill>
                <a:latin typeface="Tekton Pro" pitchFamily="34" charset="0"/>
              </a:rPr>
              <a:t>(Experiment conceived by Rutherford but conducted by grad students Hans Geiger and Ernest Marsden)</a:t>
            </a:r>
          </a:p>
          <a:p>
            <a:pPr>
              <a:buFont typeface="Wingdings" pitchFamily="2" charset="2"/>
              <a:buChar char="Ø"/>
            </a:pPr>
            <a:endParaRPr lang="en-US" sz="3200" dirty="0">
              <a:solidFill>
                <a:srgbClr val="FFCC00"/>
              </a:solidFill>
              <a:latin typeface="Tekton Pro" pitchFamily="34" charset="0"/>
            </a:endParaRPr>
          </a:p>
          <a:p>
            <a:pPr>
              <a:buFont typeface="Wingdings" pitchFamily="2" charset="2"/>
              <a:buChar char="Ø"/>
            </a:pPr>
            <a:r>
              <a:rPr lang="en-US" sz="3200" dirty="0">
                <a:solidFill>
                  <a:srgbClr val="FFCC00"/>
                </a:solidFill>
                <a:latin typeface="Tekton Pro" pitchFamily="34" charset="0"/>
              </a:rPr>
              <a:t>Fired alpha particles at gold foil</a:t>
            </a:r>
          </a:p>
          <a:p>
            <a:pPr>
              <a:buFont typeface="Wingdings" pitchFamily="2" charset="2"/>
              <a:buChar char="Ø"/>
            </a:pPr>
            <a:endParaRPr lang="en-US" sz="3200" dirty="0">
              <a:solidFill>
                <a:srgbClr val="FFCC00"/>
              </a:solidFill>
              <a:latin typeface="Tekton Pro" pitchFamily="34" charset="0"/>
            </a:endParaRPr>
          </a:p>
          <a:p>
            <a:pPr>
              <a:buFont typeface="Wingdings" pitchFamily="2" charset="2"/>
              <a:buChar char="Ø"/>
            </a:pPr>
            <a:r>
              <a:rPr lang="en-US" sz="3200" dirty="0">
                <a:solidFill>
                  <a:srgbClr val="FFCC00"/>
                </a:solidFill>
                <a:latin typeface="Tekton Pro" pitchFamily="34" charset="0"/>
              </a:rPr>
              <a:t>Saw that most particles passed straight through the foil, but some were deflected sharply</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sz="4000"/>
              <a:t>Ernest Rutherford – </a:t>
            </a:r>
            <a:r>
              <a:rPr lang="en-US" sz="2800"/>
              <a:t>what he concluded</a:t>
            </a:r>
          </a:p>
        </p:txBody>
      </p:sp>
      <p:sp>
        <p:nvSpPr>
          <p:cNvPr id="68611" name="Text Box 3"/>
          <p:cNvSpPr txBox="1">
            <a:spLocks noChangeArrowheads="1"/>
          </p:cNvSpPr>
          <p:nvPr/>
        </p:nvSpPr>
        <p:spPr bwMode="auto">
          <a:xfrm>
            <a:off x="533400" y="2819400"/>
            <a:ext cx="8610600" cy="2289175"/>
          </a:xfrm>
          <a:prstGeom prst="rect">
            <a:avLst/>
          </a:prstGeom>
          <a:noFill/>
          <a:ln w="12700">
            <a:noFill/>
            <a:miter lim="800000"/>
            <a:headEnd type="none" w="sm" len="sm"/>
            <a:tailEnd type="none" w="sm" len="sm"/>
          </a:ln>
          <a:effectLst/>
        </p:spPr>
        <p:txBody>
          <a:bodyPr>
            <a:spAutoFit/>
          </a:bodyPr>
          <a:lstStyle/>
          <a:p>
            <a:pPr>
              <a:buFont typeface="Wingdings" pitchFamily="2" charset="2"/>
              <a:buChar char="Ø"/>
            </a:pPr>
            <a:r>
              <a:rPr lang="en-US" sz="3600">
                <a:solidFill>
                  <a:srgbClr val="FFCC00"/>
                </a:solidFill>
                <a:latin typeface="Tekton Pro" pitchFamily="34" charset="0"/>
              </a:rPr>
              <a:t> The atom has a very small mass center</a:t>
            </a:r>
          </a:p>
          <a:p>
            <a:pPr>
              <a:buFont typeface="Wingdings" pitchFamily="2" charset="2"/>
              <a:buChar char="Ø"/>
            </a:pPr>
            <a:endParaRPr lang="en-US" sz="3600">
              <a:solidFill>
                <a:srgbClr val="FFCC00"/>
              </a:solidFill>
              <a:latin typeface="Tekton Pro" pitchFamily="34" charset="0"/>
            </a:endParaRPr>
          </a:p>
          <a:p>
            <a:pPr>
              <a:buFont typeface="Wingdings" pitchFamily="2" charset="2"/>
              <a:buChar char="Ø"/>
            </a:pPr>
            <a:r>
              <a:rPr lang="en-US" sz="3600">
                <a:solidFill>
                  <a:srgbClr val="FFCC00"/>
                </a:solidFill>
                <a:latin typeface="Tekton Pro" pitchFamily="34" charset="0"/>
              </a:rPr>
              <a:t> This tiny mass center is surrounded by lots of empty space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a:t>Henry Moseley </a:t>
            </a:r>
            <a:endParaRPr lang="en-US" sz="3200"/>
          </a:p>
        </p:txBody>
      </p:sp>
      <p:pic>
        <p:nvPicPr>
          <p:cNvPr id="71686" name="Picture 6" descr="MoseleyExperiment"/>
          <p:cNvPicPr>
            <a:picLocks noGrp="1" noChangeAspect="1" noChangeArrowheads="1"/>
          </p:cNvPicPr>
          <p:nvPr>
            <p:ph idx="1"/>
          </p:nvPr>
        </p:nvPicPr>
        <p:blipFill>
          <a:blip r:embed="rId2" cstate="print"/>
          <a:srcRect/>
          <a:stretch>
            <a:fillRect/>
          </a:stretch>
        </p:blipFill>
        <p:spPr>
          <a:xfrm>
            <a:off x="1524000" y="1905000"/>
            <a:ext cx="6019800" cy="4514850"/>
          </a:xfrm>
          <a:noFill/>
          <a:ln/>
        </p:spPr>
      </p:pic>
      <p:sp>
        <p:nvSpPr>
          <p:cNvPr id="71688" name="Text Box 8"/>
          <p:cNvSpPr txBox="1">
            <a:spLocks noChangeArrowheads="1"/>
          </p:cNvSpPr>
          <p:nvPr/>
        </p:nvSpPr>
        <p:spPr bwMode="auto">
          <a:xfrm>
            <a:off x="1524000" y="1143000"/>
            <a:ext cx="996950" cy="579438"/>
          </a:xfrm>
          <a:prstGeom prst="rect">
            <a:avLst/>
          </a:prstGeom>
          <a:noFill/>
          <a:ln w="12700">
            <a:noFill/>
            <a:miter lim="800000"/>
            <a:headEnd type="none" w="sm" len="sm"/>
            <a:tailEnd type="none" w="sm" len="sm"/>
          </a:ln>
          <a:effectLst/>
        </p:spPr>
        <p:txBody>
          <a:bodyPr wrap="none">
            <a:spAutoFit/>
          </a:bodyPr>
          <a:lstStyle/>
          <a:p>
            <a:r>
              <a:rPr lang="en-US" sz="3200" b="1">
                <a:solidFill>
                  <a:schemeClr val="accent2"/>
                </a:solidFill>
              </a:rPr>
              <a:t>1914</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a:t>Henry Moseley – </a:t>
            </a:r>
            <a:r>
              <a:rPr lang="en-US" sz="3200"/>
              <a:t>what he did &amp; saw</a:t>
            </a:r>
          </a:p>
        </p:txBody>
      </p:sp>
      <p:sp>
        <p:nvSpPr>
          <p:cNvPr id="72707" name="Text Box 3"/>
          <p:cNvSpPr txBox="1">
            <a:spLocks noChangeArrowheads="1"/>
          </p:cNvSpPr>
          <p:nvPr/>
        </p:nvSpPr>
        <p:spPr bwMode="auto">
          <a:xfrm>
            <a:off x="533400" y="2819400"/>
            <a:ext cx="8610600" cy="2838450"/>
          </a:xfrm>
          <a:prstGeom prst="rect">
            <a:avLst/>
          </a:prstGeom>
          <a:noFill/>
          <a:ln w="12700">
            <a:noFill/>
            <a:miter lim="800000"/>
            <a:headEnd type="none" w="sm" len="sm"/>
            <a:tailEnd type="none" w="sm" len="sm"/>
          </a:ln>
          <a:effectLst/>
        </p:spPr>
        <p:txBody>
          <a:bodyPr>
            <a:spAutoFit/>
          </a:bodyPr>
          <a:lstStyle/>
          <a:p>
            <a:pPr>
              <a:buFont typeface="Wingdings" pitchFamily="2" charset="2"/>
              <a:buChar char="Ø"/>
            </a:pPr>
            <a:r>
              <a:rPr lang="en-US" sz="3600">
                <a:solidFill>
                  <a:srgbClr val="FFCC00"/>
                </a:solidFill>
                <a:latin typeface="Tekton Pro" pitchFamily="34" charset="0"/>
              </a:rPr>
              <a:t> Experimented with x-ray tubes by changing the metal used for the anode</a:t>
            </a:r>
          </a:p>
          <a:p>
            <a:pPr>
              <a:buFont typeface="Wingdings" pitchFamily="2" charset="2"/>
              <a:buChar char="Ø"/>
            </a:pPr>
            <a:endParaRPr lang="en-US" sz="3600">
              <a:solidFill>
                <a:srgbClr val="FFCC00"/>
              </a:solidFill>
              <a:latin typeface="Tekton Pro" pitchFamily="34" charset="0"/>
            </a:endParaRPr>
          </a:p>
          <a:p>
            <a:pPr>
              <a:buFont typeface="Wingdings" pitchFamily="2" charset="2"/>
              <a:buChar char="Ø"/>
            </a:pPr>
            <a:r>
              <a:rPr lang="en-US" sz="3600">
                <a:solidFill>
                  <a:srgbClr val="FFCC00"/>
                </a:solidFill>
                <a:latin typeface="Tekton Pro" pitchFamily="34" charset="0"/>
              </a:rPr>
              <a:t>Measured the wavelengths of the resulting x-rays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a:t>Henry Moseley – </a:t>
            </a:r>
            <a:r>
              <a:rPr lang="en-US" sz="3200"/>
              <a:t>what he concluded</a:t>
            </a:r>
          </a:p>
        </p:txBody>
      </p:sp>
      <p:sp>
        <p:nvSpPr>
          <p:cNvPr id="73731" name="Text Box 3"/>
          <p:cNvSpPr txBox="1">
            <a:spLocks noChangeArrowheads="1"/>
          </p:cNvSpPr>
          <p:nvPr/>
        </p:nvSpPr>
        <p:spPr bwMode="auto">
          <a:xfrm>
            <a:off x="533400" y="2438400"/>
            <a:ext cx="8610600" cy="3387725"/>
          </a:xfrm>
          <a:prstGeom prst="rect">
            <a:avLst/>
          </a:prstGeom>
          <a:noFill/>
          <a:ln w="12700">
            <a:noFill/>
            <a:miter lim="800000"/>
            <a:headEnd type="none" w="sm" len="sm"/>
            <a:tailEnd type="none" w="sm" len="sm"/>
          </a:ln>
          <a:effectLst/>
        </p:spPr>
        <p:txBody>
          <a:bodyPr>
            <a:spAutoFit/>
          </a:bodyPr>
          <a:lstStyle/>
          <a:p>
            <a:pPr>
              <a:buFont typeface="Wingdings" pitchFamily="2" charset="2"/>
              <a:buChar char="Ø"/>
            </a:pPr>
            <a:r>
              <a:rPr lang="en-US" sz="3600" dirty="0">
                <a:solidFill>
                  <a:srgbClr val="FFCC00"/>
                </a:solidFill>
                <a:latin typeface="Tekton Pro" pitchFamily="34" charset="0"/>
              </a:rPr>
              <a:t> Each different metal is made of its own unique kind of atoms</a:t>
            </a:r>
          </a:p>
          <a:p>
            <a:pPr>
              <a:buFont typeface="Wingdings" pitchFamily="2" charset="2"/>
              <a:buChar char="Ø"/>
            </a:pPr>
            <a:endParaRPr lang="en-US" sz="3600" dirty="0">
              <a:solidFill>
                <a:srgbClr val="FFCC00"/>
              </a:solidFill>
              <a:latin typeface="Tekton Pro" pitchFamily="34" charset="0"/>
            </a:endParaRPr>
          </a:p>
          <a:p>
            <a:pPr>
              <a:buFont typeface="Wingdings" pitchFamily="2" charset="2"/>
              <a:buChar char="Ø"/>
            </a:pPr>
            <a:r>
              <a:rPr lang="en-US" sz="3600" dirty="0">
                <a:solidFill>
                  <a:srgbClr val="FFCC00"/>
                </a:solidFill>
                <a:latin typeface="Tekton Pro" pitchFamily="34" charset="0"/>
              </a:rPr>
              <a:t>Each element’s atoms have a characteristic number of protons in their nuclei (atomic number)</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arallelogram 11"/>
          <p:cNvSpPr/>
          <p:nvPr/>
        </p:nvSpPr>
        <p:spPr bwMode="auto">
          <a:xfrm rot="16200000">
            <a:off x="1638300" y="3619500"/>
            <a:ext cx="3429000" cy="914400"/>
          </a:xfrm>
          <a:prstGeom prst="parallelogram">
            <a:avLst>
              <a:gd name="adj" fmla="val 32337"/>
            </a:avLst>
          </a:prstGeom>
          <a:solidFill>
            <a:schemeClr val="bg2">
              <a:lumMod val="40000"/>
              <a:lumOff val="6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p:txBody>
      </p:sp>
      <p:sp>
        <p:nvSpPr>
          <p:cNvPr id="71682" name="Rectangle 2"/>
          <p:cNvSpPr>
            <a:spLocks noGrp="1" noChangeArrowheads="1"/>
          </p:cNvSpPr>
          <p:nvPr>
            <p:ph type="title"/>
          </p:nvPr>
        </p:nvSpPr>
        <p:spPr/>
        <p:txBody>
          <a:bodyPr/>
          <a:lstStyle/>
          <a:p>
            <a:r>
              <a:rPr lang="en-US" dirty="0" smtClean="0"/>
              <a:t>Walther Bothe &amp;</a:t>
            </a:r>
            <a:br>
              <a:rPr lang="en-US" dirty="0" smtClean="0"/>
            </a:br>
            <a:r>
              <a:rPr lang="en-US" dirty="0" smtClean="0"/>
              <a:t> James Chadwick </a:t>
            </a:r>
            <a:endParaRPr lang="en-US" sz="3200" dirty="0"/>
          </a:p>
        </p:txBody>
      </p:sp>
      <p:sp>
        <p:nvSpPr>
          <p:cNvPr id="71688" name="Text Box 8"/>
          <p:cNvSpPr txBox="1">
            <a:spLocks noChangeArrowheads="1"/>
          </p:cNvSpPr>
          <p:nvPr/>
        </p:nvSpPr>
        <p:spPr bwMode="auto">
          <a:xfrm>
            <a:off x="1524000" y="1143000"/>
            <a:ext cx="1552028" cy="584775"/>
          </a:xfrm>
          <a:prstGeom prst="rect">
            <a:avLst/>
          </a:prstGeom>
          <a:noFill/>
          <a:ln w="12700">
            <a:noFill/>
            <a:miter lim="800000"/>
            <a:headEnd type="none" w="sm" len="sm"/>
            <a:tailEnd type="none" w="sm" len="sm"/>
          </a:ln>
          <a:effectLst/>
        </p:spPr>
        <p:txBody>
          <a:bodyPr wrap="none">
            <a:spAutoFit/>
          </a:bodyPr>
          <a:lstStyle/>
          <a:p>
            <a:r>
              <a:rPr lang="en-US" sz="3200" b="1" dirty="0" smtClean="0">
                <a:solidFill>
                  <a:schemeClr val="accent2"/>
                </a:solidFill>
              </a:rPr>
              <a:t>1930-32</a:t>
            </a:r>
            <a:endParaRPr lang="en-US" sz="3200" b="1" dirty="0">
              <a:solidFill>
                <a:schemeClr val="accent2"/>
              </a:solidFill>
            </a:endParaRPr>
          </a:p>
        </p:txBody>
      </p:sp>
      <p:sp>
        <p:nvSpPr>
          <p:cNvPr id="6" name="Right Arrow Callout 5"/>
          <p:cNvSpPr/>
          <p:nvPr/>
        </p:nvSpPr>
        <p:spPr bwMode="auto">
          <a:xfrm>
            <a:off x="762000" y="3429000"/>
            <a:ext cx="1143000" cy="1219200"/>
          </a:xfrm>
          <a:prstGeom prst="rightArrowCallout">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p:txBody>
      </p:sp>
      <p:sp>
        <p:nvSpPr>
          <p:cNvPr id="7" name="TextBox 6"/>
          <p:cNvSpPr txBox="1"/>
          <p:nvPr/>
        </p:nvSpPr>
        <p:spPr>
          <a:xfrm>
            <a:off x="1981200" y="3429000"/>
            <a:ext cx="670376" cy="1015663"/>
          </a:xfrm>
          <a:prstGeom prst="rect">
            <a:avLst/>
          </a:prstGeom>
          <a:noFill/>
        </p:spPr>
        <p:txBody>
          <a:bodyPr wrap="none" rtlCol="0">
            <a:spAutoFit/>
          </a:bodyPr>
          <a:lstStyle/>
          <a:p>
            <a:r>
              <a:rPr lang="en-US" sz="6000" dirty="0" smtClean="0">
                <a:solidFill>
                  <a:schemeClr val="accent5">
                    <a:lumMod val="75000"/>
                  </a:schemeClr>
                </a:solidFill>
                <a:latin typeface="Symbol" pitchFamily="18" charset="2"/>
              </a:rPr>
              <a:t>a</a:t>
            </a:r>
            <a:endParaRPr lang="en-US" sz="6000" dirty="0">
              <a:solidFill>
                <a:schemeClr val="accent5">
                  <a:lumMod val="75000"/>
                </a:schemeClr>
              </a:solidFill>
              <a:latin typeface="Symbol" pitchFamily="18" charset="2"/>
            </a:endParaRPr>
          </a:p>
        </p:txBody>
      </p:sp>
      <p:sp>
        <p:nvSpPr>
          <p:cNvPr id="8" name="TextBox 7"/>
          <p:cNvSpPr txBox="1"/>
          <p:nvPr/>
        </p:nvSpPr>
        <p:spPr>
          <a:xfrm>
            <a:off x="838200" y="3429000"/>
            <a:ext cx="670376" cy="1015663"/>
          </a:xfrm>
          <a:prstGeom prst="rect">
            <a:avLst/>
          </a:prstGeom>
          <a:noFill/>
        </p:spPr>
        <p:txBody>
          <a:bodyPr wrap="none" rtlCol="0">
            <a:spAutoFit/>
          </a:bodyPr>
          <a:lstStyle/>
          <a:p>
            <a:r>
              <a:rPr lang="en-US" sz="6000" dirty="0" smtClean="0">
                <a:solidFill>
                  <a:schemeClr val="bg1"/>
                </a:solidFill>
                <a:latin typeface="Symbol" pitchFamily="18" charset="2"/>
              </a:rPr>
              <a:t>a</a:t>
            </a:r>
            <a:endParaRPr lang="en-US" sz="6000" dirty="0">
              <a:solidFill>
                <a:schemeClr val="bg1"/>
              </a:solidFill>
              <a:latin typeface="Symbol" pitchFamily="18" charset="2"/>
            </a:endParaRPr>
          </a:p>
        </p:txBody>
      </p:sp>
      <p:sp>
        <p:nvSpPr>
          <p:cNvPr id="11" name="TextBox 10"/>
          <p:cNvSpPr txBox="1"/>
          <p:nvPr/>
        </p:nvSpPr>
        <p:spPr>
          <a:xfrm rot="16200000">
            <a:off x="2480744" y="3677857"/>
            <a:ext cx="1537600" cy="707886"/>
          </a:xfrm>
          <a:prstGeom prst="rect">
            <a:avLst/>
          </a:prstGeom>
          <a:noFill/>
        </p:spPr>
        <p:txBody>
          <a:bodyPr wrap="none" rtlCol="0">
            <a:spAutoFit/>
          </a:bodyPr>
          <a:lstStyle/>
          <a:p>
            <a:r>
              <a:rPr lang="en-US" sz="4000" dirty="0" smtClean="0">
                <a:solidFill>
                  <a:schemeClr val="bg1"/>
                </a:solidFill>
                <a:latin typeface="Playbill" pitchFamily="82" charset="0"/>
              </a:rPr>
              <a:t>Beryllium-9</a:t>
            </a:r>
            <a:endParaRPr lang="en-US" sz="4000" dirty="0">
              <a:solidFill>
                <a:schemeClr val="bg1"/>
              </a:solidFill>
              <a:latin typeface="Playbill" pitchFamily="82" charset="0"/>
            </a:endParaRPr>
          </a:p>
        </p:txBody>
      </p:sp>
      <p:sp>
        <p:nvSpPr>
          <p:cNvPr id="13" name="Parallelogram 12"/>
          <p:cNvSpPr/>
          <p:nvPr/>
        </p:nvSpPr>
        <p:spPr bwMode="auto">
          <a:xfrm rot="16200000">
            <a:off x="4248150" y="3638550"/>
            <a:ext cx="3429000" cy="876300"/>
          </a:xfrm>
          <a:prstGeom prst="parallelogram">
            <a:avLst>
              <a:gd name="adj" fmla="val 32337"/>
            </a:avLst>
          </a:prstGeom>
          <a:solidFill>
            <a:srgbClr val="FFFFFF"/>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p:txBody>
      </p:sp>
      <p:sp>
        <p:nvSpPr>
          <p:cNvPr id="9" name="TextBox 8"/>
          <p:cNvSpPr txBox="1"/>
          <p:nvPr/>
        </p:nvSpPr>
        <p:spPr>
          <a:xfrm>
            <a:off x="2514600" y="3429000"/>
            <a:ext cx="670376" cy="1015663"/>
          </a:xfrm>
          <a:prstGeom prst="rect">
            <a:avLst/>
          </a:prstGeom>
          <a:noFill/>
        </p:spPr>
        <p:txBody>
          <a:bodyPr wrap="none" rtlCol="0">
            <a:spAutoFit/>
          </a:bodyPr>
          <a:lstStyle/>
          <a:p>
            <a:r>
              <a:rPr lang="en-US" sz="6000" dirty="0" smtClean="0">
                <a:solidFill>
                  <a:schemeClr val="accent5">
                    <a:lumMod val="75000"/>
                  </a:schemeClr>
                </a:solidFill>
                <a:latin typeface="Symbol" pitchFamily="18" charset="2"/>
              </a:rPr>
              <a:t>a</a:t>
            </a:r>
            <a:endParaRPr lang="en-US" sz="6000" dirty="0">
              <a:solidFill>
                <a:schemeClr val="accent5">
                  <a:lumMod val="75000"/>
                </a:schemeClr>
              </a:solidFill>
              <a:latin typeface="Symbol" pitchFamily="18" charset="2"/>
            </a:endParaRPr>
          </a:p>
        </p:txBody>
      </p:sp>
      <p:sp>
        <p:nvSpPr>
          <p:cNvPr id="10" name="TextBox 9"/>
          <p:cNvSpPr txBox="1"/>
          <p:nvPr/>
        </p:nvSpPr>
        <p:spPr>
          <a:xfrm>
            <a:off x="2971800" y="3429000"/>
            <a:ext cx="670376" cy="1015663"/>
          </a:xfrm>
          <a:prstGeom prst="rect">
            <a:avLst/>
          </a:prstGeom>
          <a:noFill/>
        </p:spPr>
        <p:txBody>
          <a:bodyPr wrap="none" rtlCol="0">
            <a:spAutoFit/>
          </a:bodyPr>
          <a:lstStyle/>
          <a:p>
            <a:r>
              <a:rPr lang="en-US" sz="6000" dirty="0" smtClean="0">
                <a:solidFill>
                  <a:schemeClr val="accent5">
                    <a:lumMod val="75000"/>
                  </a:schemeClr>
                </a:solidFill>
                <a:latin typeface="Symbol" pitchFamily="18" charset="2"/>
              </a:rPr>
              <a:t>a</a:t>
            </a:r>
            <a:endParaRPr lang="en-US" sz="6000" dirty="0">
              <a:solidFill>
                <a:schemeClr val="accent5">
                  <a:lumMod val="75000"/>
                </a:schemeClr>
              </a:solidFill>
              <a:latin typeface="Symbol" pitchFamily="18" charset="2"/>
            </a:endParaRPr>
          </a:p>
        </p:txBody>
      </p:sp>
      <p:sp>
        <p:nvSpPr>
          <p:cNvPr id="14" name="TextBox 13"/>
          <p:cNvSpPr txBox="1"/>
          <p:nvPr/>
        </p:nvSpPr>
        <p:spPr>
          <a:xfrm rot="16200000">
            <a:off x="5001424" y="3691457"/>
            <a:ext cx="1786066" cy="707886"/>
          </a:xfrm>
          <a:prstGeom prst="rect">
            <a:avLst/>
          </a:prstGeom>
          <a:noFill/>
        </p:spPr>
        <p:txBody>
          <a:bodyPr wrap="none" rtlCol="0">
            <a:spAutoFit/>
          </a:bodyPr>
          <a:lstStyle/>
          <a:p>
            <a:r>
              <a:rPr lang="en-US" sz="4000" dirty="0" err="1" smtClean="0">
                <a:solidFill>
                  <a:schemeClr val="bg1"/>
                </a:solidFill>
                <a:latin typeface="Playbill" pitchFamily="82" charset="0"/>
              </a:rPr>
              <a:t>Parrafin</a:t>
            </a:r>
            <a:r>
              <a:rPr lang="en-US" sz="4000" dirty="0" smtClean="0">
                <a:solidFill>
                  <a:schemeClr val="bg1"/>
                </a:solidFill>
                <a:latin typeface="Playbill" pitchFamily="82" charset="0"/>
              </a:rPr>
              <a:t> Wax</a:t>
            </a:r>
            <a:endParaRPr lang="en-US" sz="4000" dirty="0">
              <a:solidFill>
                <a:schemeClr val="bg1"/>
              </a:solidFill>
              <a:latin typeface="Playbill" pitchFamily="82" charset="0"/>
            </a:endParaRPr>
          </a:p>
        </p:txBody>
      </p:sp>
      <p:cxnSp>
        <p:nvCxnSpPr>
          <p:cNvPr id="16" name="Straight Connector 15"/>
          <p:cNvCxnSpPr>
            <a:stCxn id="12" idx="4"/>
          </p:cNvCxnSpPr>
          <p:nvPr/>
        </p:nvCxnSpPr>
        <p:spPr bwMode="auto">
          <a:xfrm>
            <a:off x="3810000" y="4076700"/>
            <a:ext cx="2133600" cy="38100"/>
          </a:xfrm>
          <a:prstGeom prst="line">
            <a:avLst/>
          </a:prstGeom>
          <a:solidFill>
            <a:schemeClr val="accent1"/>
          </a:solidFill>
          <a:ln w="50800" cap="flat" cmpd="sng" algn="ctr">
            <a:solidFill>
              <a:srgbClr val="FF6600"/>
            </a:solidFill>
            <a:prstDash val="dash"/>
            <a:round/>
            <a:headEnd type="none" w="sm" len="sm"/>
            <a:tailEnd type="none" w="sm" len="sm"/>
          </a:ln>
          <a:effectLst/>
        </p:spPr>
      </p:cxnSp>
      <p:cxnSp>
        <p:nvCxnSpPr>
          <p:cNvPr id="17" name="Straight Connector 16"/>
          <p:cNvCxnSpPr/>
          <p:nvPr/>
        </p:nvCxnSpPr>
        <p:spPr bwMode="auto">
          <a:xfrm>
            <a:off x="3810000" y="4229100"/>
            <a:ext cx="2133600" cy="38100"/>
          </a:xfrm>
          <a:prstGeom prst="line">
            <a:avLst/>
          </a:prstGeom>
          <a:solidFill>
            <a:schemeClr val="accent1"/>
          </a:solidFill>
          <a:ln w="50800" cap="flat" cmpd="sng" algn="ctr">
            <a:solidFill>
              <a:srgbClr val="FF6600"/>
            </a:solidFill>
            <a:prstDash val="dash"/>
            <a:round/>
            <a:headEnd type="none" w="sm" len="sm"/>
            <a:tailEnd type="none" w="sm" len="sm"/>
          </a:ln>
          <a:effectLst/>
        </p:spPr>
      </p:cxnSp>
      <p:cxnSp>
        <p:nvCxnSpPr>
          <p:cNvPr id="18" name="Straight Connector 17"/>
          <p:cNvCxnSpPr/>
          <p:nvPr/>
        </p:nvCxnSpPr>
        <p:spPr bwMode="auto">
          <a:xfrm>
            <a:off x="3810000" y="4381500"/>
            <a:ext cx="2133600" cy="38100"/>
          </a:xfrm>
          <a:prstGeom prst="line">
            <a:avLst/>
          </a:prstGeom>
          <a:solidFill>
            <a:schemeClr val="accent1"/>
          </a:solidFill>
          <a:ln w="50800" cap="flat" cmpd="sng" algn="ctr">
            <a:solidFill>
              <a:srgbClr val="FF6600"/>
            </a:solidFill>
            <a:prstDash val="dash"/>
            <a:round/>
            <a:headEnd type="none" w="sm" len="sm"/>
            <a:tailEnd type="none" w="sm" len="sm"/>
          </a:ln>
          <a:effectLst/>
        </p:spPr>
      </p:cxnSp>
      <p:cxnSp>
        <p:nvCxnSpPr>
          <p:cNvPr id="19" name="Straight Connector 18"/>
          <p:cNvCxnSpPr/>
          <p:nvPr/>
        </p:nvCxnSpPr>
        <p:spPr bwMode="auto">
          <a:xfrm>
            <a:off x="3810000" y="3924300"/>
            <a:ext cx="2133600" cy="38100"/>
          </a:xfrm>
          <a:prstGeom prst="line">
            <a:avLst/>
          </a:prstGeom>
          <a:solidFill>
            <a:schemeClr val="accent1"/>
          </a:solidFill>
          <a:ln w="50800" cap="flat" cmpd="sng" algn="ctr">
            <a:solidFill>
              <a:srgbClr val="FF6600"/>
            </a:solidFill>
            <a:prstDash val="dash"/>
            <a:round/>
            <a:headEnd type="none" w="sm" len="sm"/>
            <a:tailEnd type="none" w="sm" len="sm"/>
          </a:ln>
          <a:effectLst/>
        </p:spPr>
      </p:cxnSp>
      <p:cxnSp>
        <p:nvCxnSpPr>
          <p:cNvPr id="20" name="Straight Connector 19"/>
          <p:cNvCxnSpPr/>
          <p:nvPr/>
        </p:nvCxnSpPr>
        <p:spPr bwMode="auto">
          <a:xfrm>
            <a:off x="3810000" y="3771900"/>
            <a:ext cx="2133600" cy="38100"/>
          </a:xfrm>
          <a:prstGeom prst="line">
            <a:avLst/>
          </a:prstGeom>
          <a:solidFill>
            <a:schemeClr val="accent1"/>
          </a:solidFill>
          <a:ln w="50800" cap="flat" cmpd="sng" algn="ctr">
            <a:solidFill>
              <a:srgbClr val="FF6600"/>
            </a:solidFill>
            <a:prstDash val="dash"/>
            <a:round/>
            <a:headEnd type="none" w="sm" len="sm"/>
            <a:tailEnd type="none" w="sm" len="sm"/>
          </a:ln>
          <a:effectLst/>
        </p:spPr>
      </p:cxnSp>
      <p:grpSp>
        <p:nvGrpSpPr>
          <p:cNvPr id="26" name="Group 25"/>
          <p:cNvGrpSpPr/>
          <p:nvPr/>
        </p:nvGrpSpPr>
        <p:grpSpPr>
          <a:xfrm rot="512408">
            <a:off x="4038600" y="4567810"/>
            <a:ext cx="1219200" cy="1828801"/>
            <a:chOff x="3886200" y="4495799"/>
            <a:chExt cx="1219200" cy="1828801"/>
          </a:xfrm>
        </p:grpSpPr>
        <p:sp>
          <p:nvSpPr>
            <p:cNvPr id="21" name="Flowchart: Stored Data 20"/>
            <p:cNvSpPr/>
            <p:nvPr/>
          </p:nvSpPr>
          <p:spPr bwMode="auto">
            <a:xfrm rot="16200000">
              <a:off x="4076700" y="5486400"/>
              <a:ext cx="876300" cy="800100"/>
            </a:xfrm>
            <a:prstGeom prst="flowChartOnlineStorage">
              <a:avLst/>
            </a:prstGeom>
            <a:solidFill>
              <a:srgbClr val="FF0000"/>
            </a:solidFill>
            <a:ln w="1270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p:txBody>
        </p:sp>
        <p:sp>
          <p:nvSpPr>
            <p:cNvPr id="22" name="Snip Single Corner Rectangle 21"/>
            <p:cNvSpPr/>
            <p:nvPr/>
          </p:nvSpPr>
          <p:spPr bwMode="auto">
            <a:xfrm rot="10800000">
              <a:off x="3886200" y="4495799"/>
              <a:ext cx="457200" cy="1752600"/>
            </a:xfrm>
            <a:prstGeom prst="snip1Rect">
              <a:avLst>
                <a:gd name="adj" fmla="val 50000"/>
              </a:avLst>
            </a:prstGeom>
            <a:solidFill>
              <a:srgbClr val="FF0000"/>
            </a:solidFill>
            <a:ln w="1270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p:txBody>
        </p:sp>
        <p:sp>
          <p:nvSpPr>
            <p:cNvPr id="23" name="Snip Single Corner Rectangle 22"/>
            <p:cNvSpPr/>
            <p:nvPr/>
          </p:nvSpPr>
          <p:spPr bwMode="auto">
            <a:xfrm rot="10800000" flipH="1">
              <a:off x="4648200" y="4495800"/>
              <a:ext cx="457200" cy="1752600"/>
            </a:xfrm>
            <a:prstGeom prst="snip1Rect">
              <a:avLst>
                <a:gd name="adj" fmla="val 50000"/>
              </a:avLst>
            </a:prstGeom>
            <a:solidFill>
              <a:srgbClr val="FF0000"/>
            </a:solidFill>
            <a:ln w="1270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p:txBody>
        </p:sp>
        <p:sp>
          <p:nvSpPr>
            <p:cNvPr id="24" name="Rectangle 23"/>
            <p:cNvSpPr/>
            <p:nvPr/>
          </p:nvSpPr>
          <p:spPr bwMode="auto">
            <a:xfrm>
              <a:off x="3886200" y="4495800"/>
              <a:ext cx="457200" cy="381000"/>
            </a:xfrm>
            <a:prstGeom prst="rect">
              <a:avLst/>
            </a:prstGeom>
            <a:solidFill>
              <a:srgbClr val="FFFFFF"/>
            </a:solidFill>
            <a:ln w="12700" cap="flat" cmpd="sng" algn="ctr">
              <a:solidFill>
                <a:srgbClr val="FFFFFF"/>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p:txBody>
        </p:sp>
        <p:sp>
          <p:nvSpPr>
            <p:cNvPr id="25" name="Rectangle 24"/>
            <p:cNvSpPr/>
            <p:nvPr/>
          </p:nvSpPr>
          <p:spPr bwMode="auto">
            <a:xfrm>
              <a:off x="4648200" y="4495800"/>
              <a:ext cx="457200" cy="381000"/>
            </a:xfrm>
            <a:prstGeom prst="rect">
              <a:avLst/>
            </a:prstGeom>
            <a:solidFill>
              <a:srgbClr val="FFFFFF"/>
            </a:solidFill>
            <a:ln w="12700" cap="flat" cmpd="sng" algn="ctr">
              <a:solidFill>
                <a:srgbClr val="FFFFFF"/>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p:txBody>
        </p:sp>
      </p:grpSp>
      <p:grpSp>
        <p:nvGrpSpPr>
          <p:cNvPr id="27" name="Group 26"/>
          <p:cNvGrpSpPr/>
          <p:nvPr/>
        </p:nvGrpSpPr>
        <p:grpSpPr>
          <a:xfrm rot="449485">
            <a:off x="6972585" y="4576525"/>
            <a:ext cx="1219200" cy="1828801"/>
            <a:chOff x="3886200" y="4495799"/>
            <a:chExt cx="1219200" cy="1828801"/>
          </a:xfrm>
        </p:grpSpPr>
        <p:sp>
          <p:nvSpPr>
            <p:cNvPr id="28" name="Flowchart: Stored Data 27"/>
            <p:cNvSpPr/>
            <p:nvPr/>
          </p:nvSpPr>
          <p:spPr bwMode="auto">
            <a:xfrm rot="16200000">
              <a:off x="4076700" y="5486400"/>
              <a:ext cx="876300" cy="800100"/>
            </a:xfrm>
            <a:prstGeom prst="flowChartOnlineStorage">
              <a:avLst/>
            </a:prstGeom>
            <a:solidFill>
              <a:srgbClr val="FF0000"/>
            </a:solidFill>
            <a:ln w="1270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p:txBody>
        </p:sp>
        <p:sp>
          <p:nvSpPr>
            <p:cNvPr id="29" name="Snip Single Corner Rectangle 28"/>
            <p:cNvSpPr/>
            <p:nvPr/>
          </p:nvSpPr>
          <p:spPr bwMode="auto">
            <a:xfrm rot="10800000">
              <a:off x="3886200" y="4495799"/>
              <a:ext cx="457200" cy="1752600"/>
            </a:xfrm>
            <a:prstGeom prst="snip1Rect">
              <a:avLst>
                <a:gd name="adj" fmla="val 50000"/>
              </a:avLst>
            </a:prstGeom>
            <a:solidFill>
              <a:srgbClr val="FF0000"/>
            </a:solidFill>
            <a:ln w="1270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p:txBody>
        </p:sp>
        <p:sp>
          <p:nvSpPr>
            <p:cNvPr id="30" name="Snip Single Corner Rectangle 29"/>
            <p:cNvSpPr/>
            <p:nvPr/>
          </p:nvSpPr>
          <p:spPr bwMode="auto">
            <a:xfrm rot="10800000" flipH="1">
              <a:off x="4648200" y="4495800"/>
              <a:ext cx="457200" cy="1752600"/>
            </a:xfrm>
            <a:prstGeom prst="snip1Rect">
              <a:avLst>
                <a:gd name="adj" fmla="val 50000"/>
              </a:avLst>
            </a:prstGeom>
            <a:solidFill>
              <a:srgbClr val="FF0000"/>
            </a:solidFill>
            <a:ln w="1270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p:txBody>
        </p:sp>
        <p:sp>
          <p:nvSpPr>
            <p:cNvPr id="31" name="Rectangle 30"/>
            <p:cNvSpPr/>
            <p:nvPr/>
          </p:nvSpPr>
          <p:spPr bwMode="auto">
            <a:xfrm>
              <a:off x="3886200" y="4495800"/>
              <a:ext cx="457200" cy="381000"/>
            </a:xfrm>
            <a:prstGeom prst="rect">
              <a:avLst/>
            </a:prstGeom>
            <a:solidFill>
              <a:srgbClr val="FFFFFF"/>
            </a:solidFill>
            <a:ln w="12700" cap="flat" cmpd="sng" algn="ctr">
              <a:solidFill>
                <a:srgbClr val="FFFFFF"/>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p:txBody>
        </p:sp>
        <p:sp>
          <p:nvSpPr>
            <p:cNvPr id="32" name="Rectangle 31"/>
            <p:cNvSpPr/>
            <p:nvPr/>
          </p:nvSpPr>
          <p:spPr bwMode="auto">
            <a:xfrm>
              <a:off x="4648200" y="4495800"/>
              <a:ext cx="457200" cy="381000"/>
            </a:xfrm>
            <a:prstGeom prst="rect">
              <a:avLst/>
            </a:prstGeom>
            <a:solidFill>
              <a:srgbClr val="FFFFFF"/>
            </a:solidFill>
            <a:ln w="12700" cap="flat" cmpd="sng" algn="ctr">
              <a:solidFill>
                <a:srgbClr val="FFFFFF"/>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p:txBody>
        </p:sp>
      </p:grpSp>
      <p:sp>
        <p:nvSpPr>
          <p:cNvPr id="35" name="Arc 34"/>
          <p:cNvSpPr/>
          <p:nvPr/>
        </p:nvSpPr>
        <p:spPr bwMode="auto">
          <a:xfrm rot="16200000" flipH="1" flipV="1">
            <a:off x="5524499" y="800102"/>
            <a:ext cx="2209801" cy="5029199"/>
          </a:xfrm>
          <a:prstGeom prst="arc">
            <a:avLst>
              <a:gd name="adj1" fmla="val 16200000"/>
              <a:gd name="adj2" fmla="val 21537959"/>
            </a:avLst>
          </a:prstGeom>
          <a:solidFill>
            <a:schemeClr val="bg1"/>
          </a:solidFill>
          <a:ln w="50800" cap="flat" cmpd="sng" algn="ctr">
            <a:solidFill>
              <a:srgbClr val="FF6600"/>
            </a:solidFill>
            <a:prstDash val="dash"/>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p:txBody>
      </p:sp>
      <p:sp>
        <p:nvSpPr>
          <p:cNvPr id="36" name="Arc 35"/>
          <p:cNvSpPr/>
          <p:nvPr/>
        </p:nvSpPr>
        <p:spPr bwMode="auto">
          <a:xfrm rot="16200000" flipH="1" flipV="1">
            <a:off x="5372100" y="647701"/>
            <a:ext cx="2362199" cy="4876799"/>
          </a:xfrm>
          <a:prstGeom prst="arc">
            <a:avLst>
              <a:gd name="adj1" fmla="val 16200000"/>
              <a:gd name="adj2" fmla="val 21537959"/>
            </a:avLst>
          </a:prstGeom>
          <a:solidFill>
            <a:schemeClr val="bg1"/>
          </a:solidFill>
          <a:ln w="50800" cap="flat" cmpd="sng" algn="ctr">
            <a:solidFill>
              <a:srgbClr val="FF6600"/>
            </a:solidFill>
            <a:prstDash val="dash"/>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p:txBody>
      </p:sp>
      <p:sp>
        <p:nvSpPr>
          <p:cNvPr id="37" name="Arc 36"/>
          <p:cNvSpPr/>
          <p:nvPr/>
        </p:nvSpPr>
        <p:spPr bwMode="auto">
          <a:xfrm rot="16200000" flipH="1" flipV="1">
            <a:off x="5257799" y="381002"/>
            <a:ext cx="2514601" cy="4800600"/>
          </a:xfrm>
          <a:prstGeom prst="arc">
            <a:avLst>
              <a:gd name="adj1" fmla="val 16200000"/>
              <a:gd name="adj2" fmla="val 21537959"/>
            </a:avLst>
          </a:prstGeom>
          <a:solidFill>
            <a:schemeClr val="bg1"/>
          </a:solidFill>
          <a:ln w="50800" cap="flat" cmpd="sng" algn="ctr">
            <a:solidFill>
              <a:srgbClr val="FF6600"/>
            </a:solidFill>
            <a:prstDash val="dash"/>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p:txBody>
      </p:sp>
      <p:sp>
        <p:nvSpPr>
          <p:cNvPr id="38" name="Arc 37"/>
          <p:cNvSpPr/>
          <p:nvPr/>
        </p:nvSpPr>
        <p:spPr bwMode="auto">
          <a:xfrm rot="16200000" flipH="1" flipV="1">
            <a:off x="5219699" y="266701"/>
            <a:ext cx="2438401" cy="4648200"/>
          </a:xfrm>
          <a:prstGeom prst="arc">
            <a:avLst>
              <a:gd name="adj1" fmla="val 16200000"/>
              <a:gd name="adj2" fmla="val 21537959"/>
            </a:avLst>
          </a:prstGeom>
          <a:solidFill>
            <a:schemeClr val="bg1"/>
          </a:solidFill>
          <a:ln w="50800" cap="flat" cmpd="sng" algn="ctr">
            <a:solidFill>
              <a:srgbClr val="FF6600"/>
            </a:solidFill>
            <a:prstDash val="dash"/>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p:txBody>
      </p:sp>
      <p:sp>
        <p:nvSpPr>
          <p:cNvPr id="39" name="TextBox 38"/>
          <p:cNvSpPr txBox="1"/>
          <p:nvPr/>
        </p:nvSpPr>
        <p:spPr>
          <a:xfrm rot="718072">
            <a:off x="4188912" y="4311059"/>
            <a:ext cx="418704" cy="769441"/>
          </a:xfrm>
          <a:prstGeom prst="rect">
            <a:avLst/>
          </a:prstGeom>
          <a:noFill/>
        </p:spPr>
        <p:txBody>
          <a:bodyPr wrap="none" rtlCol="0">
            <a:spAutoFit/>
          </a:bodyPr>
          <a:lstStyle/>
          <a:p>
            <a:r>
              <a:rPr lang="en-US" sz="4400" b="1" dirty="0" smtClean="0">
                <a:solidFill>
                  <a:schemeClr val="bg1"/>
                </a:solidFill>
                <a:latin typeface="Showcard Gothic" pitchFamily="82" charset="0"/>
              </a:rPr>
              <a:t>-</a:t>
            </a:r>
            <a:endParaRPr lang="en-US" sz="4400" b="1" dirty="0">
              <a:solidFill>
                <a:schemeClr val="bg1"/>
              </a:solidFill>
              <a:latin typeface="Showcard Gothic" pitchFamily="82" charset="0"/>
            </a:endParaRPr>
          </a:p>
        </p:txBody>
      </p:sp>
      <p:sp>
        <p:nvSpPr>
          <p:cNvPr id="40" name="TextBox 39"/>
          <p:cNvSpPr txBox="1"/>
          <p:nvPr/>
        </p:nvSpPr>
        <p:spPr>
          <a:xfrm rot="718072">
            <a:off x="4908432" y="4444500"/>
            <a:ext cx="503664" cy="769441"/>
          </a:xfrm>
          <a:prstGeom prst="rect">
            <a:avLst/>
          </a:prstGeom>
          <a:noFill/>
        </p:spPr>
        <p:txBody>
          <a:bodyPr wrap="none" rtlCol="0">
            <a:spAutoFit/>
          </a:bodyPr>
          <a:lstStyle/>
          <a:p>
            <a:r>
              <a:rPr lang="en-US" sz="4400" b="1" dirty="0" smtClean="0">
                <a:solidFill>
                  <a:schemeClr val="bg1"/>
                </a:solidFill>
                <a:latin typeface="Showcard Gothic" pitchFamily="82" charset="0"/>
              </a:rPr>
              <a:t>+</a:t>
            </a:r>
            <a:endParaRPr lang="en-US" sz="4400" b="1" dirty="0">
              <a:solidFill>
                <a:schemeClr val="bg1"/>
              </a:solidFill>
              <a:latin typeface="Showcard Gothic" pitchFamily="82" charset="0"/>
            </a:endParaRPr>
          </a:p>
        </p:txBody>
      </p:sp>
      <p:sp>
        <p:nvSpPr>
          <p:cNvPr id="41" name="TextBox 40"/>
          <p:cNvSpPr txBox="1"/>
          <p:nvPr/>
        </p:nvSpPr>
        <p:spPr>
          <a:xfrm rot="718072">
            <a:off x="7127184" y="4311059"/>
            <a:ext cx="418704" cy="769441"/>
          </a:xfrm>
          <a:prstGeom prst="rect">
            <a:avLst/>
          </a:prstGeom>
          <a:noFill/>
        </p:spPr>
        <p:txBody>
          <a:bodyPr wrap="none" rtlCol="0">
            <a:spAutoFit/>
          </a:bodyPr>
          <a:lstStyle/>
          <a:p>
            <a:r>
              <a:rPr lang="en-US" sz="4400" b="1" dirty="0" smtClean="0">
                <a:solidFill>
                  <a:schemeClr val="bg1"/>
                </a:solidFill>
                <a:latin typeface="Showcard Gothic" pitchFamily="82" charset="0"/>
              </a:rPr>
              <a:t>-</a:t>
            </a:r>
            <a:endParaRPr lang="en-US" sz="4400" b="1" dirty="0">
              <a:solidFill>
                <a:schemeClr val="bg1"/>
              </a:solidFill>
              <a:latin typeface="Showcard Gothic" pitchFamily="82" charset="0"/>
            </a:endParaRPr>
          </a:p>
        </p:txBody>
      </p:sp>
      <p:sp>
        <p:nvSpPr>
          <p:cNvPr id="42" name="TextBox 41"/>
          <p:cNvSpPr txBox="1"/>
          <p:nvPr/>
        </p:nvSpPr>
        <p:spPr>
          <a:xfrm rot="718072">
            <a:off x="7804032" y="4387259"/>
            <a:ext cx="503664" cy="769441"/>
          </a:xfrm>
          <a:prstGeom prst="rect">
            <a:avLst/>
          </a:prstGeom>
          <a:noFill/>
        </p:spPr>
        <p:txBody>
          <a:bodyPr wrap="none" rtlCol="0">
            <a:spAutoFit/>
          </a:bodyPr>
          <a:lstStyle/>
          <a:p>
            <a:r>
              <a:rPr lang="en-US" sz="4400" b="1" dirty="0" smtClean="0">
                <a:solidFill>
                  <a:schemeClr val="bg1"/>
                </a:solidFill>
                <a:latin typeface="Showcard Gothic" pitchFamily="82" charset="0"/>
              </a:rPr>
              <a:t>+</a:t>
            </a:r>
            <a:endParaRPr lang="en-US" sz="4400" b="1" dirty="0">
              <a:solidFill>
                <a:schemeClr val="bg1"/>
              </a:solidFill>
              <a:latin typeface="Showcard Gothic" pitchFamily="82"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533400" y="381000"/>
            <a:ext cx="7924800" cy="1143000"/>
          </a:xfrm>
        </p:spPr>
        <p:txBody>
          <a:bodyPr/>
          <a:lstStyle/>
          <a:p>
            <a:r>
              <a:rPr lang="en-US" dirty="0" smtClean="0"/>
              <a:t>Walther Bothe &amp; James Chadwick – </a:t>
            </a:r>
            <a:r>
              <a:rPr lang="en-US" sz="3200" dirty="0"/>
              <a:t>what </a:t>
            </a:r>
            <a:r>
              <a:rPr lang="en-US" sz="3200" dirty="0" smtClean="0"/>
              <a:t>they </a:t>
            </a:r>
            <a:r>
              <a:rPr lang="en-US" sz="3200" dirty="0"/>
              <a:t>did &amp; saw</a:t>
            </a:r>
          </a:p>
        </p:txBody>
      </p:sp>
      <p:sp>
        <p:nvSpPr>
          <p:cNvPr id="72707" name="Text Box 3"/>
          <p:cNvSpPr txBox="1">
            <a:spLocks noChangeArrowheads="1"/>
          </p:cNvSpPr>
          <p:nvPr/>
        </p:nvSpPr>
        <p:spPr bwMode="auto">
          <a:xfrm>
            <a:off x="533400" y="1981200"/>
            <a:ext cx="8610600" cy="5078313"/>
          </a:xfrm>
          <a:prstGeom prst="rect">
            <a:avLst/>
          </a:prstGeom>
          <a:noFill/>
          <a:ln w="12700">
            <a:noFill/>
            <a:miter lim="800000"/>
            <a:headEnd type="none" w="sm" len="sm"/>
            <a:tailEnd type="none" w="sm" len="sm"/>
          </a:ln>
          <a:effectLst/>
        </p:spPr>
        <p:txBody>
          <a:bodyPr>
            <a:spAutoFit/>
          </a:bodyPr>
          <a:lstStyle/>
          <a:p>
            <a:pPr>
              <a:buFont typeface="Wingdings" pitchFamily="2" charset="2"/>
              <a:buChar char="Ø"/>
            </a:pPr>
            <a:r>
              <a:rPr lang="en-US" sz="3600" dirty="0" smtClean="0">
                <a:solidFill>
                  <a:srgbClr val="FFCC00"/>
                </a:solidFill>
                <a:latin typeface="Tekton Pro" pitchFamily="34" charset="0"/>
              </a:rPr>
              <a:t>Bombarded beryllium-9 with alpha particles.</a:t>
            </a:r>
          </a:p>
          <a:p>
            <a:pPr>
              <a:buFont typeface="Wingdings" pitchFamily="2" charset="2"/>
              <a:buChar char="Ø"/>
            </a:pPr>
            <a:endParaRPr lang="en-US" sz="3600" dirty="0">
              <a:solidFill>
                <a:srgbClr val="FFCC00"/>
              </a:solidFill>
              <a:latin typeface="Tekton Pro" pitchFamily="34" charset="0"/>
            </a:endParaRPr>
          </a:p>
          <a:p>
            <a:pPr>
              <a:buFont typeface="Wingdings" pitchFamily="2" charset="2"/>
              <a:buChar char="Ø"/>
            </a:pPr>
            <a:r>
              <a:rPr lang="en-US" sz="3600" dirty="0" smtClean="0">
                <a:solidFill>
                  <a:srgbClr val="FFCC00"/>
                </a:solidFill>
                <a:latin typeface="Tekton Pro" pitchFamily="34" charset="0"/>
              </a:rPr>
              <a:t>This gave off high energy rays which were unaffected by a magnetic field.</a:t>
            </a:r>
          </a:p>
          <a:p>
            <a:pPr>
              <a:buFont typeface="Wingdings" pitchFamily="2" charset="2"/>
              <a:buChar char="Ø"/>
            </a:pPr>
            <a:endParaRPr lang="en-US" sz="3600" dirty="0">
              <a:solidFill>
                <a:srgbClr val="FFCC00"/>
              </a:solidFill>
              <a:latin typeface="Tekton Pro" pitchFamily="34" charset="0"/>
            </a:endParaRPr>
          </a:p>
          <a:p>
            <a:pPr>
              <a:buFont typeface="Wingdings" pitchFamily="2" charset="2"/>
              <a:buChar char="Ø"/>
            </a:pPr>
            <a:r>
              <a:rPr lang="en-US" sz="3600" dirty="0" smtClean="0">
                <a:solidFill>
                  <a:srgbClr val="FFCC00"/>
                </a:solidFill>
                <a:latin typeface="Tekton Pro" pitchFamily="34" charset="0"/>
              </a:rPr>
              <a:t>These rays, when directed at </a:t>
            </a:r>
            <a:r>
              <a:rPr lang="en-US" sz="3600" dirty="0" err="1" smtClean="0">
                <a:solidFill>
                  <a:srgbClr val="FFCC00"/>
                </a:solidFill>
                <a:latin typeface="Tekton Pro" pitchFamily="34" charset="0"/>
              </a:rPr>
              <a:t>parrifin</a:t>
            </a:r>
            <a:r>
              <a:rPr lang="en-US" sz="3600" dirty="0" smtClean="0">
                <a:solidFill>
                  <a:srgbClr val="FFCC00"/>
                </a:solidFill>
                <a:latin typeface="Tekton Pro" pitchFamily="34" charset="0"/>
              </a:rPr>
              <a:t> wax, displaced high energy protons</a:t>
            </a:r>
          </a:p>
          <a:p>
            <a:pPr>
              <a:buFont typeface="Wingdings" pitchFamily="2" charset="2"/>
              <a:buChar char="Ø"/>
            </a:pPr>
            <a:endParaRPr lang="en-US" sz="3600" dirty="0">
              <a:solidFill>
                <a:srgbClr val="FFCC00"/>
              </a:solidFill>
              <a:latin typeface="Tekton Pro"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457200" y="381000"/>
            <a:ext cx="8001000" cy="1143000"/>
          </a:xfrm>
        </p:spPr>
        <p:txBody>
          <a:bodyPr/>
          <a:lstStyle/>
          <a:p>
            <a:r>
              <a:rPr lang="en-US" dirty="0" smtClean="0"/>
              <a:t>Walther Bothe &amp; James Chadwick </a:t>
            </a:r>
            <a:r>
              <a:rPr lang="en-US" dirty="0"/>
              <a:t>– </a:t>
            </a:r>
            <a:r>
              <a:rPr lang="en-US" sz="3200" dirty="0"/>
              <a:t>what </a:t>
            </a:r>
            <a:r>
              <a:rPr lang="en-US" sz="3200" dirty="0" smtClean="0"/>
              <a:t>they </a:t>
            </a:r>
            <a:r>
              <a:rPr lang="en-US" sz="3200" dirty="0"/>
              <a:t>concluded</a:t>
            </a:r>
          </a:p>
        </p:txBody>
      </p:sp>
      <p:sp>
        <p:nvSpPr>
          <p:cNvPr id="73731" name="Text Box 3"/>
          <p:cNvSpPr txBox="1">
            <a:spLocks noChangeArrowheads="1"/>
          </p:cNvSpPr>
          <p:nvPr/>
        </p:nvSpPr>
        <p:spPr bwMode="auto">
          <a:xfrm>
            <a:off x="533400" y="2438400"/>
            <a:ext cx="8610600" cy="3539430"/>
          </a:xfrm>
          <a:prstGeom prst="rect">
            <a:avLst/>
          </a:prstGeom>
          <a:noFill/>
          <a:ln w="12700">
            <a:noFill/>
            <a:miter lim="800000"/>
            <a:headEnd type="none" w="sm" len="sm"/>
            <a:tailEnd type="none" w="sm" len="sm"/>
          </a:ln>
          <a:effectLst/>
        </p:spPr>
        <p:txBody>
          <a:bodyPr>
            <a:spAutoFit/>
          </a:bodyPr>
          <a:lstStyle/>
          <a:p>
            <a:pPr>
              <a:buFont typeface="Wingdings" pitchFamily="2" charset="2"/>
              <a:buChar char="Ø"/>
            </a:pPr>
            <a:r>
              <a:rPr lang="en-US" dirty="0" smtClean="0">
                <a:solidFill>
                  <a:srgbClr val="FFCC00"/>
                </a:solidFill>
                <a:latin typeface="Tekton Pro" pitchFamily="34" charset="0"/>
              </a:rPr>
              <a:t>Bothe didn’t know what conclusion to draw, but set the stage for Chadwick two years later</a:t>
            </a:r>
          </a:p>
          <a:p>
            <a:pPr>
              <a:buFont typeface="Wingdings" pitchFamily="2" charset="2"/>
              <a:buChar char="Ø"/>
            </a:pPr>
            <a:endParaRPr lang="en-US" dirty="0">
              <a:solidFill>
                <a:srgbClr val="FFCC00"/>
              </a:solidFill>
              <a:latin typeface="Tekton Pro" pitchFamily="34" charset="0"/>
            </a:endParaRPr>
          </a:p>
          <a:p>
            <a:pPr>
              <a:buFont typeface="Wingdings" pitchFamily="2" charset="2"/>
              <a:buChar char="Ø"/>
            </a:pPr>
            <a:r>
              <a:rPr lang="en-US" dirty="0" smtClean="0">
                <a:solidFill>
                  <a:srgbClr val="FFCC00"/>
                </a:solidFill>
                <a:latin typeface="Tekton Pro" pitchFamily="34" charset="0"/>
              </a:rPr>
              <a:t>Chadwick repeated Bothe’s experiment and concluded that this particle with similar mass as a proton, but with no charge, must be the third subatomic particle which had been proposed for over 10 years by others, but was previously unproven.</a:t>
            </a:r>
            <a:endParaRPr lang="en-US" dirty="0">
              <a:solidFill>
                <a:srgbClr val="FFCC00"/>
              </a:solidFill>
              <a:latin typeface="Tekton Pro"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Box 3"/>
          <p:cNvSpPr txBox="1">
            <a:spLocks noChangeArrowheads="1"/>
          </p:cNvSpPr>
          <p:nvPr/>
        </p:nvSpPr>
        <p:spPr bwMode="auto">
          <a:xfrm>
            <a:off x="381000" y="2286000"/>
            <a:ext cx="8382000" cy="457200"/>
          </a:xfrm>
          <a:prstGeom prst="rect">
            <a:avLst/>
          </a:prstGeom>
          <a:noFill/>
          <a:ln w="12700">
            <a:noFill/>
            <a:miter lim="800000"/>
            <a:headEnd type="none" w="sm" len="sm"/>
            <a:tailEnd type="none" w="sm" len="sm"/>
          </a:ln>
          <a:effectLst/>
        </p:spPr>
        <p:txBody>
          <a:bodyPr>
            <a:spAutoFit/>
          </a:bodyPr>
          <a:lstStyle/>
          <a:p>
            <a:pPr>
              <a:buFont typeface="Wingdings" pitchFamily="2" charset="2"/>
              <a:buChar char="v"/>
            </a:pPr>
            <a:r>
              <a:rPr lang="en-US" sz="2400"/>
              <a:t> c. 400 B.C. - Ancient Greek Philosophers</a:t>
            </a:r>
          </a:p>
        </p:txBody>
      </p:sp>
      <p:pic>
        <p:nvPicPr>
          <p:cNvPr id="8196" name="Picture 4"/>
          <p:cNvPicPr>
            <a:picLocks noChangeAspect="1" noChangeArrowheads="1"/>
          </p:cNvPicPr>
          <p:nvPr/>
        </p:nvPicPr>
        <p:blipFill>
          <a:blip r:embed="rId8" cstate="print"/>
          <a:srcRect/>
          <a:stretch>
            <a:fillRect/>
          </a:stretch>
        </p:blipFill>
        <p:spPr bwMode="auto">
          <a:xfrm>
            <a:off x="7620000" y="2667000"/>
            <a:ext cx="771525" cy="933450"/>
          </a:xfrm>
          <a:prstGeom prst="rect">
            <a:avLst/>
          </a:prstGeom>
          <a:noFill/>
          <a:ln w="12700">
            <a:noFill/>
            <a:miter lim="800000"/>
            <a:headEnd type="none" w="sm" len="sm"/>
            <a:tailEnd type="none" w="sm" len="sm"/>
          </a:ln>
          <a:effectLst/>
        </p:spPr>
      </p:pic>
      <p:pic>
        <p:nvPicPr>
          <p:cNvPr id="8197" name="Picture 5"/>
          <p:cNvPicPr>
            <a:picLocks noChangeAspect="1" noChangeArrowheads="1"/>
          </p:cNvPicPr>
          <p:nvPr/>
        </p:nvPicPr>
        <p:blipFill>
          <a:blip r:embed="rId9" cstate="print"/>
          <a:srcRect/>
          <a:stretch>
            <a:fillRect/>
          </a:stretch>
        </p:blipFill>
        <p:spPr bwMode="auto">
          <a:xfrm>
            <a:off x="7620000" y="4648200"/>
            <a:ext cx="676275" cy="904875"/>
          </a:xfrm>
          <a:prstGeom prst="rect">
            <a:avLst/>
          </a:prstGeom>
          <a:noFill/>
          <a:ln w="12700">
            <a:noFill/>
            <a:miter lim="800000"/>
            <a:headEnd type="none" w="sm" len="sm"/>
            <a:tailEnd type="none" w="sm" len="sm"/>
          </a:ln>
          <a:effectLst/>
        </p:spPr>
      </p:pic>
      <p:sp>
        <p:nvSpPr>
          <p:cNvPr id="8199" name="Text Box 7"/>
          <p:cNvSpPr txBox="1">
            <a:spLocks noChangeArrowheads="1"/>
          </p:cNvSpPr>
          <p:nvPr/>
        </p:nvSpPr>
        <p:spPr bwMode="auto">
          <a:xfrm>
            <a:off x="304800" y="2667000"/>
            <a:ext cx="2286000" cy="884238"/>
          </a:xfrm>
          <a:prstGeom prst="rect">
            <a:avLst/>
          </a:prstGeom>
          <a:noFill/>
          <a:ln w="12700">
            <a:noFill/>
            <a:miter lim="800000"/>
            <a:headEnd type="none" w="sm" len="sm"/>
            <a:tailEnd type="none" w="sm" len="sm"/>
          </a:ln>
          <a:effectLst/>
        </p:spPr>
        <p:txBody>
          <a:bodyPr>
            <a:spAutoFit/>
          </a:bodyPr>
          <a:lstStyle/>
          <a:p>
            <a:pPr lvl="1">
              <a:buFont typeface="Monotype Sorts" pitchFamily="2" charset="2"/>
              <a:buChar char="ý"/>
            </a:pPr>
            <a:r>
              <a:rPr lang="en-US" sz="2400"/>
              <a:t>Aristotle </a:t>
            </a:r>
          </a:p>
          <a:p>
            <a:endParaRPr lang="en-US"/>
          </a:p>
        </p:txBody>
      </p:sp>
      <p:sp>
        <p:nvSpPr>
          <p:cNvPr id="8201" name="Text Box 9"/>
          <p:cNvSpPr txBox="1">
            <a:spLocks noChangeArrowheads="1"/>
          </p:cNvSpPr>
          <p:nvPr/>
        </p:nvSpPr>
        <p:spPr bwMode="auto">
          <a:xfrm>
            <a:off x="152400" y="3049588"/>
            <a:ext cx="8001000" cy="1979612"/>
          </a:xfrm>
          <a:prstGeom prst="rect">
            <a:avLst/>
          </a:prstGeom>
          <a:noFill/>
          <a:ln w="12700">
            <a:noFill/>
            <a:miter lim="800000"/>
            <a:headEnd type="none" w="sm" len="sm"/>
            <a:tailEnd type="none" w="sm" len="sm"/>
          </a:ln>
          <a:effectLst/>
        </p:spPr>
        <p:txBody>
          <a:bodyPr>
            <a:spAutoFit/>
          </a:bodyPr>
          <a:lstStyle/>
          <a:p>
            <a:pPr lvl="2">
              <a:buFontTx/>
              <a:buChar char="•"/>
            </a:pPr>
            <a:r>
              <a:rPr lang="en-US" sz="2400"/>
              <a:t> matter is continuous (or infinitely divisible)</a:t>
            </a:r>
          </a:p>
          <a:p>
            <a:pPr lvl="2">
              <a:buFontTx/>
              <a:buChar char="•"/>
            </a:pPr>
            <a:r>
              <a:rPr lang="en-US" sz="2400"/>
              <a:t> all matter is made of “hyle”</a:t>
            </a:r>
          </a:p>
          <a:p>
            <a:pPr lvl="2">
              <a:buFontTx/>
              <a:buChar char="•"/>
            </a:pPr>
            <a:r>
              <a:rPr lang="en-US" sz="2400"/>
              <a:t> different types of matter are the result of varying levels of  moisture, dryness, heat and cold on hyle</a:t>
            </a:r>
          </a:p>
          <a:p>
            <a:endParaRPr lang="en-US"/>
          </a:p>
        </p:txBody>
      </p:sp>
      <p:sp>
        <p:nvSpPr>
          <p:cNvPr id="8202" name="Text Box 10"/>
          <p:cNvSpPr txBox="1">
            <a:spLocks noChangeArrowheads="1"/>
          </p:cNvSpPr>
          <p:nvPr/>
        </p:nvSpPr>
        <p:spPr bwMode="auto">
          <a:xfrm>
            <a:off x="304800" y="4678363"/>
            <a:ext cx="2438400" cy="884237"/>
          </a:xfrm>
          <a:prstGeom prst="rect">
            <a:avLst/>
          </a:prstGeom>
          <a:noFill/>
          <a:ln w="12700">
            <a:noFill/>
            <a:miter lim="800000"/>
            <a:headEnd type="none" w="sm" len="sm"/>
            <a:tailEnd type="none" w="sm" len="sm"/>
          </a:ln>
          <a:effectLst/>
        </p:spPr>
        <p:txBody>
          <a:bodyPr>
            <a:spAutoFit/>
          </a:bodyPr>
          <a:lstStyle/>
          <a:p>
            <a:pPr lvl="1">
              <a:buFont typeface="Monotype Sorts" pitchFamily="2" charset="2"/>
              <a:buChar char="ý"/>
            </a:pPr>
            <a:r>
              <a:rPr lang="en-US" sz="2400"/>
              <a:t>Democritus </a:t>
            </a:r>
          </a:p>
          <a:p>
            <a:endParaRPr lang="en-US"/>
          </a:p>
        </p:txBody>
      </p:sp>
      <p:sp>
        <p:nvSpPr>
          <p:cNvPr id="8204" name="Text Box 12"/>
          <p:cNvSpPr txBox="1">
            <a:spLocks noChangeArrowheads="1"/>
          </p:cNvSpPr>
          <p:nvPr/>
        </p:nvSpPr>
        <p:spPr bwMode="auto">
          <a:xfrm>
            <a:off x="152400" y="5076825"/>
            <a:ext cx="7940675" cy="1552575"/>
          </a:xfrm>
          <a:prstGeom prst="rect">
            <a:avLst/>
          </a:prstGeom>
          <a:noFill/>
          <a:ln w="12700">
            <a:noFill/>
            <a:miter lim="800000"/>
            <a:headEnd type="none" w="sm" len="sm"/>
            <a:tailEnd type="none" w="sm" len="sm"/>
          </a:ln>
          <a:effectLst/>
        </p:spPr>
        <p:txBody>
          <a:bodyPr>
            <a:spAutoFit/>
          </a:bodyPr>
          <a:lstStyle/>
          <a:p>
            <a:pPr lvl="2">
              <a:buFontTx/>
              <a:buChar char="•"/>
            </a:pPr>
            <a:r>
              <a:rPr lang="en-US" sz="2400"/>
              <a:t> matter is made of tiny particles &amp; empty space</a:t>
            </a:r>
          </a:p>
          <a:p>
            <a:pPr lvl="2">
              <a:buFontTx/>
              <a:buChar char="•"/>
            </a:pPr>
            <a:r>
              <a:rPr lang="en-US" sz="2400"/>
              <a:t> “atomos” (gr. - “indivisible”)</a:t>
            </a:r>
          </a:p>
          <a:p>
            <a:pPr lvl="2">
              <a:buFontTx/>
              <a:buChar char="•"/>
            </a:pPr>
            <a:r>
              <a:rPr lang="en-US" sz="2400"/>
              <a:t> different types of matter are composed of different kinds of atoms</a:t>
            </a:r>
          </a:p>
        </p:txBody>
      </p:sp>
      <p:pic>
        <p:nvPicPr>
          <p:cNvPr id="8205" name="Picture 13"/>
          <p:cNvPicPr>
            <a:picLocks noChangeAspect="1" noChangeArrowheads="1"/>
          </p:cNvPicPr>
          <p:nvPr/>
        </p:nvPicPr>
        <p:blipFill>
          <a:blip r:embed="rId10" cstate="print"/>
          <a:srcRect/>
          <a:stretch>
            <a:fillRect/>
          </a:stretch>
        </p:blipFill>
        <p:spPr bwMode="auto">
          <a:xfrm>
            <a:off x="5638800" y="228600"/>
            <a:ext cx="1676400" cy="1257300"/>
          </a:xfrm>
          <a:prstGeom prst="rect">
            <a:avLst/>
          </a:prstGeom>
          <a:noFill/>
          <a:ln w="12700">
            <a:noFill/>
            <a:miter lim="800000"/>
            <a:headEnd type="none" w="sm" len="sm"/>
            <a:tailEnd type="none" w="sm" len="sm"/>
          </a:ln>
          <a:effectLst/>
        </p:spPr>
      </p:pic>
      <p:sp>
        <p:nvSpPr>
          <p:cNvPr id="8206" name="WordArt 14"/>
          <p:cNvSpPr>
            <a:spLocks noChangeArrowheads="1" noChangeShapeType="1" noTextEdit="1"/>
          </p:cNvSpPr>
          <p:nvPr/>
        </p:nvSpPr>
        <p:spPr bwMode="auto">
          <a:xfrm>
            <a:off x="609600" y="381000"/>
            <a:ext cx="5257800" cy="1889125"/>
          </a:xfrm>
          <a:prstGeom prst="rect">
            <a:avLst/>
          </a:prstGeom>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kern="10">
                <a:ln w="9525">
                  <a:round/>
                  <a:headEnd type="none" w="sm" len="sm"/>
                  <a:tailEnd type="none" w="sm" len="sm"/>
                </a:ln>
                <a:gradFill rotWithShape="0">
                  <a:gsLst>
                    <a:gs pos="0">
                      <a:srgbClr val="FFE701"/>
                    </a:gs>
                    <a:gs pos="100000">
                      <a:srgbClr val="FE3E02"/>
                    </a:gs>
                  </a:gsLst>
                  <a:lin ang="5400000" scaled="1"/>
                </a:gradFill>
                <a:latin typeface="Impact"/>
              </a:rPr>
              <a:t>Ancient Philosophies</a:t>
            </a:r>
          </a:p>
        </p:txBody>
      </p:sp>
      <p:sp>
        <p:nvSpPr>
          <p:cNvPr id="8207" name="Text Box 15"/>
          <p:cNvSpPr txBox="1">
            <a:spLocks noChangeArrowheads="1"/>
          </p:cNvSpPr>
          <p:nvPr/>
        </p:nvSpPr>
        <p:spPr bwMode="auto">
          <a:xfrm>
            <a:off x="2438400" y="1828800"/>
            <a:ext cx="2759075" cy="519113"/>
          </a:xfrm>
          <a:prstGeom prst="rect">
            <a:avLst/>
          </a:prstGeom>
          <a:noFill/>
          <a:ln w="12700">
            <a:noFill/>
            <a:miter lim="800000"/>
            <a:headEnd type="none" w="sm" len="sm"/>
            <a:tailEnd type="none" w="sm" len="sm"/>
          </a:ln>
          <a:effectLst/>
        </p:spPr>
        <p:txBody>
          <a:bodyPr wrap="none">
            <a:spAutoFit/>
          </a:bodyPr>
          <a:lstStyle/>
          <a:p>
            <a:r>
              <a:rPr lang="en-US">
                <a:solidFill>
                  <a:schemeClr val="hlink"/>
                </a:solidFill>
              </a:rPr>
              <a:t>(Earliest Records)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206"/>
                                        </p:tgtEl>
                                        <p:attrNameLst>
                                          <p:attrName>style.visibility</p:attrName>
                                        </p:attrNameLst>
                                      </p:cBhvr>
                                      <p:to>
                                        <p:strVal val="visible"/>
                                      </p:to>
                                    </p:set>
                                    <p:anim calcmode="lin" valueType="num">
                                      <p:cBhvr additive="base">
                                        <p:cTn id="7" dur="500" fill="hold"/>
                                        <p:tgtEl>
                                          <p:spTgt spid="8206"/>
                                        </p:tgtEl>
                                        <p:attrNameLst>
                                          <p:attrName>ppt_x</p:attrName>
                                        </p:attrNameLst>
                                      </p:cBhvr>
                                      <p:tavLst>
                                        <p:tav tm="0">
                                          <p:val>
                                            <p:strVal val="0-#ppt_w/2"/>
                                          </p:val>
                                        </p:tav>
                                        <p:tav tm="100000">
                                          <p:val>
                                            <p:strVal val="#ppt_x"/>
                                          </p:val>
                                        </p:tav>
                                      </p:tavLst>
                                    </p:anim>
                                    <p:anim calcmode="lin" valueType="num">
                                      <p:cBhvr additive="base">
                                        <p:cTn id="8" dur="500" fill="hold"/>
                                        <p:tgtEl>
                                          <p:spTgt spid="820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8207"/>
                                        </p:tgtEl>
                                        <p:attrNameLst>
                                          <p:attrName>style.visibility</p:attrName>
                                        </p:attrNameLst>
                                      </p:cBhvr>
                                      <p:to>
                                        <p:strVal val="visible"/>
                                      </p:to>
                                    </p:set>
                                    <p:anim calcmode="lin" valueType="num">
                                      <p:cBhvr additive="base">
                                        <p:cTn id="12" dur="500" fill="hold"/>
                                        <p:tgtEl>
                                          <p:spTgt spid="8207"/>
                                        </p:tgtEl>
                                        <p:attrNameLst>
                                          <p:attrName>ppt_x</p:attrName>
                                        </p:attrNameLst>
                                      </p:cBhvr>
                                      <p:tavLst>
                                        <p:tav tm="0">
                                          <p:val>
                                            <p:strVal val="0-#ppt_w/2"/>
                                          </p:val>
                                        </p:tav>
                                        <p:tav tm="100000">
                                          <p:val>
                                            <p:strVal val="#ppt_x"/>
                                          </p:val>
                                        </p:tav>
                                      </p:tavLst>
                                    </p:anim>
                                    <p:anim calcmode="lin" valueType="num">
                                      <p:cBhvr additive="base">
                                        <p:cTn id="13" dur="500" fill="hold"/>
                                        <p:tgtEl>
                                          <p:spTgt spid="820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WHOOSH.WAV"/>
                                        </p:tgtEl>
                                      </p:cMediaNode>
                                    </p:audio>
                                  </p:sub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195">
                                            <p:txEl>
                                              <p:pRg st="0" end="0"/>
                                            </p:txEl>
                                          </p:spTgt>
                                        </p:tgtEl>
                                        <p:attrNameLst>
                                          <p:attrName>style.visibility</p:attrName>
                                        </p:attrNameLst>
                                      </p:cBhvr>
                                      <p:to>
                                        <p:strVal val="visible"/>
                                      </p:to>
                                    </p:set>
                                    <p:animEffect transition="in" filter="blinds(horizontal)">
                                      <p:cBhvr>
                                        <p:cTn id="18" dur="500"/>
                                        <p:tgtEl>
                                          <p:spTgt spid="8195">
                                            <p:txEl>
                                              <p:pRg st="0" end="0"/>
                                            </p:txEl>
                                          </p:spTgt>
                                        </p:tgtEl>
                                      </p:cBhvr>
                                    </p:animEffect>
                                  </p:childTnLst>
                                  <p:subTnLst>
                                    <p:audio>
                                      <p:cMediaNode>
                                        <p:cTn display="0" masterRel="sameClick">
                                          <p:stCondLst>
                                            <p:cond evt="begin" delay="0">
                                              <p:tn val="16"/>
                                            </p:cond>
                                          </p:stCondLst>
                                          <p:endCondLst>
                                            <p:cond evt="onStopAudio" delay="0">
                                              <p:tgtEl>
                                                <p:sldTgt/>
                                              </p:tgtEl>
                                            </p:cond>
                                          </p:endCondLst>
                                        </p:cTn>
                                        <p:tgtEl>
                                          <p:sndTgt r:embed="rId4" name="DRUMROLL.WAV"/>
                                        </p:tgtEl>
                                      </p:cMediaNode>
                                    </p:audio>
                                  </p:sub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8199"/>
                                        </p:tgtEl>
                                        <p:attrNameLst>
                                          <p:attrName>style.visibility</p:attrName>
                                        </p:attrNameLst>
                                      </p:cBhvr>
                                      <p:to>
                                        <p:strVal val="visible"/>
                                      </p:to>
                                    </p:set>
                                    <p:anim calcmode="lin" valueType="num">
                                      <p:cBhvr additive="base">
                                        <p:cTn id="23" dur="500" fill="hold"/>
                                        <p:tgtEl>
                                          <p:spTgt spid="8199"/>
                                        </p:tgtEl>
                                        <p:attrNameLst>
                                          <p:attrName>ppt_x</p:attrName>
                                        </p:attrNameLst>
                                      </p:cBhvr>
                                      <p:tavLst>
                                        <p:tav tm="0">
                                          <p:val>
                                            <p:strVal val="0-#ppt_w/2"/>
                                          </p:val>
                                        </p:tav>
                                        <p:tav tm="100000">
                                          <p:val>
                                            <p:strVal val="#ppt_x"/>
                                          </p:val>
                                        </p:tav>
                                      </p:tavLst>
                                    </p:anim>
                                    <p:anim calcmode="lin" valueType="num">
                                      <p:cBhvr additive="base">
                                        <p:cTn id="24" dur="500" fill="hold"/>
                                        <p:tgtEl>
                                          <p:spTgt spid="819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5" name="arrow.wav"/>
                                        </p:tgtEl>
                                      </p:cMediaNode>
                                    </p:audio>
                                  </p:subTnLst>
                                </p:cTn>
                              </p:par>
                            </p:childTnLst>
                          </p:cTn>
                        </p:par>
                      </p:childTnLst>
                    </p:cTn>
                  </p:par>
                  <p:par>
                    <p:cTn id="25" fill="hold">
                      <p:stCondLst>
                        <p:cond delay="indefinite"/>
                      </p:stCondLst>
                      <p:childTnLst>
                        <p:par>
                          <p:cTn id="26" fill="hold">
                            <p:stCondLst>
                              <p:cond delay="0"/>
                            </p:stCondLst>
                            <p:childTnLst>
                              <p:par>
                                <p:cTn id="27" presetID="18" presetClass="entr" presetSubtype="12" fill="hold" nodeType="clickEffect">
                                  <p:stCondLst>
                                    <p:cond delay="0"/>
                                  </p:stCondLst>
                                  <p:childTnLst>
                                    <p:set>
                                      <p:cBhvr>
                                        <p:cTn id="28" dur="1" fill="hold">
                                          <p:stCondLst>
                                            <p:cond delay="0"/>
                                          </p:stCondLst>
                                        </p:cTn>
                                        <p:tgtEl>
                                          <p:spTgt spid="8196"/>
                                        </p:tgtEl>
                                        <p:attrNameLst>
                                          <p:attrName>style.visibility</p:attrName>
                                        </p:attrNameLst>
                                      </p:cBhvr>
                                      <p:to>
                                        <p:strVal val="visible"/>
                                      </p:to>
                                    </p:set>
                                    <p:animEffect transition="in" filter="strips(downLeft)">
                                      <p:cBhvr>
                                        <p:cTn id="29" dur="500"/>
                                        <p:tgtEl>
                                          <p:spTgt spid="8196"/>
                                        </p:tgtEl>
                                      </p:cBhvr>
                                    </p:animEffect>
                                  </p:childTnLst>
                                  <p:subTnLst>
                                    <p:audio>
                                      <p:cMediaNode>
                                        <p:cTn display="0" masterRel="sameClick">
                                          <p:stCondLst>
                                            <p:cond evt="begin" delay="0">
                                              <p:tn val="27"/>
                                            </p:cond>
                                          </p:stCondLst>
                                          <p:endCondLst>
                                            <p:cond evt="onStopAudio" delay="0">
                                              <p:tgtEl>
                                                <p:sldTgt/>
                                              </p:tgtEl>
                                            </p:cond>
                                          </p:endCondLst>
                                        </p:cTn>
                                        <p:tgtEl>
                                          <p:sndTgt r:embed="rId6" name="CHIMES.WAV"/>
                                        </p:tgtEl>
                                      </p:cMediaNode>
                                    </p:audio>
                                  </p:subTnLst>
                                </p:cTn>
                              </p:par>
                            </p:childTnLst>
                          </p:cTn>
                        </p:par>
                      </p:childTnLst>
                    </p:cTn>
                  </p:par>
                  <p:par>
                    <p:cTn id="30" fill="hold">
                      <p:stCondLst>
                        <p:cond delay="indefinite"/>
                      </p:stCondLst>
                      <p:childTnLst>
                        <p:par>
                          <p:cTn id="31" fill="hold">
                            <p:stCondLst>
                              <p:cond delay="0"/>
                            </p:stCondLst>
                            <p:childTnLst>
                              <p:par>
                                <p:cTn id="32" presetID="2" presetClass="entr" presetSubtype="8" fill="hold" grpId="0" nodeType="clickEffect">
                                  <p:stCondLst>
                                    <p:cond delay="0"/>
                                  </p:stCondLst>
                                  <p:childTnLst>
                                    <p:set>
                                      <p:cBhvr>
                                        <p:cTn id="33" dur="1" fill="hold">
                                          <p:stCondLst>
                                            <p:cond delay="0"/>
                                          </p:stCondLst>
                                        </p:cTn>
                                        <p:tgtEl>
                                          <p:spTgt spid="8201">
                                            <p:txEl>
                                              <p:pRg st="0" end="0"/>
                                            </p:txEl>
                                          </p:spTgt>
                                        </p:tgtEl>
                                        <p:attrNameLst>
                                          <p:attrName>style.visibility</p:attrName>
                                        </p:attrNameLst>
                                      </p:cBhvr>
                                      <p:to>
                                        <p:strVal val="visible"/>
                                      </p:to>
                                    </p:set>
                                    <p:anim calcmode="lin" valueType="num">
                                      <p:cBhvr additive="base">
                                        <p:cTn id="34" dur="500" fill="hold"/>
                                        <p:tgtEl>
                                          <p:spTgt spid="8201">
                                            <p:txEl>
                                              <p:pRg st="0" end="0"/>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820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2"/>
                                            </p:cond>
                                          </p:stCondLst>
                                          <p:endCondLst>
                                            <p:cond evt="onStopAudio" delay="0">
                                              <p:tgtEl>
                                                <p:sldTgt/>
                                              </p:tgtEl>
                                            </p:cond>
                                          </p:endCondLst>
                                        </p:cTn>
                                        <p:tgtEl>
                                          <p:sndTgt r:embed="rId3" name="WHOOSH.WAV"/>
                                        </p:tgtEl>
                                      </p:cMediaNode>
                                    </p:audio>
                                  </p:subTnLst>
                                </p:cTn>
                              </p:par>
                            </p:childTnLst>
                          </p:cTn>
                        </p:par>
                      </p:childTnLst>
                    </p:cTn>
                  </p:par>
                  <p:par>
                    <p:cTn id="36" fill="hold">
                      <p:stCondLst>
                        <p:cond delay="indefinite"/>
                      </p:stCondLst>
                      <p:childTnLst>
                        <p:par>
                          <p:cTn id="37" fill="hold">
                            <p:stCondLst>
                              <p:cond delay="0"/>
                            </p:stCondLst>
                            <p:childTnLst>
                              <p:par>
                                <p:cTn id="38" presetID="2" presetClass="entr" presetSubtype="8" fill="hold" grpId="0" nodeType="clickEffect">
                                  <p:stCondLst>
                                    <p:cond delay="0"/>
                                  </p:stCondLst>
                                  <p:childTnLst>
                                    <p:set>
                                      <p:cBhvr>
                                        <p:cTn id="39" dur="1" fill="hold">
                                          <p:stCondLst>
                                            <p:cond delay="0"/>
                                          </p:stCondLst>
                                        </p:cTn>
                                        <p:tgtEl>
                                          <p:spTgt spid="8201">
                                            <p:txEl>
                                              <p:pRg st="1" end="1"/>
                                            </p:txEl>
                                          </p:spTgt>
                                        </p:tgtEl>
                                        <p:attrNameLst>
                                          <p:attrName>style.visibility</p:attrName>
                                        </p:attrNameLst>
                                      </p:cBhvr>
                                      <p:to>
                                        <p:strVal val="visible"/>
                                      </p:to>
                                    </p:set>
                                    <p:anim calcmode="lin" valueType="num">
                                      <p:cBhvr additive="base">
                                        <p:cTn id="40" dur="500" fill="hold"/>
                                        <p:tgtEl>
                                          <p:spTgt spid="8201">
                                            <p:txEl>
                                              <p:pRg st="1" end="1"/>
                                            </p:txEl>
                                          </p:spTgt>
                                        </p:tgtEl>
                                        <p:attrNameLst>
                                          <p:attrName>ppt_x</p:attrName>
                                        </p:attrNameLst>
                                      </p:cBhvr>
                                      <p:tavLst>
                                        <p:tav tm="0">
                                          <p:val>
                                            <p:strVal val="0-#ppt_w/2"/>
                                          </p:val>
                                        </p:tav>
                                        <p:tav tm="100000">
                                          <p:val>
                                            <p:strVal val="#ppt_x"/>
                                          </p:val>
                                        </p:tav>
                                      </p:tavLst>
                                    </p:anim>
                                    <p:anim calcmode="lin" valueType="num">
                                      <p:cBhvr additive="base">
                                        <p:cTn id="41" dur="500" fill="hold"/>
                                        <p:tgtEl>
                                          <p:spTgt spid="820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8"/>
                                            </p:cond>
                                          </p:stCondLst>
                                          <p:endCondLst>
                                            <p:cond evt="onStopAudio" delay="0">
                                              <p:tgtEl>
                                                <p:sldTgt/>
                                              </p:tgtEl>
                                            </p:cond>
                                          </p:endCondLst>
                                        </p:cTn>
                                        <p:tgtEl>
                                          <p:sndTgt r:embed="rId3" name="WHOOSH.WAV"/>
                                        </p:tgtEl>
                                      </p:cMediaNode>
                                    </p:audio>
                                  </p:subTnLst>
                                </p:cTn>
                              </p:par>
                            </p:childTnLst>
                          </p:cTn>
                        </p:par>
                      </p:childTnLst>
                    </p:cTn>
                  </p:par>
                  <p:par>
                    <p:cTn id="42" fill="hold">
                      <p:stCondLst>
                        <p:cond delay="indefinite"/>
                      </p:stCondLst>
                      <p:childTnLst>
                        <p:par>
                          <p:cTn id="43" fill="hold">
                            <p:stCondLst>
                              <p:cond delay="0"/>
                            </p:stCondLst>
                            <p:childTnLst>
                              <p:par>
                                <p:cTn id="44" presetID="2" presetClass="entr" presetSubtype="8" fill="hold" grpId="0" nodeType="clickEffect">
                                  <p:stCondLst>
                                    <p:cond delay="0"/>
                                  </p:stCondLst>
                                  <p:childTnLst>
                                    <p:set>
                                      <p:cBhvr>
                                        <p:cTn id="45" dur="1" fill="hold">
                                          <p:stCondLst>
                                            <p:cond delay="0"/>
                                          </p:stCondLst>
                                        </p:cTn>
                                        <p:tgtEl>
                                          <p:spTgt spid="8201">
                                            <p:txEl>
                                              <p:pRg st="2" end="2"/>
                                            </p:txEl>
                                          </p:spTgt>
                                        </p:tgtEl>
                                        <p:attrNameLst>
                                          <p:attrName>style.visibility</p:attrName>
                                        </p:attrNameLst>
                                      </p:cBhvr>
                                      <p:to>
                                        <p:strVal val="visible"/>
                                      </p:to>
                                    </p:set>
                                    <p:anim calcmode="lin" valueType="num">
                                      <p:cBhvr additive="base">
                                        <p:cTn id="46" dur="500" fill="hold"/>
                                        <p:tgtEl>
                                          <p:spTgt spid="8201">
                                            <p:txEl>
                                              <p:pRg st="2" end="2"/>
                                            </p:txEl>
                                          </p:spTgt>
                                        </p:tgtEl>
                                        <p:attrNameLst>
                                          <p:attrName>ppt_x</p:attrName>
                                        </p:attrNameLst>
                                      </p:cBhvr>
                                      <p:tavLst>
                                        <p:tav tm="0">
                                          <p:val>
                                            <p:strVal val="0-#ppt_w/2"/>
                                          </p:val>
                                        </p:tav>
                                        <p:tav tm="100000">
                                          <p:val>
                                            <p:strVal val="#ppt_x"/>
                                          </p:val>
                                        </p:tav>
                                      </p:tavLst>
                                    </p:anim>
                                    <p:anim calcmode="lin" valueType="num">
                                      <p:cBhvr additive="base">
                                        <p:cTn id="47" dur="500" fill="hold"/>
                                        <p:tgtEl>
                                          <p:spTgt spid="820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4"/>
                                            </p:cond>
                                          </p:stCondLst>
                                          <p:endCondLst>
                                            <p:cond evt="onStopAudio" delay="0">
                                              <p:tgtEl>
                                                <p:sldTgt/>
                                              </p:tgtEl>
                                            </p:cond>
                                          </p:endCondLst>
                                        </p:cTn>
                                        <p:tgtEl>
                                          <p:sndTgt r:embed="rId3" name="WHOOSH.WAV"/>
                                        </p:tgtEl>
                                      </p:cMediaNode>
                                    </p:audio>
                                  </p:subTnLst>
                                </p:cTn>
                              </p:par>
                            </p:childTnLst>
                          </p:cTn>
                        </p:par>
                      </p:childTnLst>
                    </p:cTn>
                  </p:par>
                  <p:par>
                    <p:cTn id="48" fill="hold">
                      <p:stCondLst>
                        <p:cond delay="indefinite"/>
                      </p:stCondLst>
                      <p:childTnLst>
                        <p:par>
                          <p:cTn id="49" fill="hold">
                            <p:stCondLst>
                              <p:cond delay="0"/>
                            </p:stCondLst>
                            <p:childTnLst>
                              <p:par>
                                <p:cTn id="50" presetID="2" presetClass="entr" presetSubtype="8" fill="hold" grpId="0" nodeType="clickEffect">
                                  <p:stCondLst>
                                    <p:cond delay="0"/>
                                  </p:stCondLst>
                                  <p:childTnLst>
                                    <p:set>
                                      <p:cBhvr>
                                        <p:cTn id="51" dur="1" fill="hold">
                                          <p:stCondLst>
                                            <p:cond delay="0"/>
                                          </p:stCondLst>
                                        </p:cTn>
                                        <p:tgtEl>
                                          <p:spTgt spid="8202"/>
                                        </p:tgtEl>
                                        <p:attrNameLst>
                                          <p:attrName>style.visibility</p:attrName>
                                        </p:attrNameLst>
                                      </p:cBhvr>
                                      <p:to>
                                        <p:strVal val="visible"/>
                                      </p:to>
                                    </p:set>
                                    <p:anim calcmode="lin" valueType="num">
                                      <p:cBhvr additive="base">
                                        <p:cTn id="52" dur="500" fill="hold"/>
                                        <p:tgtEl>
                                          <p:spTgt spid="8202"/>
                                        </p:tgtEl>
                                        <p:attrNameLst>
                                          <p:attrName>ppt_x</p:attrName>
                                        </p:attrNameLst>
                                      </p:cBhvr>
                                      <p:tavLst>
                                        <p:tav tm="0">
                                          <p:val>
                                            <p:strVal val="0-#ppt_w/2"/>
                                          </p:val>
                                        </p:tav>
                                        <p:tav tm="100000">
                                          <p:val>
                                            <p:strVal val="#ppt_x"/>
                                          </p:val>
                                        </p:tav>
                                      </p:tavLst>
                                    </p:anim>
                                    <p:anim calcmode="lin" valueType="num">
                                      <p:cBhvr additive="base">
                                        <p:cTn id="53" dur="500" fill="hold"/>
                                        <p:tgtEl>
                                          <p:spTgt spid="820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0"/>
                                            </p:cond>
                                          </p:stCondLst>
                                          <p:endCondLst>
                                            <p:cond evt="onStopAudio" delay="0">
                                              <p:tgtEl>
                                                <p:sldTgt/>
                                              </p:tgtEl>
                                            </p:cond>
                                          </p:endCondLst>
                                        </p:cTn>
                                        <p:tgtEl>
                                          <p:sndTgt r:embed="rId5" name="arrow.wav"/>
                                        </p:tgtEl>
                                      </p:cMediaNode>
                                    </p:audio>
                                  </p:subTnLst>
                                </p:cTn>
                              </p:par>
                            </p:childTnLst>
                          </p:cTn>
                        </p:par>
                      </p:childTnLst>
                    </p:cTn>
                  </p:par>
                  <p:par>
                    <p:cTn id="54" fill="hold">
                      <p:stCondLst>
                        <p:cond delay="indefinite"/>
                      </p:stCondLst>
                      <p:childTnLst>
                        <p:par>
                          <p:cTn id="55" fill="hold">
                            <p:stCondLst>
                              <p:cond delay="0"/>
                            </p:stCondLst>
                            <p:childTnLst>
                              <p:par>
                                <p:cTn id="56" presetID="18" presetClass="entr" presetSubtype="12" fill="hold" nodeType="clickEffect">
                                  <p:stCondLst>
                                    <p:cond delay="0"/>
                                  </p:stCondLst>
                                  <p:childTnLst>
                                    <p:set>
                                      <p:cBhvr>
                                        <p:cTn id="57" dur="1" fill="hold">
                                          <p:stCondLst>
                                            <p:cond delay="0"/>
                                          </p:stCondLst>
                                        </p:cTn>
                                        <p:tgtEl>
                                          <p:spTgt spid="8197"/>
                                        </p:tgtEl>
                                        <p:attrNameLst>
                                          <p:attrName>style.visibility</p:attrName>
                                        </p:attrNameLst>
                                      </p:cBhvr>
                                      <p:to>
                                        <p:strVal val="visible"/>
                                      </p:to>
                                    </p:set>
                                    <p:animEffect transition="in" filter="strips(downLeft)">
                                      <p:cBhvr>
                                        <p:cTn id="58" dur="500"/>
                                        <p:tgtEl>
                                          <p:spTgt spid="8197"/>
                                        </p:tgtEl>
                                      </p:cBhvr>
                                    </p:animEffect>
                                  </p:childTnLst>
                                  <p:subTnLst>
                                    <p:audio>
                                      <p:cMediaNode>
                                        <p:cTn display="0" masterRel="sameClick">
                                          <p:stCondLst>
                                            <p:cond evt="begin" delay="0">
                                              <p:tn val="56"/>
                                            </p:cond>
                                          </p:stCondLst>
                                          <p:endCondLst>
                                            <p:cond evt="onStopAudio" delay="0">
                                              <p:tgtEl>
                                                <p:sldTgt/>
                                              </p:tgtEl>
                                            </p:cond>
                                          </p:endCondLst>
                                        </p:cTn>
                                        <p:tgtEl>
                                          <p:sndTgt r:embed="rId6" name="CHIMES.WAV"/>
                                        </p:tgtEl>
                                      </p:cMediaNode>
                                    </p:audio>
                                  </p:subTnLst>
                                </p:cTn>
                              </p:par>
                            </p:childTnLst>
                          </p:cTn>
                        </p:par>
                      </p:childTnLst>
                    </p:cTn>
                  </p:par>
                  <p:par>
                    <p:cTn id="59" fill="hold">
                      <p:stCondLst>
                        <p:cond delay="indefinite"/>
                      </p:stCondLst>
                      <p:childTnLst>
                        <p:par>
                          <p:cTn id="60" fill="hold">
                            <p:stCondLst>
                              <p:cond delay="0"/>
                            </p:stCondLst>
                            <p:childTnLst>
                              <p:par>
                                <p:cTn id="61" presetID="2" presetClass="entr" presetSubtype="8" fill="hold" grpId="0" nodeType="clickEffect">
                                  <p:stCondLst>
                                    <p:cond delay="0"/>
                                  </p:stCondLst>
                                  <p:childTnLst>
                                    <p:set>
                                      <p:cBhvr>
                                        <p:cTn id="62" dur="1" fill="hold">
                                          <p:stCondLst>
                                            <p:cond delay="0"/>
                                          </p:stCondLst>
                                        </p:cTn>
                                        <p:tgtEl>
                                          <p:spTgt spid="8204">
                                            <p:txEl>
                                              <p:pRg st="0" end="0"/>
                                            </p:txEl>
                                          </p:spTgt>
                                        </p:tgtEl>
                                        <p:attrNameLst>
                                          <p:attrName>style.visibility</p:attrName>
                                        </p:attrNameLst>
                                      </p:cBhvr>
                                      <p:to>
                                        <p:strVal val="visible"/>
                                      </p:to>
                                    </p:set>
                                    <p:anim calcmode="lin" valueType="num">
                                      <p:cBhvr additive="base">
                                        <p:cTn id="63" dur="500" fill="hold"/>
                                        <p:tgtEl>
                                          <p:spTgt spid="8204">
                                            <p:txEl>
                                              <p:pRg st="0" end="0"/>
                                            </p:txEl>
                                          </p:spTgt>
                                        </p:tgtEl>
                                        <p:attrNameLst>
                                          <p:attrName>ppt_x</p:attrName>
                                        </p:attrNameLst>
                                      </p:cBhvr>
                                      <p:tavLst>
                                        <p:tav tm="0">
                                          <p:val>
                                            <p:strVal val="0-#ppt_w/2"/>
                                          </p:val>
                                        </p:tav>
                                        <p:tav tm="100000">
                                          <p:val>
                                            <p:strVal val="#ppt_x"/>
                                          </p:val>
                                        </p:tav>
                                      </p:tavLst>
                                    </p:anim>
                                    <p:anim calcmode="lin" valueType="num">
                                      <p:cBhvr additive="base">
                                        <p:cTn id="64" dur="500" fill="hold"/>
                                        <p:tgtEl>
                                          <p:spTgt spid="820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1"/>
                                            </p:cond>
                                          </p:stCondLst>
                                          <p:endCondLst>
                                            <p:cond evt="onStopAudio" delay="0">
                                              <p:tgtEl>
                                                <p:sldTgt/>
                                              </p:tgtEl>
                                            </p:cond>
                                          </p:endCondLst>
                                        </p:cTn>
                                        <p:tgtEl>
                                          <p:sndTgt r:embed="rId3" name="WHOOSH.WAV"/>
                                        </p:tgtEl>
                                      </p:cMediaNode>
                                    </p:audio>
                                  </p:subTnLst>
                                </p:cTn>
                              </p:par>
                            </p:childTnLst>
                          </p:cTn>
                        </p:par>
                      </p:childTnLst>
                    </p:cTn>
                  </p:par>
                  <p:par>
                    <p:cTn id="65" fill="hold">
                      <p:stCondLst>
                        <p:cond delay="indefinite"/>
                      </p:stCondLst>
                      <p:childTnLst>
                        <p:par>
                          <p:cTn id="66" fill="hold">
                            <p:stCondLst>
                              <p:cond delay="0"/>
                            </p:stCondLst>
                            <p:childTnLst>
                              <p:par>
                                <p:cTn id="67" presetID="2" presetClass="entr" presetSubtype="8" fill="hold" grpId="0" nodeType="clickEffect">
                                  <p:stCondLst>
                                    <p:cond delay="0"/>
                                  </p:stCondLst>
                                  <p:childTnLst>
                                    <p:set>
                                      <p:cBhvr>
                                        <p:cTn id="68" dur="1" fill="hold">
                                          <p:stCondLst>
                                            <p:cond delay="0"/>
                                          </p:stCondLst>
                                        </p:cTn>
                                        <p:tgtEl>
                                          <p:spTgt spid="8204">
                                            <p:txEl>
                                              <p:pRg st="1" end="1"/>
                                            </p:txEl>
                                          </p:spTgt>
                                        </p:tgtEl>
                                        <p:attrNameLst>
                                          <p:attrName>style.visibility</p:attrName>
                                        </p:attrNameLst>
                                      </p:cBhvr>
                                      <p:to>
                                        <p:strVal val="visible"/>
                                      </p:to>
                                    </p:set>
                                    <p:anim calcmode="lin" valueType="num">
                                      <p:cBhvr additive="base">
                                        <p:cTn id="69" dur="500" fill="hold"/>
                                        <p:tgtEl>
                                          <p:spTgt spid="8204">
                                            <p:txEl>
                                              <p:pRg st="1" end="1"/>
                                            </p:txEl>
                                          </p:spTgt>
                                        </p:tgtEl>
                                        <p:attrNameLst>
                                          <p:attrName>ppt_x</p:attrName>
                                        </p:attrNameLst>
                                      </p:cBhvr>
                                      <p:tavLst>
                                        <p:tav tm="0">
                                          <p:val>
                                            <p:strVal val="0-#ppt_w/2"/>
                                          </p:val>
                                        </p:tav>
                                        <p:tav tm="100000">
                                          <p:val>
                                            <p:strVal val="#ppt_x"/>
                                          </p:val>
                                        </p:tav>
                                      </p:tavLst>
                                    </p:anim>
                                    <p:anim calcmode="lin" valueType="num">
                                      <p:cBhvr additive="base">
                                        <p:cTn id="70" dur="500" fill="hold"/>
                                        <p:tgtEl>
                                          <p:spTgt spid="820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7"/>
                                            </p:cond>
                                          </p:stCondLst>
                                          <p:endCondLst>
                                            <p:cond evt="onStopAudio" delay="0">
                                              <p:tgtEl>
                                                <p:sldTgt/>
                                              </p:tgtEl>
                                            </p:cond>
                                          </p:endCondLst>
                                        </p:cTn>
                                        <p:tgtEl>
                                          <p:sndTgt r:embed="rId3" name="WHOOSH.WAV"/>
                                        </p:tgtEl>
                                      </p:cMediaNode>
                                    </p:audio>
                                  </p:subTnLst>
                                </p:cTn>
                              </p:par>
                            </p:childTnLst>
                          </p:cTn>
                        </p:par>
                      </p:childTnLst>
                    </p:cTn>
                  </p:par>
                  <p:par>
                    <p:cTn id="71" fill="hold">
                      <p:stCondLst>
                        <p:cond delay="indefinite"/>
                      </p:stCondLst>
                      <p:childTnLst>
                        <p:par>
                          <p:cTn id="72" fill="hold">
                            <p:stCondLst>
                              <p:cond delay="0"/>
                            </p:stCondLst>
                            <p:childTnLst>
                              <p:par>
                                <p:cTn id="73" presetID="2" presetClass="entr" presetSubtype="8" fill="hold" grpId="0" nodeType="clickEffect">
                                  <p:stCondLst>
                                    <p:cond delay="0"/>
                                  </p:stCondLst>
                                  <p:childTnLst>
                                    <p:set>
                                      <p:cBhvr>
                                        <p:cTn id="74" dur="1" fill="hold">
                                          <p:stCondLst>
                                            <p:cond delay="0"/>
                                          </p:stCondLst>
                                        </p:cTn>
                                        <p:tgtEl>
                                          <p:spTgt spid="8204">
                                            <p:txEl>
                                              <p:pRg st="2" end="2"/>
                                            </p:txEl>
                                          </p:spTgt>
                                        </p:tgtEl>
                                        <p:attrNameLst>
                                          <p:attrName>style.visibility</p:attrName>
                                        </p:attrNameLst>
                                      </p:cBhvr>
                                      <p:to>
                                        <p:strVal val="visible"/>
                                      </p:to>
                                    </p:set>
                                    <p:anim calcmode="lin" valueType="num">
                                      <p:cBhvr additive="base">
                                        <p:cTn id="75" dur="500" fill="hold"/>
                                        <p:tgtEl>
                                          <p:spTgt spid="8204">
                                            <p:txEl>
                                              <p:pRg st="2" end="2"/>
                                            </p:txEl>
                                          </p:spTgt>
                                        </p:tgtEl>
                                        <p:attrNameLst>
                                          <p:attrName>ppt_x</p:attrName>
                                        </p:attrNameLst>
                                      </p:cBhvr>
                                      <p:tavLst>
                                        <p:tav tm="0">
                                          <p:val>
                                            <p:strVal val="0-#ppt_w/2"/>
                                          </p:val>
                                        </p:tav>
                                        <p:tav tm="100000">
                                          <p:val>
                                            <p:strVal val="#ppt_x"/>
                                          </p:val>
                                        </p:tav>
                                      </p:tavLst>
                                    </p:anim>
                                    <p:anim calcmode="lin" valueType="num">
                                      <p:cBhvr additive="base">
                                        <p:cTn id="76" dur="500" fill="hold"/>
                                        <p:tgtEl>
                                          <p:spTgt spid="8204">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3"/>
                                            </p:cond>
                                          </p:stCondLst>
                                          <p:endCondLst>
                                            <p:cond evt="onStopAudio" delay="0">
                                              <p:tgtEl>
                                                <p:sldTgt/>
                                              </p:tgtEl>
                                            </p:cond>
                                          </p:endCondLst>
                                        </p:cTn>
                                        <p:tgtEl>
                                          <p:sndTgt r:embed="rId3" name="WHOOSH.WAV"/>
                                        </p:tgtEl>
                                      </p:cMediaNode>
                                    </p:audio>
                                  </p:subTnLst>
                                </p:cTn>
                              </p:par>
                            </p:childTnLst>
                          </p:cTn>
                        </p:par>
                      </p:childTnLst>
                    </p:cTn>
                  </p:par>
                  <p:par>
                    <p:cTn id="77" fill="hold">
                      <p:stCondLst>
                        <p:cond delay="indefinite"/>
                      </p:stCondLst>
                      <p:childTnLst>
                        <p:par>
                          <p:cTn id="78" fill="hold">
                            <p:stCondLst>
                              <p:cond delay="0"/>
                            </p:stCondLst>
                            <p:childTnLst>
                              <p:par>
                                <p:cTn id="79" presetID="7" presetClass="entr" presetSubtype="2" fill="hold" nodeType="clickEffect">
                                  <p:stCondLst>
                                    <p:cond delay="0"/>
                                  </p:stCondLst>
                                  <p:childTnLst>
                                    <p:set>
                                      <p:cBhvr>
                                        <p:cTn id="80" dur="1" fill="hold">
                                          <p:stCondLst>
                                            <p:cond delay="0"/>
                                          </p:stCondLst>
                                        </p:cTn>
                                        <p:tgtEl>
                                          <p:spTgt spid="8205"/>
                                        </p:tgtEl>
                                        <p:attrNameLst>
                                          <p:attrName>style.visibility</p:attrName>
                                        </p:attrNameLst>
                                      </p:cBhvr>
                                      <p:to>
                                        <p:strVal val="visible"/>
                                      </p:to>
                                    </p:set>
                                    <p:anim calcmode="lin" valueType="num">
                                      <p:cBhvr additive="base">
                                        <p:cTn id="81" dur="5000" fill="hold"/>
                                        <p:tgtEl>
                                          <p:spTgt spid="8205"/>
                                        </p:tgtEl>
                                        <p:attrNameLst>
                                          <p:attrName>ppt_x</p:attrName>
                                        </p:attrNameLst>
                                      </p:cBhvr>
                                      <p:tavLst>
                                        <p:tav tm="0">
                                          <p:val>
                                            <p:strVal val="1+#ppt_w/2"/>
                                          </p:val>
                                        </p:tav>
                                        <p:tav tm="100000">
                                          <p:val>
                                            <p:strVal val="#ppt_x"/>
                                          </p:val>
                                        </p:tav>
                                      </p:tavLst>
                                    </p:anim>
                                    <p:anim calcmode="lin" valueType="num">
                                      <p:cBhvr additive="base">
                                        <p:cTn id="82" dur="5000" fill="hold"/>
                                        <p:tgtEl>
                                          <p:spTgt spid="820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9"/>
                                            </p:cond>
                                          </p:stCondLst>
                                          <p:endCondLst>
                                            <p:cond evt="onStopAudio" delay="0">
                                              <p:tgtEl>
                                                <p:sldTgt/>
                                              </p:tgtEl>
                                            </p:cond>
                                          </p:endCondLst>
                                        </p:cTn>
                                        <p:tgtEl>
                                          <p:sndTgt r:embed="rId7"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bldLvl="3" autoUpdateAnimBg="0"/>
      <p:bldP spid="8199" grpId="0" autoUpdateAnimBg="0"/>
      <p:bldP spid="8201" grpId="0" build="p" bldLvl="3" autoUpdateAnimBg="0"/>
      <p:bldP spid="8202" grpId="0" autoUpdateAnimBg="0"/>
      <p:bldP spid="8204" grpId="0" build="p" bldLvl="3" autoUpdateAnimBg="0"/>
      <p:bldP spid="8206" grpId="0" animBg="1"/>
      <p:bldP spid="8207"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Inside the Atom</a:t>
            </a:r>
            <a:endParaRPr lang="en-US" dirty="0"/>
          </a:p>
        </p:txBody>
      </p:sp>
      <p:sp>
        <p:nvSpPr>
          <p:cNvPr id="3" name="Content Placeholder 2"/>
          <p:cNvSpPr>
            <a:spLocks noGrp="1"/>
          </p:cNvSpPr>
          <p:nvPr>
            <p:ph sz="half" idx="1"/>
          </p:nvPr>
        </p:nvSpPr>
        <p:spPr>
          <a:xfrm>
            <a:off x="304800" y="2057400"/>
            <a:ext cx="2971800" cy="4114800"/>
          </a:xfrm>
        </p:spPr>
        <p:txBody>
          <a:bodyPr/>
          <a:lstStyle/>
          <a:p>
            <a:r>
              <a:rPr lang="en-US" dirty="0" smtClean="0"/>
              <a:t>Atomic Number</a:t>
            </a:r>
          </a:p>
          <a:p>
            <a:pPr>
              <a:buNone/>
            </a:pPr>
            <a:endParaRPr lang="en-US" sz="1600" dirty="0" smtClean="0"/>
          </a:p>
          <a:p>
            <a:pPr>
              <a:buNone/>
            </a:pPr>
            <a:endParaRPr lang="en-US" sz="1600" dirty="0" smtClean="0"/>
          </a:p>
          <a:p>
            <a:r>
              <a:rPr lang="en-US" dirty="0" smtClean="0"/>
              <a:t>Mass Number</a:t>
            </a:r>
          </a:p>
          <a:p>
            <a:endParaRPr lang="en-US" sz="2000" dirty="0" smtClean="0"/>
          </a:p>
          <a:p>
            <a:endParaRPr lang="en-US" sz="2000" dirty="0" smtClean="0"/>
          </a:p>
          <a:p>
            <a:endParaRPr lang="en-US" sz="2000" dirty="0" smtClean="0"/>
          </a:p>
          <a:p>
            <a:r>
              <a:rPr lang="en-US" dirty="0" smtClean="0"/>
              <a:t>Atomic Mass</a:t>
            </a:r>
            <a:endParaRPr lang="en-US" dirty="0"/>
          </a:p>
        </p:txBody>
      </p:sp>
      <p:sp>
        <p:nvSpPr>
          <p:cNvPr id="4" name="Content Placeholder 3"/>
          <p:cNvSpPr>
            <a:spLocks noGrp="1"/>
          </p:cNvSpPr>
          <p:nvPr>
            <p:ph sz="half" idx="2"/>
          </p:nvPr>
        </p:nvSpPr>
        <p:spPr>
          <a:xfrm>
            <a:off x="3200400" y="2057400"/>
            <a:ext cx="5257800" cy="4114800"/>
          </a:xfrm>
        </p:spPr>
        <p:txBody>
          <a:bodyPr/>
          <a:lstStyle/>
          <a:p>
            <a:pPr>
              <a:buFontTx/>
              <a:buChar char="-"/>
            </a:pPr>
            <a:r>
              <a:rPr lang="en-US" dirty="0" smtClean="0"/>
              <a:t>number of protons in the nucleus of an atom. (defines an element) </a:t>
            </a:r>
          </a:p>
          <a:p>
            <a:pPr>
              <a:buFontTx/>
              <a:buChar char="-"/>
            </a:pPr>
            <a:endParaRPr lang="en-US" sz="1000" dirty="0" smtClean="0"/>
          </a:p>
          <a:p>
            <a:pPr>
              <a:buFontTx/>
              <a:buChar char="-"/>
            </a:pPr>
            <a:r>
              <a:rPr lang="en-US" dirty="0" smtClean="0"/>
              <a:t>number of protons plus neutrons in the nucleus of </a:t>
            </a:r>
            <a:r>
              <a:rPr lang="en-US" b="1" u="sng" dirty="0" smtClean="0"/>
              <a:t>A SPECIFIC ISOTOPE</a:t>
            </a:r>
            <a:r>
              <a:rPr lang="en-US" dirty="0" smtClean="0"/>
              <a:t>!  </a:t>
            </a:r>
          </a:p>
          <a:p>
            <a:pPr>
              <a:buFontTx/>
              <a:buChar char="-"/>
            </a:pPr>
            <a:endParaRPr lang="en-US" sz="1000" dirty="0" smtClean="0"/>
          </a:p>
          <a:p>
            <a:pPr>
              <a:buFontTx/>
              <a:buChar char="-"/>
            </a:pPr>
            <a:r>
              <a:rPr lang="en-US" dirty="0" smtClean="0"/>
              <a:t>weighted average of the masses of all isotopes of an element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20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fade">
                                      <p:cBhvr>
                                        <p:cTn id="17" dur="2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Inside the Atom</a:t>
            </a:r>
            <a:br>
              <a:rPr lang="en-US" dirty="0" smtClean="0"/>
            </a:br>
            <a:r>
              <a:rPr lang="en-US" dirty="0" smtClean="0"/>
              <a:t>So, how do we know…</a:t>
            </a:r>
            <a:endParaRPr lang="en-US" dirty="0"/>
          </a:p>
        </p:txBody>
      </p:sp>
      <p:sp>
        <p:nvSpPr>
          <p:cNvPr id="3" name="Content Placeholder 2"/>
          <p:cNvSpPr>
            <a:spLocks noGrp="1"/>
          </p:cNvSpPr>
          <p:nvPr>
            <p:ph sz="half" idx="1"/>
          </p:nvPr>
        </p:nvSpPr>
        <p:spPr>
          <a:xfrm>
            <a:off x="304800" y="2057400"/>
            <a:ext cx="4419600" cy="4114800"/>
          </a:xfrm>
        </p:spPr>
        <p:txBody>
          <a:bodyPr/>
          <a:lstStyle/>
          <a:p>
            <a:r>
              <a:rPr lang="en-US" dirty="0" smtClean="0"/>
              <a:t>…the number of protons?</a:t>
            </a:r>
          </a:p>
          <a:p>
            <a:pPr>
              <a:buNone/>
            </a:pPr>
            <a:endParaRPr lang="en-US" sz="1600" dirty="0" smtClean="0"/>
          </a:p>
          <a:p>
            <a:pPr>
              <a:buNone/>
            </a:pPr>
            <a:endParaRPr lang="en-US" sz="1600" dirty="0" smtClean="0"/>
          </a:p>
          <a:p>
            <a:r>
              <a:rPr lang="en-US" dirty="0" smtClean="0"/>
              <a:t>…the number of neutrons?</a:t>
            </a:r>
          </a:p>
          <a:p>
            <a:pPr>
              <a:buNone/>
            </a:pPr>
            <a:endParaRPr lang="en-US" sz="2000" dirty="0" smtClean="0"/>
          </a:p>
          <a:p>
            <a:endParaRPr lang="en-US" sz="2000" dirty="0" smtClean="0"/>
          </a:p>
          <a:p>
            <a:r>
              <a:rPr lang="en-US" dirty="0" smtClean="0"/>
              <a:t>…the charge?</a:t>
            </a:r>
            <a:endParaRPr lang="en-US" dirty="0"/>
          </a:p>
        </p:txBody>
      </p:sp>
      <p:sp>
        <p:nvSpPr>
          <p:cNvPr id="4" name="Content Placeholder 3"/>
          <p:cNvSpPr>
            <a:spLocks noGrp="1"/>
          </p:cNvSpPr>
          <p:nvPr>
            <p:ph sz="half" idx="2"/>
          </p:nvPr>
        </p:nvSpPr>
        <p:spPr>
          <a:xfrm>
            <a:off x="4724400" y="2057400"/>
            <a:ext cx="3886200" cy="4114800"/>
          </a:xfrm>
        </p:spPr>
        <p:txBody>
          <a:bodyPr/>
          <a:lstStyle/>
          <a:p>
            <a:pPr>
              <a:buNone/>
            </a:pPr>
            <a:r>
              <a:rPr lang="en-US" dirty="0" smtClean="0"/>
              <a:t>= the atomic number (Z)</a:t>
            </a:r>
          </a:p>
          <a:p>
            <a:pPr>
              <a:buNone/>
            </a:pPr>
            <a:endParaRPr lang="en-US" sz="3000" dirty="0" smtClean="0"/>
          </a:p>
          <a:p>
            <a:pPr>
              <a:buNone/>
            </a:pPr>
            <a:r>
              <a:rPr lang="en-US" sz="3000" dirty="0" smtClean="0"/>
              <a:t>    </a:t>
            </a:r>
            <a:r>
              <a:rPr lang="en-US" dirty="0" smtClean="0"/>
              <a:t>p</a:t>
            </a:r>
            <a:r>
              <a:rPr lang="en-US" baseline="30000" dirty="0" smtClean="0"/>
              <a:t>+</a:t>
            </a:r>
            <a:r>
              <a:rPr lang="en-US" dirty="0" smtClean="0"/>
              <a:t> + n = Mass # (A)</a:t>
            </a:r>
          </a:p>
          <a:p>
            <a:pPr>
              <a:buNone/>
            </a:pPr>
            <a:endParaRPr lang="en-US" sz="1400" dirty="0" smtClean="0"/>
          </a:p>
          <a:p>
            <a:pPr>
              <a:buNone/>
            </a:pPr>
            <a:endParaRPr lang="en-US" sz="1400" dirty="0" smtClean="0"/>
          </a:p>
          <a:p>
            <a:pPr>
              <a:buNone/>
            </a:pPr>
            <a:endParaRPr lang="en-US" sz="1400" dirty="0" smtClean="0"/>
          </a:p>
          <a:p>
            <a:pPr>
              <a:buNone/>
            </a:pPr>
            <a:r>
              <a:rPr lang="en-US" dirty="0" smtClean="0"/>
              <a:t>	Charge = p</a:t>
            </a:r>
            <a:r>
              <a:rPr lang="en-US" baseline="30000" dirty="0" smtClean="0"/>
              <a:t>+</a:t>
            </a:r>
            <a:r>
              <a:rPr lang="en-US" dirty="0" smtClean="0"/>
              <a:t>  -  e</a:t>
            </a:r>
            <a:r>
              <a:rPr lang="en-US" baseline="30000" dirty="0" smtClean="0"/>
              <a:t>-</a:t>
            </a:r>
            <a:endParaRPr lang="en-US" sz="1200" baseline="30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20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6" end="6"/>
                                            </p:txEl>
                                          </p:spTgt>
                                        </p:tgtEl>
                                        <p:attrNameLst>
                                          <p:attrName>style.visibility</p:attrName>
                                        </p:attrNameLst>
                                      </p:cBhvr>
                                      <p:to>
                                        <p:strVal val="visible"/>
                                      </p:to>
                                    </p:set>
                                    <p:animEffect transition="in" filter="fade">
                                      <p:cBhvr>
                                        <p:cTn id="17" dur="2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Inside the Atom</a:t>
            </a:r>
            <a:br>
              <a:rPr lang="en-US" dirty="0" smtClean="0"/>
            </a:br>
            <a:r>
              <a:rPr lang="en-US" dirty="0" smtClean="0"/>
              <a:t>So, how do we know…</a:t>
            </a:r>
            <a:endParaRPr lang="en-US" dirty="0"/>
          </a:p>
        </p:txBody>
      </p:sp>
      <p:sp>
        <p:nvSpPr>
          <p:cNvPr id="3" name="Content Placeholder 2"/>
          <p:cNvSpPr>
            <a:spLocks noGrp="1"/>
          </p:cNvSpPr>
          <p:nvPr>
            <p:ph sz="half" idx="1"/>
          </p:nvPr>
        </p:nvSpPr>
        <p:spPr>
          <a:xfrm>
            <a:off x="304800" y="2057400"/>
            <a:ext cx="8458200" cy="4114800"/>
          </a:xfrm>
        </p:spPr>
        <p:txBody>
          <a:bodyPr/>
          <a:lstStyle/>
          <a:p>
            <a:r>
              <a:rPr lang="en-US" dirty="0" smtClean="0"/>
              <a:t>…the  average atomic mass? </a:t>
            </a:r>
            <a:r>
              <a:rPr lang="en-US" sz="2400" dirty="0" smtClean="0"/>
              <a:t>(Simple vs. Weighted average: What is the average age of people in this room?)</a:t>
            </a:r>
          </a:p>
          <a:p>
            <a:pPr>
              <a:buNone/>
            </a:pPr>
            <a:r>
              <a:rPr lang="en-US" b="1" dirty="0" smtClean="0">
                <a:solidFill>
                  <a:srgbClr val="FF6600"/>
                </a:solidFill>
              </a:rPr>
              <a:t>Chemistry: A Modern Course – p. 137, #8 &amp; 9</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Inside the Atom</a:t>
            </a:r>
            <a:br>
              <a:rPr lang="en-US" dirty="0" smtClean="0"/>
            </a:br>
            <a:r>
              <a:rPr lang="en-US" dirty="0" smtClean="0"/>
              <a:t>So, how do we know…</a:t>
            </a:r>
            <a:endParaRPr lang="en-US" dirty="0"/>
          </a:p>
        </p:txBody>
      </p:sp>
      <p:sp>
        <p:nvSpPr>
          <p:cNvPr id="3" name="Content Placeholder 2"/>
          <p:cNvSpPr>
            <a:spLocks noGrp="1"/>
          </p:cNvSpPr>
          <p:nvPr>
            <p:ph sz="half" idx="1"/>
          </p:nvPr>
        </p:nvSpPr>
        <p:spPr>
          <a:xfrm>
            <a:off x="304800" y="2057400"/>
            <a:ext cx="8458200" cy="1143000"/>
          </a:xfrm>
        </p:spPr>
        <p:txBody>
          <a:bodyPr/>
          <a:lstStyle/>
          <a:p>
            <a:r>
              <a:rPr lang="en-US" dirty="0" smtClean="0"/>
              <a:t>…the relative abundance (percentage) of each isotope?</a:t>
            </a:r>
          </a:p>
          <a:p>
            <a:r>
              <a:rPr lang="en-US" b="1" dirty="0" smtClean="0">
                <a:solidFill>
                  <a:srgbClr val="FF6600"/>
                </a:solidFill>
              </a:rPr>
              <a:t>MASS SPECTROMETRY</a:t>
            </a:r>
          </a:p>
          <a:p>
            <a:pPr>
              <a:buNone/>
            </a:pPr>
            <a:endParaRPr lang="en-US" b="1" dirty="0" smtClean="0">
              <a:solidFill>
                <a:srgbClr val="FF6600"/>
              </a:solidFill>
            </a:endParaRPr>
          </a:p>
        </p:txBody>
      </p:sp>
      <p:pic>
        <p:nvPicPr>
          <p:cNvPr id="1027" name="Picture 3" descr="H:\Chemistry I\Atomic Theory\MassSpec.jpg"/>
          <p:cNvPicPr>
            <a:picLocks noChangeAspect="1" noChangeArrowheads="1"/>
          </p:cNvPicPr>
          <p:nvPr/>
        </p:nvPicPr>
        <p:blipFill>
          <a:blip r:embed="rId2" cstate="print"/>
          <a:srcRect/>
          <a:stretch>
            <a:fillRect/>
          </a:stretch>
        </p:blipFill>
        <p:spPr bwMode="auto">
          <a:xfrm>
            <a:off x="1905000" y="3124200"/>
            <a:ext cx="5486400" cy="3584448"/>
          </a:xfrm>
          <a:prstGeom prst="rect">
            <a:avLst/>
          </a:prstGeom>
          <a:noFill/>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ATOMIC THEORY</a:t>
            </a:r>
            <a:br>
              <a:rPr lang="en-US" dirty="0" smtClean="0"/>
            </a:br>
            <a:r>
              <a:rPr lang="en-US" sz="3200" dirty="0" smtClean="0"/>
              <a:t>Radiation vs. Radioactivity</a:t>
            </a:r>
            <a:endParaRPr lang="en-US" dirty="0"/>
          </a:p>
        </p:txBody>
      </p:sp>
      <p:sp>
        <p:nvSpPr>
          <p:cNvPr id="3" name="Content Placeholder 2"/>
          <p:cNvSpPr>
            <a:spLocks noGrp="1"/>
          </p:cNvSpPr>
          <p:nvPr>
            <p:ph sz="half" idx="1"/>
          </p:nvPr>
        </p:nvSpPr>
        <p:spPr>
          <a:xfrm>
            <a:off x="304800" y="1905000"/>
            <a:ext cx="8458200" cy="4495800"/>
          </a:xfrm>
        </p:spPr>
        <p:txBody>
          <a:bodyPr/>
          <a:lstStyle/>
          <a:p>
            <a:pPr>
              <a:buNone/>
            </a:pPr>
            <a:r>
              <a:rPr lang="en-US" sz="2600" dirty="0" smtClean="0"/>
              <a:t>Radioactivity – the spontaneous decay of an unstable nucleus. </a:t>
            </a:r>
            <a:r>
              <a:rPr lang="en-US" sz="2600" dirty="0" smtClean="0">
                <a:solidFill>
                  <a:srgbClr val="00FF00"/>
                </a:solidFill>
              </a:rPr>
              <a:t>(Why does this happen? Why DOESN’T it happen sometimes?????)</a:t>
            </a:r>
          </a:p>
          <a:p>
            <a:pPr>
              <a:buNone/>
            </a:pPr>
            <a:r>
              <a:rPr lang="en-US" sz="2600" dirty="0" smtClean="0">
                <a:solidFill>
                  <a:srgbClr val="FF6600"/>
                </a:solidFill>
              </a:rPr>
              <a:t>Radiation – energy carried by streams of particles and/or vibrations though a medium (waves). </a:t>
            </a:r>
            <a:endParaRPr lang="en-US" sz="2600" dirty="0" smtClean="0">
              <a:solidFill>
                <a:srgbClr val="FF6600"/>
              </a:solidFill>
            </a:endParaRPr>
          </a:p>
          <a:p>
            <a:pPr>
              <a:buNone/>
            </a:pPr>
            <a:r>
              <a:rPr lang="en-US" sz="2600" b="1" dirty="0" smtClean="0">
                <a:solidFill>
                  <a:schemeClr val="accent6">
                    <a:lumMod val="60000"/>
                    <a:lumOff val="40000"/>
                  </a:schemeClr>
                </a:solidFill>
              </a:rPr>
              <a:t>All radioactivity produces radiation, but NOT all radiation comes from radioactivity!  (Radiation produced by radioactive processes is called nuclear radiation.) </a:t>
            </a:r>
          </a:p>
          <a:p>
            <a:pPr algn="ctr">
              <a:buNone/>
            </a:pPr>
            <a:r>
              <a:rPr lang="en-US" sz="2600" b="1" dirty="0" smtClean="0">
                <a:solidFill>
                  <a:srgbClr val="FFCC00"/>
                </a:solidFill>
              </a:rPr>
              <a:t>MAKE SURE YOU HAVE NOTES ON </a:t>
            </a:r>
          </a:p>
          <a:p>
            <a:pPr algn="ctr">
              <a:buNone/>
            </a:pPr>
            <a:r>
              <a:rPr lang="en-US" sz="2600" b="1" dirty="0" smtClean="0">
                <a:solidFill>
                  <a:srgbClr val="FFCC00"/>
                </a:solidFill>
              </a:rPr>
              <a:t>PROPERTIES OF IONIZING RADIATION</a:t>
            </a:r>
            <a:endParaRPr lang="en-US" sz="2600" b="1" dirty="0" smtClean="0">
              <a:solidFill>
                <a:srgbClr val="FFCC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ATOMIC THEORY</a:t>
            </a:r>
            <a:br>
              <a:rPr lang="en-US" dirty="0" smtClean="0"/>
            </a:br>
            <a:r>
              <a:rPr lang="en-US" sz="3200" dirty="0" smtClean="0"/>
              <a:t>Radiation  and Identifying Elements</a:t>
            </a:r>
            <a:endParaRPr lang="en-US" dirty="0"/>
          </a:p>
        </p:txBody>
      </p:sp>
      <p:sp>
        <p:nvSpPr>
          <p:cNvPr id="3" name="Content Placeholder 2"/>
          <p:cNvSpPr>
            <a:spLocks noGrp="1"/>
          </p:cNvSpPr>
          <p:nvPr>
            <p:ph sz="half" idx="1"/>
          </p:nvPr>
        </p:nvSpPr>
        <p:spPr>
          <a:xfrm>
            <a:off x="381000" y="2362200"/>
            <a:ext cx="8458200" cy="3505200"/>
          </a:xfrm>
        </p:spPr>
        <p:txBody>
          <a:bodyPr/>
          <a:lstStyle/>
          <a:p>
            <a:pPr>
              <a:buNone/>
            </a:pPr>
            <a:r>
              <a:rPr lang="en-US" sz="2600" dirty="0" smtClean="0"/>
              <a:t>Spectroscopy  – the “fingerprints” of the elements. </a:t>
            </a:r>
          </a:p>
          <a:p>
            <a:pPr algn="ctr">
              <a:buNone/>
            </a:pPr>
            <a:r>
              <a:rPr lang="en-US" sz="2600" dirty="0" smtClean="0">
                <a:solidFill>
                  <a:schemeClr val="accent6">
                    <a:lumMod val="60000"/>
                    <a:lumOff val="40000"/>
                  </a:schemeClr>
                </a:solidFill>
                <a:hlinkClick r:id="rId2"/>
              </a:rPr>
              <a:t>Explanation (0:49-4:48)</a:t>
            </a:r>
            <a:endParaRPr lang="en-US" sz="2600" dirty="0" smtClean="0">
              <a:solidFill>
                <a:schemeClr val="accent6">
                  <a:lumMod val="60000"/>
                  <a:lumOff val="40000"/>
                </a:schemeClr>
              </a:solidFill>
            </a:endParaRPr>
          </a:p>
          <a:p>
            <a:pPr>
              <a:buNone/>
            </a:pPr>
            <a:r>
              <a:rPr lang="en-US" sz="2600" dirty="0" smtClean="0">
                <a:solidFill>
                  <a:srgbClr val="00FF00"/>
                </a:solidFill>
              </a:rPr>
              <a:t>Because each element has a unique arrangement of electrons,  each element gives off a unique light pattern when its atoms are excited.</a:t>
            </a:r>
          </a:p>
          <a:p>
            <a:pPr>
              <a:buNone/>
            </a:pPr>
            <a:r>
              <a:rPr lang="en-US" sz="2600" dirty="0" smtClean="0">
                <a:solidFill>
                  <a:srgbClr val="FF6600"/>
                </a:solidFill>
              </a:rPr>
              <a:t>These light patterns may be difficult to distinguish with the naked eye, but with the help of a spectroscope we can identify a specific element by its SPECTRUM.</a:t>
            </a:r>
            <a:endParaRPr lang="en-US" sz="2600" dirty="0" smtClean="0">
              <a:solidFill>
                <a:srgbClr val="FF66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ATOMIC THEORY</a:t>
            </a:r>
            <a:br>
              <a:rPr lang="en-US" dirty="0" smtClean="0"/>
            </a:br>
            <a:r>
              <a:rPr lang="en-US" sz="3200" dirty="0" smtClean="0"/>
              <a:t>Properties of Radiation</a:t>
            </a:r>
            <a:endParaRPr lang="en-US" dirty="0"/>
          </a:p>
        </p:txBody>
      </p:sp>
      <p:sp>
        <p:nvSpPr>
          <p:cNvPr id="3" name="Content Placeholder 2"/>
          <p:cNvSpPr>
            <a:spLocks noGrp="1"/>
          </p:cNvSpPr>
          <p:nvPr>
            <p:ph sz="half" idx="1"/>
          </p:nvPr>
        </p:nvSpPr>
        <p:spPr>
          <a:xfrm>
            <a:off x="304800" y="1905000"/>
            <a:ext cx="8458200" cy="4495800"/>
          </a:xfrm>
        </p:spPr>
        <p:txBody>
          <a:bodyPr/>
          <a:lstStyle/>
          <a:p>
            <a:pPr>
              <a:buNone/>
            </a:pPr>
            <a:r>
              <a:rPr lang="en-US" sz="2600" b="1" dirty="0" smtClean="0"/>
              <a:t>Wavelength – distance from the peak of one wave to the peak of the next wave. (May also be measured from one trough to the next trough.)</a:t>
            </a:r>
          </a:p>
          <a:p>
            <a:pPr>
              <a:buNone/>
            </a:pPr>
            <a:r>
              <a:rPr lang="en-US" sz="2600" b="1" dirty="0" smtClean="0">
                <a:solidFill>
                  <a:srgbClr val="FFCC00"/>
                </a:solidFill>
              </a:rPr>
              <a:t>Frequency – number of waves passing a point each second</a:t>
            </a:r>
          </a:p>
          <a:p>
            <a:pPr>
              <a:buNone/>
            </a:pPr>
            <a:r>
              <a:rPr lang="en-US" sz="2600" b="1" dirty="0" smtClean="0">
                <a:solidFill>
                  <a:schemeClr val="accent6">
                    <a:lumMod val="60000"/>
                    <a:lumOff val="40000"/>
                  </a:schemeClr>
                </a:solidFill>
              </a:rPr>
              <a:t>Photon – a “particle” of light</a:t>
            </a:r>
          </a:p>
          <a:p>
            <a:pPr>
              <a:buNone/>
            </a:pPr>
            <a:r>
              <a:rPr lang="en-US" sz="6000" b="1" dirty="0" smtClean="0">
                <a:solidFill>
                  <a:schemeClr val="accent6">
                    <a:lumMod val="60000"/>
                    <a:lumOff val="40000"/>
                  </a:schemeClr>
                </a:solidFill>
              </a:rPr>
              <a:t>		</a:t>
            </a:r>
            <a:r>
              <a:rPr lang="en-US" sz="6000" b="1" dirty="0" smtClean="0">
                <a:solidFill>
                  <a:srgbClr val="FF6600"/>
                </a:solidFill>
              </a:rPr>
              <a:t>c =</a:t>
            </a:r>
            <a:r>
              <a:rPr lang="en-US" sz="6000" b="1" dirty="0" err="1" smtClean="0">
                <a:solidFill>
                  <a:srgbClr val="FF6600"/>
                </a:solidFill>
                <a:latin typeface="Symbol" pitchFamily="18" charset="2"/>
              </a:rPr>
              <a:t>ln</a:t>
            </a:r>
            <a:endParaRPr lang="en-US" sz="6000" b="1" dirty="0" smtClean="0">
              <a:solidFill>
                <a:srgbClr val="FF6600"/>
              </a:solidFill>
              <a:latin typeface="Symbol" pitchFamily="18" charset="2"/>
            </a:endParaRPr>
          </a:p>
          <a:p>
            <a:pPr>
              <a:buNone/>
            </a:pPr>
            <a:r>
              <a:rPr lang="en-US" sz="6000" b="1" dirty="0" smtClean="0">
                <a:solidFill>
                  <a:schemeClr val="accent6">
                    <a:lumMod val="60000"/>
                    <a:lumOff val="40000"/>
                  </a:schemeClr>
                </a:solidFill>
              </a:rPr>
              <a:t>		</a:t>
            </a:r>
            <a:r>
              <a:rPr lang="en-US" sz="6000" b="1" dirty="0" smtClean="0">
                <a:solidFill>
                  <a:srgbClr val="00FF00"/>
                </a:solidFill>
              </a:rPr>
              <a:t>E=</a:t>
            </a:r>
            <a:r>
              <a:rPr lang="en-US" sz="6000" b="1" dirty="0" err="1" smtClean="0">
                <a:solidFill>
                  <a:srgbClr val="00FF00"/>
                </a:solidFill>
              </a:rPr>
              <a:t>h</a:t>
            </a:r>
            <a:r>
              <a:rPr lang="en-US" sz="6000" b="1" dirty="0" err="1" smtClean="0">
                <a:solidFill>
                  <a:srgbClr val="00FF00"/>
                </a:solidFill>
                <a:latin typeface="Symbol" pitchFamily="18" charset="2"/>
              </a:rPr>
              <a:t>n</a:t>
            </a:r>
            <a:endParaRPr lang="en-US" sz="6000" b="1" dirty="0" smtClean="0">
              <a:solidFill>
                <a:srgbClr val="00FF00"/>
              </a:solidFill>
              <a:latin typeface="Symbol" pitchFamily="18" charset="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WordArt 2"/>
          <p:cNvSpPr>
            <a:spLocks noChangeArrowheads="1" noChangeShapeType="1" noTextEdit="1"/>
          </p:cNvSpPr>
          <p:nvPr/>
        </p:nvSpPr>
        <p:spPr bwMode="auto">
          <a:xfrm>
            <a:off x="609600" y="381000"/>
            <a:ext cx="5410200" cy="1889125"/>
          </a:xfrm>
          <a:prstGeom prst="rect">
            <a:avLst/>
          </a:prstGeom>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kern="10">
                <a:ln w="9525">
                  <a:round/>
                  <a:headEnd type="none" w="sm" len="sm"/>
                  <a:tailEnd type="none" w="sm" len="sm"/>
                </a:ln>
                <a:gradFill rotWithShape="0">
                  <a:gsLst>
                    <a:gs pos="0">
                      <a:srgbClr val="FFE701"/>
                    </a:gs>
                    <a:gs pos="100000">
                      <a:srgbClr val="FE3E02"/>
                    </a:gs>
                  </a:gsLst>
                  <a:lin ang="5400000" scaled="1"/>
                </a:gradFill>
                <a:latin typeface="Impact"/>
              </a:rPr>
              <a:t>Ancient Philosophies</a:t>
            </a:r>
          </a:p>
        </p:txBody>
      </p:sp>
      <p:sp>
        <p:nvSpPr>
          <p:cNvPr id="18435" name="Text Box 3"/>
          <p:cNvSpPr txBox="1">
            <a:spLocks noChangeArrowheads="1"/>
          </p:cNvSpPr>
          <p:nvPr/>
        </p:nvSpPr>
        <p:spPr bwMode="auto">
          <a:xfrm>
            <a:off x="2389188" y="1828800"/>
            <a:ext cx="2640012" cy="519113"/>
          </a:xfrm>
          <a:prstGeom prst="rect">
            <a:avLst/>
          </a:prstGeom>
          <a:noFill/>
          <a:ln w="12700">
            <a:noFill/>
            <a:miter lim="800000"/>
            <a:headEnd type="none" w="sm" len="sm"/>
            <a:tailEnd type="none" w="sm" len="sm"/>
          </a:ln>
          <a:effectLst/>
        </p:spPr>
        <p:txBody>
          <a:bodyPr wrap="none">
            <a:spAutoFit/>
          </a:bodyPr>
          <a:lstStyle/>
          <a:p>
            <a:r>
              <a:rPr lang="en-US">
                <a:solidFill>
                  <a:schemeClr val="hlink"/>
                </a:solidFill>
              </a:rPr>
              <a:t>(Ancient Greece)</a:t>
            </a:r>
          </a:p>
        </p:txBody>
      </p:sp>
      <p:sp>
        <p:nvSpPr>
          <p:cNvPr id="18436" name="Text Box 4"/>
          <p:cNvSpPr txBox="1">
            <a:spLocks noChangeArrowheads="1"/>
          </p:cNvSpPr>
          <p:nvPr/>
        </p:nvSpPr>
        <p:spPr bwMode="auto">
          <a:xfrm>
            <a:off x="304800" y="2514600"/>
            <a:ext cx="5638800" cy="3378200"/>
          </a:xfrm>
          <a:prstGeom prst="rect">
            <a:avLst/>
          </a:prstGeom>
          <a:noFill/>
          <a:ln w="12700">
            <a:noFill/>
            <a:miter lim="800000"/>
            <a:headEnd type="none" w="sm" len="sm"/>
            <a:tailEnd type="none" w="sm" len="sm"/>
          </a:ln>
          <a:effectLst/>
        </p:spPr>
        <p:txBody>
          <a:bodyPr>
            <a:spAutoFit/>
          </a:bodyPr>
          <a:lstStyle/>
          <a:p>
            <a:r>
              <a:rPr lang="en-US" sz="2400"/>
              <a:t>Ancient Greece – NO EXPERIMENTS 			(two-class system)</a:t>
            </a:r>
          </a:p>
          <a:p>
            <a:pPr lvl="1">
              <a:buFont typeface="Webdings" pitchFamily="18" charset="2"/>
              <a:buChar char="$"/>
            </a:pPr>
            <a:r>
              <a:rPr lang="en-US" sz="2400"/>
              <a:t>The upper class felt it beneath them to perform manual labor.</a:t>
            </a:r>
          </a:p>
          <a:p>
            <a:pPr lvl="1">
              <a:buFont typeface="Webdings" pitchFamily="18" charset="2"/>
              <a:buChar char="$"/>
            </a:pPr>
            <a:r>
              <a:rPr lang="en-US" sz="2400"/>
              <a:t>The lower class (plebeians) were not allowed to think or express rational thought</a:t>
            </a:r>
          </a:p>
          <a:p>
            <a:pPr lvl="1">
              <a:buFont typeface="Webdings" pitchFamily="18" charset="2"/>
              <a:buChar char="$"/>
            </a:pPr>
            <a:r>
              <a:rPr lang="en-US" sz="2400"/>
              <a:t>Experiments require work with both the hands and the mind</a:t>
            </a:r>
          </a:p>
        </p:txBody>
      </p:sp>
      <p:grpSp>
        <p:nvGrpSpPr>
          <p:cNvPr id="18442" name="Group 10"/>
          <p:cNvGrpSpPr>
            <a:grpSpLocks/>
          </p:cNvGrpSpPr>
          <p:nvPr/>
        </p:nvGrpSpPr>
        <p:grpSpPr bwMode="auto">
          <a:xfrm>
            <a:off x="5867400" y="3505200"/>
            <a:ext cx="3276600" cy="3048000"/>
            <a:chOff x="3648" y="2016"/>
            <a:chExt cx="2064" cy="1920"/>
          </a:xfrm>
        </p:grpSpPr>
        <p:grpSp>
          <p:nvGrpSpPr>
            <p:cNvPr id="18441" name="Group 9"/>
            <p:cNvGrpSpPr>
              <a:grpSpLocks/>
            </p:cNvGrpSpPr>
            <p:nvPr/>
          </p:nvGrpSpPr>
          <p:grpSpPr bwMode="auto">
            <a:xfrm>
              <a:off x="3696" y="2016"/>
              <a:ext cx="1968" cy="1872"/>
              <a:chOff x="3696" y="2016"/>
              <a:chExt cx="1968" cy="1872"/>
            </a:xfrm>
          </p:grpSpPr>
          <p:sp>
            <p:nvSpPr>
              <p:cNvPr id="18438" name="Oval 6"/>
              <p:cNvSpPr>
                <a:spLocks noChangeArrowheads="1"/>
              </p:cNvSpPr>
              <p:nvPr/>
            </p:nvSpPr>
            <p:spPr bwMode="auto">
              <a:xfrm>
                <a:off x="3696" y="2016"/>
                <a:ext cx="1968" cy="1872"/>
              </a:xfrm>
              <a:prstGeom prst="ellipse">
                <a:avLst/>
              </a:prstGeom>
              <a:solidFill>
                <a:srgbClr val="FFFFFF"/>
              </a:solidFill>
              <a:ln w="12700">
                <a:solidFill>
                  <a:schemeClr val="tx1"/>
                </a:solidFill>
                <a:round/>
                <a:headEnd type="none" w="sm" len="sm"/>
                <a:tailEnd type="none" w="sm" len="sm"/>
              </a:ln>
              <a:effectLst/>
            </p:spPr>
            <p:txBody>
              <a:bodyPr wrap="none" anchor="ctr"/>
              <a:lstStyle/>
              <a:p>
                <a:endParaRPr lang="en-US"/>
              </a:p>
            </p:txBody>
          </p:sp>
          <p:pic>
            <p:nvPicPr>
              <p:cNvPr id="18439" name="Picture 7"/>
              <p:cNvPicPr>
                <a:picLocks noChangeAspect="1" noChangeArrowheads="1"/>
              </p:cNvPicPr>
              <p:nvPr/>
            </p:nvPicPr>
            <p:blipFill>
              <a:blip r:embed="rId6" cstate="print"/>
              <a:srcRect/>
              <a:stretch>
                <a:fillRect/>
              </a:stretch>
            </p:blipFill>
            <p:spPr bwMode="auto">
              <a:xfrm>
                <a:off x="4128" y="2304"/>
                <a:ext cx="1237" cy="1248"/>
              </a:xfrm>
              <a:prstGeom prst="rect">
                <a:avLst/>
              </a:prstGeom>
              <a:noFill/>
              <a:ln w="12700">
                <a:noFill/>
                <a:miter lim="800000"/>
                <a:headEnd type="none" w="sm" len="sm"/>
                <a:tailEnd type="none" w="sm" len="sm"/>
              </a:ln>
              <a:effectLst/>
            </p:spPr>
          </p:pic>
        </p:grpSp>
        <p:sp>
          <p:nvSpPr>
            <p:cNvPr id="18440" name="AutoShape 8"/>
            <p:cNvSpPr>
              <a:spLocks noChangeArrowheads="1"/>
            </p:cNvSpPr>
            <p:nvPr/>
          </p:nvSpPr>
          <p:spPr bwMode="auto">
            <a:xfrm>
              <a:off x="3648" y="2016"/>
              <a:ext cx="2064" cy="1920"/>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0000"/>
            </a:solidFill>
            <a:ln w="12700">
              <a:solidFill>
                <a:schemeClr val="tx1"/>
              </a:solidFill>
              <a:miter lim="800000"/>
              <a:headEnd type="none" w="sm" len="sm"/>
              <a:tailEnd type="none" w="sm" len="sm"/>
            </a:ln>
            <a:effectLst/>
          </p:spPr>
          <p:txBody>
            <a:bodyPr wrap="none" anchor="ctr"/>
            <a:lstStyle/>
            <a:p>
              <a:pPr algn="ctr"/>
              <a:endParaRPr lang="en-US">
                <a:solidFill>
                  <a:schemeClr val="hlink"/>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 calcmode="lin" valueType="num">
                                      <p:cBhvr additive="base">
                                        <p:cTn id="7" dur="500" fill="hold"/>
                                        <p:tgtEl>
                                          <p:spTgt spid="18434"/>
                                        </p:tgtEl>
                                        <p:attrNameLst>
                                          <p:attrName>ppt_x</p:attrName>
                                        </p:attrNameLst>
                                      </p:cBhvr>
                                      <p:tavLst>
                                        <p:tav tm="0">
                                          <p:val>
                                            <p:strVal val="0-#ppt_w/2"/>
                                          </p:val>
                                        </p:tav>
                                        <p:tav tm="100000">
                                          <p:val>
                                            <p:strVal val="#ppt_x"/>
                                          </p:val>
                                        </p:tav>
                                      </p:tavLst>
                                    </p:anim>
                                    <p:anim calcmode="lin" valueType="num">
                                      <p:cBhvr additive="base">
                                        <p:cTn id="8" dur="500" fill="hold"/>
                                        <p:tgtEl>
                                          <p:spTgt spid="1843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9" fill="hold">
                            <p:stCondLst>
                              <p:cond delay="500"/>
                            </p:stCondLst>
                            <p:childTnLst>
                              <p:par>
                                <p:cTn id="10" presetID="2" presetClass="entr" presetSubtype="3" fill="hold" grpId="0" nodeType="afterEffect">
                                  <p:stCondLst>
                                    <p:cond delay="0"/>
                                  </p:stCondLst>
                                  <p:childTnLst>
                                    <p:set>
                                      <p:cBhvr>
                                        <p:cTn id="11" dur="1" fill="hold">
                                          <p:stCondLst>
                                            <p:cond delay="0"/>
                                          </p:stCondLst>
                                        </p:cTn>
                                        <p:tgtEl>
                                          <p:spTgt spid="18435"/>
                                        </p:tgtEl>
                                        <p:attrNameLst>
                                          <p:attrName>style.visibility</p:attrName>
                                        </p:attrNameLst>
                                      </p:cBhvr>
                                      <p:to>
                                        <p:strVal val="visible"/>
                                      </p:to>
                                    </p:set>
                                    <p:anim calcmode="lin" valueType="num">
                                      <p:cBhvr additive="base">
                                        <p:cTn id="12" dur="500" fill="hold"/>
                                        <p:tgtEl>
                                          <p:spTgt spid="18435"/>
                                        </p:tgtEl>
                                        <p:attrNameLst>
                                          <p:attrName>ppt_x</p:attrName>
                                        </p:attrNameLst>
                                      </p:cBhvr>
                                      <p:tavLst>
                                        <p:tav tm="0">
                                          <p:val>
                                            <p:strVal val="1+#ppt_w/2"/>
                                          </p:val>
                                        </p:tav>
                                        <p:tav tm="100000">
                                          <p:val>
                                            <p:strVal val="#ppt_x"/>
                                          </p:val>
                                        </p:tav>
                                      </p:tavLst>
                                    </p:anim>
                                    <p:anim calcmode="lin" valueType="num">
                                      <p:cBhvr additive="base">
                                        <p:cTn id="13" dur="500" fill="hold"/>
                                        <p:tgtEl>
                                          <p:spTgt spid="18435"/>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WHOOSH.WAV"/>
                                        </p:tgtEl>
                                      </p:cMediaNode>
                                    </p:audio>
                                  </p:sub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8436">
                                            <p:txEl>
                                              <p:pRg st="0" end="0"/>
                                            </p:txEl>
                                          </p:spTgt>
                                        </p:tgtEl>
                                        <p:attrNameLst>
                                          <p:attrName>style.visibility</p:attrName>
                                        </p:attrNameLst>
                                      </p:cBhvr>
                                      <p:to>
                                        <p:strVal val="visible"/>
                                      </p:to>
                                    </p:set>
                                    <p:anim calcmode="lin" valueType="num">
                                      <p:cBhvr additive="base">
                                        <p:cTn id="18" dur="500" fill="hold"/>
                                        <p:tgtEl>
                                          <p:spTgt spid="18436">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8436">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4" name="PROJCTOR.WAV"/>
                                        </p:tgtEl>
                                      </p:cMediaNode>
                                    </p:audio>
                                  </p:sub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8436">
                                            <p:txEl>
                                              <p:pRg st="1" end="1"/>
                                            </p:txEl>
                                          </p:spTgt>
                                        </p:tgtEl>
                                        <p:attrNameLst>
                                          <p:attrName>style.visibility</p:attrName>
                                        </p:attrNameLst>
                                      </p:cBhvr>
                                      <p:to>
                                        <p:strVal val="visible"/>
                                      </p:to>
                                    </p:set>
                                    <p:anim calcmode="lin" valueType="num">
                                      <p:cBhvr additive="base">
                                        <p:cTn id="24" dur="500" fill="hold"/>
                                        <p:tgtEl>
                                          <p:spTgt spid="18436">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8436">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4" name="PROJCTOR.WAV"/>
                                        </p:tgtEl>
                                      </p:cMediaNode>
                                    </p:audio>
                                  </p:sub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8436">
                                            <p:txEl>
                                              <p:pRg st="2" end="2"/>
                                            </p:txEl>
                                          </p:spTgt>
                                        </p:tgtEl>
                                        <p:attrNameLst>
                                          <p:attrName>style.visibility</p:attrName>
                                        </p:attrNameLst>
                                      </p:cBhvr>
                                      <p:to>
                                        <p:strVal val="visible"/>
                                      </p:to>
                                    </p:set>
                                    <p:anim calcmode="lin" valueType="num">
                                      <p:cBhvr additive="base">
                                        <p:cTn id="30" dur="500" fill="hold"/>
                                        <p:tgtEl>
                                          <p:spTgt spid="18436">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8436">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4" name="PROJCTOR.WAV"/>
                                        </p:tgtEl>
                                      </p:cMediaNode>
                                    </p:audio>
                                  </p:sub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8436">
                                            <p:txEl>
                                              <p:pRg st="3" end="3"/>
                                            </p:txEl>
                                          </p:spTgt>
                                        </p:tgtEl>
                                        <p:attrNameLst>
                                          <p:attrName>style.visibility</p:attrName>
                                        </p:attrNameLst>
                                      </p:cBhvr>
                                      <p:to>
                                        <p:strVal val="visible"/>
                                      </p:to>
                                    </p:set>
                                    <p:anim calcmode="lin" valueType="num">
                                      <p:cBhvr additive="base">
                                        <p:cTn id="36" dur="500" fill="hold"/>
                                        <p:tgtEl>
                                          <p:spTgt spid="18436">
                                            <p:txEl>
                                              <p:pRg st="3" end="3"/>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8436">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4" name="PROJCTOR.WAV"/>
                                        </p:tgtEl>
                                      </p:cMediaNode>
                                    </p:audio>
                                  </p:subTnLst>
                                </p:cTn>
                              </p:par>
                            </p:childTnLst>
                          </p:cTn>
                        </p:par>
                      </p:childTnLst>
                    </p:cTn>
                  </p:par>
                  <p:par>
                    <p:cTn id="38" fill="hold">
                      <p:stCondLst>
                        <p:cond delay="indefinite"/>
                      </p:stCondLst>
                      <p:childTnLst>
                        <p:par>
                          <p:cTn id="39" fill="hold">
                            <p:stCondLst>
                              <p:cond delay="0"/>
                            </p:stCondLst>
                            <p:childTnLst>
                              <p:par>
                                <p:cTn id="40" presetID="2" presetClass="entr" presetSubtype="1" fill="hold" nodeType="clickEffect">
                                  <p:stCondLst>
                                    <p:cond delay="0"/>
                                  </p:stCondLst>
                                  <p:childTnLst>
                                    <p:set>
                                      <p:cBhvr>
                                        <p:cTn id="41" dur="1" fill="hold">
                                          <p:stCondLst>
                                            <p:cond delay="0"/>
                                          </p:stCondLst>
                                        </p:cTn>
                                        <p:tgtEl>
                                          <p:spTgt spid="18442"/>
                                        </p:tgtEl>
                                        <p:attrNameLst>
                                          <p:attrName>style.visibility</p:attrName>
                                        </p:attrNameLst>
                                      </p:cBhvr>
                                      <p:to>
                                        <p:strVal val="visible"/>
                                      </p:to>
                                    </p:set>
                                    <p:anim calcmode="lin" valueType="num">
                                      <p:cBhvr additive="base">
                                        <p:cTn id="42" dur="500" fill="hold"/>
                                        <p:tgtEl>
                                          <p:spTgt spid="18442"/>
                                        </p:tgtEl>
                                        <p:attrNameLst>
                                          <p:attrName>ppt_x</p:attrName>
                                        </p:attrNameLst>
                                      </p:cBhvr>
                                      <p:tavLst>
                                        <p:tav tm="0">
                                          <p:val>
                                            <p:strVal val="#ppt_x"/>
                                          </p:val>
                                        </p:tav>
                                        <p:tav tm="100000">
                                          <p:val>
                                            <p:strVal val="#ppt_x"/>
                                          </p:val>
                                        </p:tav>
                                      </p:tavLst>
                                    </p:anim>
                                    <p:anim calcmode="lin" valueType="num">
                                      <p:cBhvr additive="base">
                                        <p:cTn id="43" dur="500" fill="hold"/>
                                        <p:tgtEl>
                                          <p:spTgt spid="18442"/>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40"/>
                                            </p:cond>
                                          </p:stCondLst>
                                          <p:endCondLst>
                                            <p:cond evt="onStopAudio" delay="0">
                                              <p:tgtEl>
                                                <p:sldTgt/>
                                              </p:tgtEl>
                                            </p:cond>
                                          </p:endCondLst>
                                        </p:cTn>
                                        <p:tgtEl>
                                          <p:sndTgt r:embed="rId5" name="EXPLOD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animBg="1"/>
      <p:bldP spid="18435" grpId="0" autoUpdateAnimBg="0"/>
      <p:bldP spid="18436" grpId="0" build="p" bldLvl="2"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WordArt 3"/>
          <p:cNvSpPr>
            <a:spLocks noChangeArrowheads="1" noChangeShapeType="1" noTextEdit="1"/>
          </p:cNvSpPr>
          <p:nvPr/>
        </p:nvSpPr>
        <p:spPr bwMode="auto">
          <a:xfrm>
            <a:off x="609600" y="381000"/>
            <a:ext cx="5181600" cy="1889125"/>
          </a:xfrm>
          <a:prstGeom prst="rect">
            <a:avLst/>
          </a:prstGeom>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kern="10">
                <a:ln w="9525">
                  <a:round/>
                  <a:headEnd type="none" w="sm" len="sm"/>
                  <a:tailEnd type="none" w="sm" len="sm"/>
                </a:ln>
                <a:gradFill rotWithShape="0">
                  <a:gsLst>
                    <a:gs pos="0">
                      <a:srgbClr val="FFE701"/>
                    </a:gs>
                    <a:gs pos="100000">
                      <a:srgbClr val="FE3E02"/>
                    </a:gs>
                  </a:gsLst>
                  <a:lin ang="5400000" scaled="1"/>
                </a:gradFill>
                <a:latin typeface="Impact"/>
              </a:rPr>
              <a:t>Common Perception</a:t>
            </a:r>
          </a:p>
        </p:txBody>
      </p:sp>
      <p:sp>
        <p:nvSpPr>
          <p:cNvPr id="14340" name="Text Box 4"/>
          <p:cNvSpPr txBox="1">
            <a:spLocks noChangeArrowheads="1"/>
          </p:cNvSpPr>
          <p:nvPr/>
        </p:nvSpPr>
        <p:spPr bwMode="auto">
          <a:xfrm>
            <a:off x="2133600" y="1905000"/>
            <a:ext cx="3484563" cy="519113"/>
          </a:xfrm>
          <a:prstGeom prst="rect">
            <a:avLst/>
          </a:prstGeom>
          <a:noFill/>
          <a:ln w="12700">
            <a:noFill/>
            <a:miter lim="800000"/>
            <a:headEnd type="none" w="sm" len="sm"/>
            <a:tailEnd type="none" w="sm" len="sm"/>
          </a:ln>
          <a:effectLst/>
        </p:spPr>
        <p:txBody>
          <a:bodyPr wrap="none">
            <a:spAutoFit/>
          </a:bodyPr>
          <a:lstStyle/>
          <a:p>
            <a:r>
              <a:rPr lang="en-US">
                <a:solidFill>
                  <a:schemeClr val="hlink"/>
                </a:solidFill>
              </a:rPr>
              <a:t>(400 B.C. - 1000 A.D.)</a:t>
            </a:r>
          </a:p>
        </p:txBody>
      </p:sp>
      <p:sp>
        <p:nvSpPr>
          <p:cNvPr id="14341" name="Text Box 5"/>
          <p:cNvSpPr txBox="1">
            <a:spLocks noChangeArrowheads="1"/>
          </p:cNvSpPr>
          <p:nvPr/>
        </p:nvSpPr>
        <p:spPr bwMode="auto">
          <a:xfrm>
            <a:off x="609600" y="2971800"/>
            <a:ext cx="8305800" cy="3081338"/>
          </a:xfrm>
          <a:prstGeom prst="rect">
            <a:avLst/>
          </a:prstGeom>
          <a:noFill/>
          <a:ln w="12700">
            <a:noFill/>
            <a:miter lim="800000"/>
            <a:headEnd type="none" w="sm" len="sm"/>
            <a:tailEnd type="none" w="sm" len="sm"/>
          </a:ln>
          <a:effectLst/>
        </p:spPr>
        <p:txBody>
          <a:bodyPr>
            <a:spAutoFit/>
          </a:bodyPr>
          <a:lstStyle/>
          <a:p>
            <a:r>
              <a:rPr lang="en-US"/>
              <a:t>The general public blindly accepts Aristotle’s philosophy of matter. </a:t>
            </a:r>
          </a:p>
          <a:p>
            <a:endParaRPr lang="en-US"/>
          </a:p>
          <a:p>
            <a:r>
              <a:rPr lang="en-US"/>
              <a:t>Granted, most people living in these centuries were too concerned with feeding themselves and protecting themselves from wild animals and barbarians to care about the structure of matter...</a:t>
            </a:r>
          </a:p>
        </p:txBody>
      </p:sp>
      <p:pic>
        <p:nvPicPr>
          <p:cNvPr id="14342" name="Picture 6"/>
          <p:cNvPicPr>
            <a:picLocks noChangeAspect="1" noChangeArrowheads="1"/>
          </p:cNvPicPr>
          <p:nvPr/>
        </p:nvPicPr>
        <p:blipFill>
          <a:blip r:embed="rId6" cstate="print"/>
          <a:srcRect/>
          <a:stretch>
            <a:fillRect/>
          </a:stretch>
        </p:blipFill>
        <p:spPr bwMode="auto">
          <a:xfrm>
            <a:off x="7391400" y="2514600"/>
            <a:ext cx="1419225" cy="1685925"/>
          </a:xfrm>
          <a:prstGeom prst="rect">
            <a:avLst/>
          </a:prstGeom>
          <a:noFill/>
          <a:ln w="12700">
            <a:noFill/>
            <a:miter lim="800000"/>
            <a:headEnd type="none" w="sm" len="sm"/>
            <a:tailEnd type="none" w="sm" len="sm"/>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339"/>
                                        </p:tgtEl>
                                        <p:attrNameLst>
                                          <p:attrName>style.visibility</p:attrName>
                                        </p:attrNameLst>
                                      </p:cBhvr>
                                      <p:to>
                                        <p:strVal val="visible"/>
                                      </p:to>
                                    </p:set>
                                    <p:anim calcmode="lin" valueType="num">
                                      <p:cBhvr additive="base">
                                        <p:cTn id="7" dur="500" fill="hold"/>
                                        <p:tgtEl>
                                          <p:spTgt spid="14339"/>
                                        </p:tgtEl>
                                        <p:attrNameLst>
                                          <p:attrName>ppt_x</p:attrName>
                                        </p:attrNameLst>
                                      </p:cBhvr>
                                      <p:tavLst>
                                        <p:tav tm="0">
                                          <p:val>
                                            <p:strVal val="0-#ppt_w/2"/>
                                          </p:val>
                                        </p:tav>
                                        <p:tav tm="100000">
                                          <p:val>
                                            <p:strVal val="#ppt_x"/>
                                          </p:val>
                                        </p:tav>
                                      </p:tavLst>
                                    </p:anim>
                                    <p:anim calcmode="lin" valueType="num">
                                      <p:cBhvr additive="base">
                                        <p:cTn id="8" dur="500" fill="hold"/>
                                        <p:tgtEl>
                                          <p:spTgt spid="1433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4340"/>
                                        </p:tgtEl>
                                        <p:attrNameLst>
                                          <p:attrName>style.visibility</p:attrName>
                                        </p:attrNameLst>
                                      </p:cBhvr>
                                      <p:to>
                                        <p:strVal val="visible"/>
                                      </p:to>
                                    </p:set>
                                    <p:anim calcmode="lin" valueType="num">
                                      <p:cBhvr additive="base">
                                        <p:cTn id="12" dur="500" fill="hold"/>
                                        <p:tgtEl>
                                          <p:spTgt spid="14340"/>
                                        </p:tgtEl>
                                        <p:attrNameLst>
                                          <p:attrName>ppt_x</p:attrName>
                                        </p:attrNameLst>
                                      </p:cBhvr>
                                      <p:tavLst>
                                        <p:tav tm="0">
                                          <p:val>
                                            <p:strVal val="0-#ppt_w/2"/>
                                          </p:val>
                                        </p:tav>
                                        <p:tav tm="100000">
                                          <p:val>
                                            <p:strVal val="#ppt_x"/>
                                          </p:val>
                                        </p:tav>
                                      </p:tavLst>
                                    </p:anim>
                                    <p:anim calcmode="lin" valueType="num">
                                      <p:cBhvr additive="base">
                                        <p:cTn id="13" dur="500" fill="hold"/>
                                        <p:tgtEl>
                                          <p:spTgt spid="1434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WHOOSH.WAV"/>
                                        </p:tgtEl>
                                      </p:cMediaNode>
                                    </p:audio>
                                  </p:subTnLst>
                                </p:cTn>
                              </p:par>
                            </p:childTnLst>
                          </p:cTn>
                        </p:par>
                      </p:childTnLst>
                    </p:cTn>
                  </p:par>
                  <p:par>
                    <p:cTn id="14" fill="hold">
                      <p:stCondLst>
                        <p:cond delay="indefinite"/>
                      </p:stCondLst>
                      <p:childTnLst>
                        <p:par>
                          <p:cTn id="15" fill="hold">
                            <p:stCondLst>
                              <p:cond delay="0"/>
                            </p:stCondLst>
                            <p:childTnLst>
                              <p:par>
                                <p:cTn id="16" presetID="22" presetClass="entr" presetSubtype="1" fill="hold" grpId="0" nodeType="clickEffect">
                                  <p:stCondLst>
                                    <p:cond delay="0"/>
                                  </p:stCondLst>
                                  <p:iterate type="lt">
                                    <p:tmPct val="100000"/>
                                  </p:iterate>
                                  <p:childTnLst>
                                    <p:set>
                                      <p:cBhvr>
                                        <p:cTn id="17" dur="1" fill="hold">
                                          <p:stCondLst>
                                            <p:cond delay="0"/>
                                          </p:stCondLst>
                                        </p:cTn>
                                        <p:tgtEl>
                                          <p:spTgt spid="14341">
                                            <p:txEl>
                                              <p:pRg st="0" end="0"/>
                                            </p:txEl>
                                          </p:spTgt>
                                        </p:tgtEl>
                                        <p:attrNameLst>
                                          <p:attrName>style.visibility</p:attrName>
                                        </p:attrNameLst>
                                      </p:cBhvr>
                                      <p:to>
                                        <p:strVal val="visible"/>
                                      </p:to>
                                    </p:set>
                                    <p:animEffect transition="in" filter="wipe(up)">
                                      <p:cBhvr>
                                        <p:cTn id="18" dur="75"/>
                                        <p:tgtEl>
                                          <p:spTgt spid="14341">
                                            <p:txEl>
                                              <p:pRg st="0" end="0"/>
                                            </p:txEl>
                                          </p:spTgt>
                                        </p:tgtEl>
                                      </p:cBhvr>
                                    </p:animEffect>
                                  </p:childTnLst>
                                  <p:subTnLst>
                                    <p:audio>
                                      <p:cMediaNode>
                                        <p:cTn display="0" masterRel="sameClick">
                                          <p:stCondLst>
                                            <p:cond evt="begin" delay="0">
                                              <p:tn val="16"/>
                                            </p:cond>
                                          </p:stCondLst>
                                          <p:endCondLst>
                                            <p:cond evt="onStopAudio" delay="0">
                                              <p:tgtEl>
                                                <p:sldTgt/>
                                              </p:tgtEl>
                                            </p:cond>
                                          </p:endCondLst>
                                        </p:cTn>
                                        <p:tgtEl>
                                          <p:sndTgt r:embed="rId4" name="TYPE.WAV"/>
                                        </p:tgtEl>
                                      </p:cMediaNode>
                                    </p:audio>
                                  </p:subTnLst>
                                </p:cTn>
                              </p:par>
                            </p:childTnLst>
                          </p:cTn>
                        </p:par>
                      </p:childTnLst>
                    </p:cTn>
                  </p:par>
                  <p:par>
                    <p:cTn id="19" fill="hold">
                      <p:stCondLst>
                        <p:cond delay="indefinite"/>
                      </p:stCondLst>
                      <p:childTnLst>
                        <p:par>
                          <p:cTn id="20" fill="hold">
                            <p:stCondLst>
                              <p:cond delay="0"/>
                            </p:stCondLst>
                            <p:childTnLst>
                              <p:par>
                                <p:cTn id="21" presetID="22" presetClass="entr" presetSubtype="1" fill="hold" grpId="0" nodeType="clickEffect">
                                  <p:stCondLst>
                                    <p:cond delay="0"/>
                                  </p:stCondLst>
                                  <p:iterate type="lt">
                                    <p:tmPct val="100000"/>
                                  </p:iterate>
                                  <p:childTnLst>
                                    <p:set>
                                      <p:cBhvr>
                                        <p:cTn id="22" dur="1" fill="hold">
                                          <p:stCondLst>
                                            <p:cond delay="0"/>
                                          </p:stCondLst>
                                        </p:cTn>
                                        <p:tgtEl>
                                          <p:spTgt spid="14341">
                                            <p:txEl>
                                              <p:pRg st="2" end="2"/>
                                            </p:txEl>
                                          </p:spTgt>
                                        </p:tgtEl>
                                        <p:attrNameLst>
                                          <p:attrName>style.visibility</p:attrName>
                                        </p:attrNameLst>
                                      </p:cBhvr>
                                      <p:to>
                                        <p:strVal val="visible"/>
                                      </p:to>
                                    </p:set>
                                    <p:animEffect transition="in" filter="wipe(up)">
                                      <p:cBhvr>
                                        <p:cTn id="23" dur="75"/>
                                        <p:tgtEl>
                                          <p:spTgt spid="14341">
                                            <p:txEl>
                                              <p:pRg st="2" end="2"/>
                                            </p:txEl>
                                          </p:spTgt>
                                        </p:tgtEl>
                                      </p:cBhvr>
                                    </p:animEffect>
                                  </p:childTnLst>
                                  <p:subTnLst>
                                    <p:audio>
                                      <p:cMediaNode>
                                        <p:cTn display="0" masterRel="sameClick">
                                          <p:stCondLst>
                                            <p:cond evt="begin" delay="0">
                                              <p:tn val="21"/>
                                            </p:cond>
                                          </p:stCondLst>
                                          <p:endCondLst>
                                            <p:cond evt="onStopAudio" delay="0">
                                              <p:tgtEl>
                                                <p:sldTgt/>
                                              </p:tgtEl>
                                            </p:cond>
                                          </p:endCondLst>
                                        </p:cTn>
                                        <p:tgtEl>
                                          <p:sndTgt r:embed="rId4" name="TYPE.WAV"/>
                                        </p:tgtEl>
                                      </p:cMediaNode>
                                    </p:audio>
                                  </p:sub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499"/>
                                          </p:stCondLst>
                                        </p:cTn>
                                        <p:tgtEl>
                                          <p:spTgt spid="14342"/>
                                        </p:tgtEl>
                                        <p:attrNameLst>
                                          <p:attrName>style.visibility</p:attrName>
                                        </p:attrNameLst>
                                      </p:cBhvr>
                                      <p:to>
                                        <p:strVal val="visible"/>
                                      </p:to>
                                    </p:set>
                                  </p:childTnLst>
                                  <p:subTnLst>
                                    <p:audio>
                                      <p:cMediaNode vol="83000">
                                        <p:cTn display="0" masterRel="sameClick">
                                          <p:stCondLst>
                                            <p:cond evt="begin" delay="0">
                                              <p:tn val="26"/>
                                            </p:cond>
                                          </p:stCondLst>
                                          <p:endCondLst>
                                            <p:cond evt="onStopAudio" delay="0">
                                              <p:tgtEl>
                                                <p:sldTgt/>
                                              </p:tgtEl>
                                            </p:cond>
                                          </p:endCondLst>
                                        </p:cTn>
                                        <p:tgtEl>
                                          <p:sndTgt r:embed="rId5" name="EXPLOD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animBg="1"/>
      <p:bldP spid="14340" grpId="0" autoUpdateAnimBg="0"/>
      <p:bldP spid="14341"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WordArt 2"/>
          <p:cNvSpPr>
            <a:spLocks noChangeArrowheads="1" noChangeShapeType="1" noTextEdit="1"/>
          </p:cNvSpPr>
          <p:nvPr/>
        </p:nvSpPr>
        <p:spPr bwMode="auto">
          <a:xfrm>
            <a:off x="609600" y="381000"/>
            <a:ext cx="5257800" cy="1889125"/>
          </a:xfrm>
          <a:prstGeom prst="rect">
            <a:avLst/>
          </a:prstGeom>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kern="10">
                <a:ln w="9525">
                  <a:round/>
                  <a:headEnd type="none" w="sm" len="sm"/>
                  <a:tailEnd type="none" w="sm" len="sm"/>
                </a:ln>
                <a:gradFill rotWithShape="0">
                  <a:gsLst>
                    <a:gs pos="0">
                      <a:srgbClr val="FFE701"/>
                    </a:gs>
                    <a:gs pos="100000">
                      <a:srgbClr val="FE3E02"/>
                    </a:gs>
                  </a:gsLst>
                  <a:lin ang="5400000" scaled="1"/>
                </a:gradFill>
                <a:latin typeface="Impact"/>
              </a:rPr>
              <a:t>Common Perception</a:t>
            </a:r>
          </a:p>
        </p:txBody>
      </p:sp>
      <p:sp>
        <p:nvSpPr>
          <p:cNvPr id="15363" name="Text Box 3"/>
          <p:cNvSpPr txBox="1">
            <a:spLocks noChangeArrowheads="1"/>
          </p:cNvSpPr>
          <p:nvPr/>
        </p:nvSpPr>
        <p:spPr bwMode="auto">
          <a:xfrm>
            <a:off x="2362200" y="1905000"/>
            <a:ext cx="3179763" cy="519113"/>
          </a:xfrm>
          <a:prstGeom prst="rect">
            <a:avLst/>
          </a:prstGeom>
          <a:noFill/>
          <a:ln w="12700">
            <a:noFill/>
            <a:miter lim="800000"/>
            <a:headEnd type="none" w="sm" len="sm"/>
            <a:tailEnd type="none" w="sm" len="sm"/>
          </a:ln>
          <a:effectLst/>
        </p:spPr>
        <p:txBody>
          <a:bodyPr wrap="none">
            <a:spAutoFit/>
          </a:bodyPr>
          <a:lstStyle/>
          <a:p>
            <a:r>
              <a:rPr lang="en-US">
                <a:solidFill>
                  <a:schemeClr val="hlink"/>
                </a:solidFill>
              </a:rPr>
              <a:t>(1000 A.D. - 1700’s)</a:t>
            </a:r>
          </a:p>
        </p:txBody>
      </p:sp>
      <p:sp>
        <p:nvSpPr>
          <p:cNvPr id="15365" name="Text Box 5"/>
          <p:cNvSpPr txBox="1">
            <a:spLocks noChangeArrowheads="1"/>
          </p:cNvSpPr>
          <p:nvPr/>
        </p:nvSpPr>
        <p:spPr bwMode="auto">
          <a:xfrm>
            <a:off x="533400" y="2895600"/>
            <a:ext cx="8112125" cy="519113"/>
          </a:xfrm>
          <a:prstGeom prst="rect">
            <a:avLst/>
          </a:prstGeom>
          <a:noFill/>
          <a:ln w="12700">
            <a:noFill/>
            <a:miter lim="800000"/>
            <a:headEnd type="none" w="sm" len="sm"/>
            <a:tailEnd type="none" w="sm" len="sm"/>
          </a:ln>
          <a:effectLst/>
        </p:spPr>
        <p:txBody>
          <a:bodyPr wrap="none">
            <a:spAutoFit/>
          </a:bodyPr>
          <a:lstStyle/>
          <a:p>
            <a:r>
              <a:rPr lang="en-US"/>
              <a:t>People still largely believe in Aristotle’s “pile of  hyle”.</a:t>
            </a:r>
          </a:p>
        </p:txBody>
      </p:sp>
      <p:grpSp>
        <p:nvGrpSpPr>
          <p:cNvPr id="15373" name="Group 13"/>
          <p:cNvGrpSpPr>
            <a:grpSpLocks/>
          </p:cNvGrpSpPr>
          <p:nvPr/>
        </p:nvGrpSpPr>
        <p:grpSpPr bwMode="auto">
          <a:xfrm>
            <a:off x="1979613" y="3419475"/>
            <a:ext cx="5059362" cy="3132138"/>
            <a:chOff x="1247" y="2154"/>
            <a:chExt cx="3187" cy="1973"/>
          </a:xfrm>
        </p:grpSpPr>
        <p:pic>
          <p:nvPicPr>
            <p:cNvPr id="15364" name="Picture 4"/>
            <p:cNvPicPr>
              <a:picLocks noChangeAspect="1" noChangeArrowheads="1"/>
            </p:cNvPicPr>
            <p:nvPr/>
          </p:nvPicPr>
          <p:blipFill>
            <a:blip r:embed="rId6" cstate="print"/>
            <a:srcRect/>
            <a:stretch>
              <a:fillRect/>
            </a:stretch>
          </p:blipFill>
          <p:spPr bwMode="auto">
            <a:xfrm>
              <a:off x="1536" y="2400"/>
              <a:ext cx="2400" cy="1356"/>
            </a:xfrm>
            <a:prstGeom prst="rect">
              <a:avLst/>
            </a:prstGeom>
            <a:noFill/>
            <a:ln w="12700">
              <a:noFill/>
              <a:miter lim="800000"/>
              <a:headEnd type="none" w="sm" len="sm"/>
              <a:tailEnd type="none" w="sm" len="sm"/>
            </a:ln>
            <a:effectLst/>
          </p:spPr>
        </p:pic>
        <p:sp>
          <p:nvSpPr>
            <p:cNvPr id="15372" name="Freeform 12"/>
            <p:cNvSpPr>
              <a:spLocks/>
            </p:cNvSpPr>
            <p:nvPr/>
          </p:nvSpPr>
          <p:spPr bwMode="auto">
            <a:xfrm>
              <a:off x="1247" y="2154"/>
              <a:ext cx="3187" cy="1973"/>
            </a:xfrm>
            <a:custGeom>
              <a:avLst/>
              <a:gdLst/>
              <a:ahLst/>
              <a:cxnLst>
                <a:cxn ang="0">
                  <a:pos x="434" y="355"/>
                </a:cxn>
                <a:cxn ang="0">
                  <a:pos x="315" y="505"/>
                </a:cxn>
                <a:cxn ang="0">
                  <a:pos x="371" y="844"/>
                </a:cxn>
                <a:cxn ang="0">
                  <a:pos x="568" y="907"/>
                </a:cxn>
                <a:cxn ang="0">
                  <a:pos x="639" y="939"/>
                </a:cxn>
                <a:cxn ang="0">
                  <a:pos x="726" y="986"/>
                </a:cxn>
                <a:cxn ang="0">
                  <a:pos x="773" y="1026"/>
                </a:cxn>
                <a:cxn ang="0">
                  <a:pos x="899" y="1263"/>
                </a:cxn>
                <a:cxn ang="0">
                  <a:pos x="1033" y="1499"/>
                </a:cxn>
                <a:cxn ang="0">
                  <a:pos x="1128" y="1547"/>
                </a:cxn>
                <a:cxn ang="0">
                  <a:pos x="1783" y="1554"/>
                </a:cxn>
                <a:cxn ang="0">
                  <a:pos x="2580" y="1539"/>
                </a:cxn>
                <a:cxn ang="0">
                  <a:pos x="2619" y="1302"/>
                </a:cxn>
                <a:cxn ang="0">
                  <a:pos x="2556" y="1160"/>
                </a:cxn>
                <a:cxn ang="0">
                  <a:pos x="2430" y="892"/>
                </a:cxn>
                <a:cxn ang="0">
                  <a:pos x="2264" y="821"/>
                </a:cxn>
                <a:cxn ang="0">
                  <a:pos x="2051" y="679"/>
                </a:cxn>
                <a:cxn ang="0">
                  <a:pos x="1830" y="474"/>
                </a:cxn>
                <a:cxn ang="0">
                  <a:pos x="1688" y="379"/>
                </a:cxn>
                <a:cxn ang="0">
                  <a:pos x="1238" y="276"/>
                </a:cxn>
                <a:cxn ang="0">
                  <a:pos x="678" y="237"/>
                </a:cxn>
                <a:cxn ang="0">
                  <a:pos x="655" y="166"/>
                </a:cxn>
                <a:cxn ang="0">
                  <a:pos x="970" y="71"/>
                </a:cxn>
                <a:cxn ang="0">
                  <a:pos x="1341" y="55"/>
                </a:cxn>
                <a:cxn ang="0">
                  <a:pos x="1949" y="32"/>
                </a:cxn>
                <a:cxn ang="0">
                  <a:pos x="2793" y="182"/>
                </a:cxn>
                <a:cxn ang="0">
                  <a:pos x="3022" y="450"/>
                </a:cxn>
                <a:cxn ang="0">
                  <a:pos x="3093" y="639"/>
                </a:cxn>
                <a:cxn ang="0">
                  <a:pos x="3140" y="884"/>
                </a:cxn>
                <a:cxn ang="0">
                  <a:pos x="3164" y="978"/>
                </a:cxn>
                <a:cxn ang="0">
                  <a:pos x="3180" y="1460"/>
                </a:cxn>
                <a:cxn ang="0">
                  <a:pos x="3093" y="1681"/>
                </a:cxn>
                <a:cxn ang="0">
                  <a:pos x="2895" y="1775"/>
                </a:cxn>
                <a:cxn ang="0">
                  <a:pos x="2540" y="1925"/>
                </a:cxn>
                <a:cxn ang="0">
                  <a:pos x="2430" y="1973"/>
                </a:cxn>
                <a:cxn ang="0">
                  <a:pos x="1957" y="1910"/>
                </a:cxn>
                <a:cxn ang="0">
                  <a:pos x="1633" y="1854"/>
                </a:cxn>
                <a:cxn ang="0">
                  <a:pos x="1002" y="1783"/>
                </a:cxn>
                <a:cxn ang="0">
                  <a:pos x="213" y="1641"/>
                </a:cxn>
                <a:cxn ang="0">
                  <a:pos x="118" y="1515"/>
                </a:cxn>
                <a:cxn ang="0">
                  <a:pos x="94" y="1310"/>
                </a:cxn>
                <a:cxn ang="0">
                  <a:pos x="0" y="702"/>
                </a:cxn>
                <a:cxn ang="0">
                  <a:pos x="79" y="331"/>
                </a:cxn>
                <a:cxn ang="0">
                  <a:pos x="284" y="95"/>
                </a:cxn>
                <a:cxn ang="0">
                  <a:pos x="355" y="71"/>
                </a:cxn>
                <a:cxn ang="0">
                  <a:pos x="568" y="197"/>
                </a:cxn>
              </a:cxnLst>
              <a:rect l="0" t="0" r="r" b="b"/>
              <a:pathLst>
                <a:path w="3187" h="1973">
                  <a:moveTo>
                    <a:pt x="599" y="245"/>
                  </a:moveTo>
                  <a:cubicBezTo>
                    <a:pt x="571" y="285"/>
                    <a:pt x="474" y="327"/>
                    <a:pt x="434" y="355"/>
                  </a:cubicBezTo>
                  <a:cubicBezTo>
                    <a:pt x="416" y="383"/>
                    <a:pt x="382" y="415"/>
                    <a:pt x="355" y="434"/>
                  </a:cubicBezTo>
                  <a:cubicBezTo>
                    <a:pt x="341" y="476"/>
                    <a:pt x="352" y="451"/>
                    <a:pt x="315" y="505"/>
                  </a:cubicBezTo>
                  <a:cubicBezTo>
                    <a:pt x="305" y="520"/>
                    <a:pt x="296" y="573"/>
                    <a:pt x="292" y="592"/>
                  </a:cubicBezTo>
                  <a:cubicBezTo>
                    <a:pt x="298" y="668"/>
                    <a:pt x="276" y="812"/>
                    <a:pt x="371" y="844"/>
                  </a:cubicBezTo>
                  <a:cubicBezTo>
                    <a:pt x="387" y="855"/>
                    <a:pt x="402" y="865"/>
                    <a:pt x="418" y="876"/>
                  </a:cubicBezTo>
                  <a:cubicBezTo>
                    <a:pt x="456" y="902"/>
                    <a:pt x="523" y="892"/>
                    <a:pt x="568" y="907"/>
                  </a:cubicBezTo>
                  <a:cubicBezTo>
                    <a:pt x="584" y="912"/>
                    <a:pt x="601" y="914"/>
                    <a:pt x="615" y="923"/>
                  </a:cubicBezTo>
                  <a:cubicBezTo>
                    <a:pt x="623" y="928"/>
                    <a:pt x="630" y="935"/>
                    <a:pt x="639" y="939"/>
                  </a:cubicBezTo>
                  <a:cubicBezTo>
                    <a:pt x="654" y="946"/>
                    <a:pt x="686" y="955"/>
                    <a:pt x="686" y="955"/>
                  </a:cubicBezTo>
                  <a:cubicBezTo>
                    <a:pt x="724" y="1009"/>
                    <a:pt x="678" y="953"/>
                    <a:pt x="726" y="986"/>
                  </a:cubicBezTo>
                  <a:cubicBezTo>
                    <a:pt x="735" y="992"/>
                    <a:pt x="741" y="1003"/>
                    <a:pt x="749" y="1010"/>
                  </a:cubicBezTo>
                  <a:cubicBezTo>
                    <a:pt x="756" y="1016"/>
                    <a:pt x="765" y="1021"/>
                    <a:pt x="773" y="1026"/>
                  </a:cubicBezTo>
                  <a:cubicBezTo>
                    <a:pt x="796" y="1060"/>
                    <a:pt x="815" y="1092"/>
                    <a:pt x="844" y="1121"/>
                  </a:cubicBezTo>
                  <a:cubicBezTo>
                    <a:pt x="861" y="1170"/>
                    <a:pt x="883" y="1214"/>
                    <a:pt x="899" y="1263"/>
                  </a:cubicBezTo>
                  <a:cubicBezTo>
                    <a:pt x="919" y="1323"/>
                    <a:pt x="923" y="1391"/>
                    <a:pt x="978" y="1428"/>
                  </a:cubicBezTo>
                  <a:cubicBezTo>
                    <a:pt x="990" y="1445"/>
                    <a:pt x="1018" y="1487"/>
                    <a:pt x="1033" y="1499"/>
                  </a:cubicBezTo>
                  <a:cubicBezTo>
                    <a:pt x="1040" y="1504"/>
                    <a:pt x="1049" y="1503"/>
                    <a:pt x="1057" y="1507"/>
                  </a:cubicBezTo>
                  <a:cubicBezTo>
                    <a:pt x="1081" y="1519"/>
                    <a:pt x="1106" y="1532"/>
                    <a:pt x="1128" y="1547"/>
                  </a:cubicBezTo>
                  <a:cubicBezTo>
                    <a:pt x="1243" y="1542"/>
                    <a:pt x="1347" y="1537"/>
                    <a:pt x="1459" y="1523"/>
                  </a:cubicBezTo>
                  <a:cubicBezTo>
                    <a:pt x="1575" y="1528"/>
                    <a:pt x="1671" y="1544"/>
                    <a:pt x="1783" y="1554"/>
                  </a:cubicBezTo>
                  <a:cubicBezTo>
                    <a:pt x="1903" y="1594"/>
                    <a:pt x="2036" y="1562"/>
                    <a:pt x="2162" y="1578"/>
                  </a:cubicBezTo>
                  <a:cubicBezTo>
                    <a:pt x="2239" y="1576"/>
                    <a:pt x="2475" y="1605"/>
                    <a:pt x="2580" y="1539"/>
                  </a:cubicBezTo>
                  <a:cubicBezTo>
                    <a:pt x="2596" y="1515"/>
                    <a:pt x="2604" y="1492"/>
                    <a:pt x="2619" y="1468"/>
                  </a:cubicBezTo>
                  <a:cubicBezTo>
                    <a:pt x="2636" y="1399"/>
                    <a:pt x="2634" y="1421"/>
                    <a:pt x="2619" y="1302"/>
                  </a:cubicBezTo>
                  <a:cubicBezTo>
                    <a:pt x="2614" y="1260"/>
                    <a:pt x="2595" y="1241"/>
                    <a:pt x="2572" y="1207"/>
                  </a:cubicBezTo>
                  <a:cubicBezTo>
                    <a:pt x="2563" y="1193"/>
                    <a:pt x="2561" y="1176"/>
                    <a:pt x="2556" y="1160"/>
                  </a:cubicBezTo>
                  <a:cubicBezTo>
                    <a:pt x="2526" y="1071"/>
                    <a:pt x="2529" y="972"/>
                    <a:pt x="2446" y="915"/>
                  </a:cubicBezTo>
                  <a:cubicBezTo>
                    <a:pt x="2441" y="907"/>
                    <a:pt x="2438" y="897"/>
                    <a:pt x="2430" y="892"/>
                  </a:cubicBezTo>
                  <a:cubicBezTo>
                    <a:pt x="2423" y="888"/>
                    <a:pt x="2347" y="856"/>
                    <a:pt x="2335" y="852"/>
                  </a:cubicBezTo>
                  <a:cubicBezTo>
                    <a:pt x="2311" y="835"/>
                    <a:pt x="2291" y="830"/>
                    <a:pt x="2264" y="821"/>
                  </a:cubicBezTo>
                  <a:cubicBezTo>
                    <a:pt x="2221" y="791"/>
                    <a:pt x="2159" y="780"/>
                    <a:pt x="2122" y="742"/>
                  </a:cubicBezTo>
                  <a:cubicBezTo>
                    <a:pt x="2068" y="687"/>
                    <a:pt x="2094" y="706"/>
                    <a:pt x="2051" y="679"/>
                  </a:cubicBezTo>
                  <a:cubicBezTo>
                    <a:pt x="2005" y="613"/>
                    <a:pt x="2033" y="633"/>
                    <a:pt x="1980" y="608"/>
                  </a:cubicBezTo>
                  <a:cubicBezTo>
                    <a:pt x="1943" y="550"/>
                    <a:pt x="1899" y="494"/>
                    <a:pt x="1830" y="474"/>
                  </a:cubicBezTo>
                  <a:cubicBezTo>
                    <a:pt x="1776" y="437"/>
                    <a:pt x="1801" y="448"/>
                    <a:pt x="1759" y="434"/>
                  </a:cubicBezTo>
                  <a:cubicBezTo>
                    <a:pt x="1735" y="417"/>
                    <a:pt x="1715" y="391"/>
                    <a:pt x="1688" y="379"/>
                  </a:cubicBezTo>
                  <a:cubicBezTo>
                    <a:pt x="1607" y="342"/>
                    <a:pt x="1513" y="340"/>
                    <a:pt x="1428" y="316"/>
                  </a:cubicBezTo>
                  <a:cubicBezTo>
                    <a:pt x="1342" y="292"/>
                    <a:pt x="1335" y="284"/>
                    <a:pt x="1238" y="276"/>
                  </a:cubicBezTo>
                  <a:cubicBezTo>
                    <a:pt x="1165" y="261"/>
                    <a:pt x="1103" y="257"/>
                    <a:pt x="1025" y="253"/>
                  </a:cubicBezTo>
                  <a:cubicBezTo>
                    <a:pt x="885" y="217"/>
                    <a:pt x="1074" y="263"/>
                    <a:pt x="678" y="237"/>
                  </a:cubicBezTo>
                  <a:cubicBezTo>
                    <a:pt x="661" y="236"/>
                    <a:pt x="615" y="261"/>
                    <a:pt x="615" y="253"/>
                  </a:cubicBezTo>
                  <a:cubicBezTo>
                    <a:pt x="619" y="237"/>
                    <a:pt x="638" y="176"/>
                    <a:pt x="655" y="166"/>
                  </a:cubicBezTo>
                  <a:cubicBezTo>
                    <a:pt x="669" y="157"/>
                    <a:pt x="702" y="150"/>
                    <a:pt x="702" y="150"/>
                  </a:cubicBezTo>
                  <a:cubicBezTo>
                    <a:pt x="748" y="81"/>
                    <a:pt x="899" y="78"/>
                    <a:pt x="970" y="71"/>
                  </a:cubicBezTo>
                  <a:cubicBezTo>
                    <a:pt x="988" y="69"/>
                    <a:pt x="1006" y="64"/>
                    <a:pt x="1025" y="63"/>
                  </a:cubicBezTo>
                  <a:cubicBezTo>
                    <a:pt x="1130" y="58"/>
                    <a:pt x="1236" y="58"/>
                    <a:pt x="1341" y="55"/>
                  </a:cubicBezTo>
                  <a:cubicBezTo>
                    <a:pt x="1448" y="49"/>
                    <a:pt x="1550" y="33"/>
                    <a:pt x="1657" y="24"/>
                  </a:cubicBezTo>
                  <a:cubicBezTo>
                    <a:pt x="1726" y="0"/>
                    <a:pt x="1881" y="28"/>
                    <a:pt x="1949" y="32"/>
                  </a:cubicBezTo>
                  <a:cubicBezTo>
                    <a:pt x="2164" y="59"/>
                    <a:pt x="2380" y="59"/>
                    <a:pt x="2596" y="71"/>
                  </a:cubicBezTo>
                  <a:cubicBezTo>
                    <a:pt x="2683" y="86"/>
                    <a:pt x="2728" y="130"/>
                    <a:pt x="2793" y="182"/>
                  </a:cubicBezTo>
                  <a:cubicBezTo>
                    <a:pt x="2827" y="209"/>
                    <a:pt x="2867" y="234"/>
                    <a:pt x="2895" y="268"/>
                  </a:cubicBezTo>
                  <a:cubicBezTo>
                    <a:pt x="2941" y="323"/>
                    <a:pt x="2982" y="390"/>
                    <a:pt x="3022" y="450"/>
                  </a:cubicBezTo>
                  <a:cubicBezTo>
                    <a:pt x="3039" y="475"/>
                    <a:pt x="3044" y="504"/>
                    <a:pt x="3061" y="529"/>
                  </a:cubicBezTo>
                  <a:cubicBezTo>
                    <a:pt x="3071" y="566"/>
                    <a:pt x="3081" y="603"/>
                    <a:pt x="3093" y="639"/>
                  </a:cubicBezTo>
                  <a:cubicBezTo>
                    <a:pt x="3099" y="688"/>
                    <a:pt x="3108" y="727"/>
                    <a:pt x="3124" y="773"/>
                  </a:cubicBezTo>
                  <a:cubicBezTo>
                    <a:pt x="3130" y="810"/>
                    <a:pt x="3133" y="847"/>
                    <a:pt x="3140" y="884"/>
                  </a:cubicBezTo>
                  <a:cubicBezTo>
                    <a:pt x="3144" y="905"/>
                    <a:pt x="3151" y="926"/>
                    <a:pt x="3156" y="947"/>
                  </a:cubicBezTo>
                  <a:cubicBezTo>
                    <a:pt x="3159" y="957"/>
                    <a:pt x="3164" y="978"/>
                    <a:pt x="3164" y="978"/>
                  </a:cubicBezTo>
                  <a:cubicBezTo>
                    <a:pt x="3173" y="1048"/>
                    <a:pt x="3182" y="1112"/>
                    <a:pt x="3187" y="1184"/>
                  </a:cubicBezTo>
                  <a:cubicBezTo>
                    <a:pt x="3185" y="1276"/>
                    <a:pt x="3184" y="1368"/>
                    <a:pt x="3180" y="1460"/>
                  </a:cubicBezTo>
                  <a:cubicBezTo>
                    <a:pt x="3178" y="1509"/>
                    <a:pt x="3157" y="1582"/>
                    <a:pt x="3132" y="1626"/>
                  </a:cubicBezTo>
                  <a:cubicBezTo>
                    <a:pt x="3114" y="1658"/>
                    <a:pt x="3108" y="1651"/>
                    <a:pt x="3093" y="1681"/>
                  </a:cubicBezTo>
                  <a:cubicBezTo>
                    <a:pt x="3089" y="1688"/>
                    <a:pt x="3090" y="1698"/>
                    <a:pt x="3085" y="1704"/>
                  </a:cubicBezTo>
                  <a:cubicBezTo>
                    <a:pt x="3042" y="1756"/>
                    <a:pt x="2954" y="1761"/>
                    <a:pt x="2895" y="1775"/>
                  </a:cubicBezTo>
                  <a:cubicBezTo>
                    <a:pt x="2836" y="1789"/>
                    <a:pt x="2781" y="1816"/>
                    <a:pt x="2722" y="1831"/>
                  </a:cubicBezTo>
                  <a:cubicBezTo>
                    <a:pt x="2663" y="1865"/>
                    <a:pt x="2601" y="1897"/>
                    <a:pt x="2540" y="1925"/>
                  </a:cubicBezTo>
                  <a:cubicBezTo>
                    <a:pt x="2519" y="1935"/>
                    <a:pt x="2499" y="1949"/>
                    <a:pt x="2477" y="1957"/>
                  </a:cubicBezTo>
                  <a:cubicBezTo>
                    <a:pt x="2461" y="1962"/>
                    <a:pt x="2430" y="1973"/>
                    <a:pt x="2430" y="1973"/>
                  </a:cubicBezTo>
                  <a:cubicBezTo>
                    <a:pt x="2313" y="1968"/>
                    <a:pt x="2230" y="1965"/>
                    <a:pt x="2122" y="1949"/>
                  </a:cubicBezTo>
                  <a:cubicBezTo>
                    <a:pt x="2069" y="1931"/>
                    <a:pt x="2012" y="1921"/>
                    <a:pt x="1957" y="1910"/>
                  </a:cubicBezTo>
                  <a:cubicBezTo>
                    <a:pt x="1902" y="1899"/>
                    <a:pt x="1846" y="1877"/>
                    <a:pt x="1791" y="1870"/>
                  </a:cubicBezTo>
                  <a:cubicBezTo>
                    <a:pt x="1738" y="1863"/>
                    <a:pt x="1633" y="1854"/>
                    <a:pt x="1633" y="1854"/>
                  </a:cubicBezTo>
                  <a:cubicBezTo>
                    <a:pt x="1533" y="1833"/>
                    <a:pt x="1427" y="1830"/>
                    <a:pt x="1325" y="1823"/>
                  </a:cubicBezTo>
                  <a:cubicBezTo>
                    <a:pt x="1221" y="1796"/>
                    <a:pt x="1108" y="1791"/>
                    <a:pt x="1002" y="1783"/>
                  </a:cubicBezTo>
                  <a:cubicBezTo>
                    <a:pt x="813" y="1751"/>
                    <a:pt x="617" y="1751"/>
                    <a:pt x="426" y="1744"/>
                  </a:cubicBezTo>
                  <a:cubicBezTo>
                    <a:pt x="353" y="1733"/>
                    <a:pt x="267" y="1695"/>
                    <a:pt x="213" y="1641"/>
                  </a:cubicBezTo>
                  <a:cubicBezTo>
                    <a:pt x="148" y="1576"/>
                    <a:pt x="263" y="1668"/>
                    <a:pt x="165" y="1594"/>
                  </a:cubicBezTo>
                  <a:cubicBezTo>
                    <a:pt x="149" y="1569"/>
                    <a:pt x="130" y="1542"/>
                    <a:pt x="118" y="1515"/>
                  </a:cubicBezTo>
                  <a:cubicBezTo>
                    <a:pt x="111" y="1500"/>
                    <a:pt x="102" y="1468"/>
                    <a:pt x="102" y="1468"/>
                  </a:cubicBezTo>
                  <a:cubicBezTo>
                    <a:pt x="113" y="1413"/>
                    <a:pt x="103" y="1365"/>
                    <a:pt x="94" y="1310"/>
                  </a:cubicBezTo>
                  <a:cubicBezTo>
                    <a:pt x="81" y="1230"/>
                    <a:pt x="75" y="1152"/>
                    <a:pt x="55" y="1073"/>
                  </a:cubicBezTo>
                  <a:cubicBezTo>
                    <a:pt x="41" y="949"/>
                    <a:pt x="21" y="825"/>
                    <a:pt x="0" y="702"/>
                  </a:cubicBezTo>
                  <a:cubicBezTo>
                    <a:pt x="3" y="628"/>
                    <a:pt x="2" y="554"/>
                    <a:pt x="8" y="481"/>
                  </a:cubicBezTo>
                  <a:cubicBezTo>
                    <a:pt x="13" y="423"/>
                    <a:pt x="54" y="380"/>
                    <a:pt x="79" y="331"/>
                  </a:cubicBezTo>
                  <a:cubicBezTo>
                    <a:pt x="93" y="270"/>
                    <a:pt x="127" y="194"/>
                    <a:pt x="181" y="158"/>
                  </a:cubicBezTo>
                  <a:cubicBezTo>
                    <a:pt x="210" y="114"/>
                    <a:pt x="238" y="108"/>
                    <a:pt x="284" y="95"/>
                  </a:cubicBezTo>
                  <a:cubicBezTo>
                    <a:pt x="300" y="91"/>
                    <a:pt x="315" y="84"/>
                    <a:pt x="331" y="79"/>
                  </a:cubicBezTo>
                  <a:cubicBezTo>
                    <a:pt x="339" y="76"/>
                    <a:pt x="355" y="71"/>
                    <a:pt x="355" y="71"/>
                  </a:cubicBezTo>
                  <a:cubicBezTo>
                    <a:pt x="435" y="76"/>
                    <a:pt x="465" y="65"/>
                    <a:pt x="520" y="103"/>
                  </a:cubicBezTo>
                  <a:cubicBezTo>
                    <a:pt x="541" y="133"/>
                    <a:pt x="547" y="167"/>
                    <a:pt x="568" y="197"/>
                  </a:cubicBezTo>
                  <a:cubicBezTo>
                    <a:pt x="579" y="230"/>
                    <a:pt x="633" y="234"/>
                    <a:pt x="599" y="245"/>
                  </a:cubicBezTo>
                  <a:close/>
                </a:path>
              </a:pathLst>
            </a:custGeom>
            <a:solidFill>
              <a:schemeClr val="bg1"/>
            </a:solidFill>
            <a:ln w="12700" cap="flat" cmpd="sng">
              <a:solidFill>
                <a:srgbClr val="000000"/>
              </a:solidFill>
              <a:prstDash val="solid"/>
              <a:round/>
              <a:headEnd type="none" w="sm" len="sm"/>
              <a:tailEnd type="none" w="sm" len="sm"/>
            </a:ln>
            <a:effec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 calcmode="lin" valueType="num">
                                      <p:cBhvr additive="base">
                                        <p:cTn id="7" dur="500" fill="hold"/>
                                        <p:tgtEl>
                                          <p:spTgt spid="15362"/>
                                        </p:tgtEl>
                                        <p:attrNameLst>
                                          <p:attrName>ppt_x</p:attrName>
                                        </p:attrNameLst>
                                      </p:cBhvr>
                                      <p:tavLst>
                                        <p:tav tm="0">
                                          <p:val>
                                            <p:strVal val="0-#ppt_w/2"/>
                                          </p:val>
                                        </p:tav>
                                        <p:tav tm="100000">
                                          <p:val>
                                            <p:strVal val="#ppt_x"/>
                                          </p:val>
                                        </p:tav>
                                      </p:tavLst>
                                    </p:anim>
                                    <p:anim calcmode="lin" valueType="num">
                                      <p:cBhvr additive="base">
                                        <p:cTn id="8" dur="500" fill="hold"/>
                                        <p:tgtEl>
                                          <p:spTgt spid="1536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5363"/>
                                        </p:tgtEl>
                                        <p:attrNameLst>
                                          <p:attrName>style.visibility</p:attrName>
                                        </p:attrNameLst>
                                      </p:cBhvr>
                                      <p:to>
                                        <p:strVal val="visible"/>
                                      </p:to>
                                    </p:set>
                                    <p:anim calcmode="lin" valueType="num">
                                      <p:cBhvr additive="base">
                                        <p:cTn id="12" dur="500" fill="hold"/>
                                        <p:tgtEl>
                                          <p:spTgt spid="15363"/>
                                        </p:tgtEl>
                                        <p:attrNameLst>
                                          <p:attrName>ppt_x</p:attrName>
                                        </p:attrNameLst>
                                      </p:cBhvr>
                                      <p:tavLst>
                                        <p:tav tm="0">
                                          <p:val>
                                            <p:strVal val="#ppt_x"/>
                                          </p:val>
                                        </p:tav>
                                        <p:tav tm="100000">
                                          <p:val>
                                            <p:strVal val="#ppt_x"/>
                                          </p:val>
                                        </p:tav>
                                      </p:tavLst>
                                    </p:anim>
                                    <p:anim calcmode="lin" valueType="num">
                                      <p:cBhvr additive="base">
                                        <p:cTn id="13" dur="500" fill="hold"/>
                                        <p:tgtEl>
                                          <p:spTgt spid="1536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WHOOSH.WAV"/>
                                        </p:tgtEl>
                                      </p:cMediaNode>
                                    </p:audio>
                                  </p:sub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5365"/>
                                        </p:tgtEl>
                                        <p:attrNameLst>
                                          <p:attrName>style.visibility</p:attrName>
                                        </p:attrNameLst>
                                      </p:cBhvr>
                                      <p:to>
                                        <p:strVal val="visible"/>
                                      </p:to>
                                    </p:set>
                                    <p:animEffect transition="in" filter="blinds(horizontal)">
                                      <p:cBhvr>
                                        <p:cTn id="18" dur="500"/>
                                        <p:tgtEl>
                                          <p:spTgt spid="15365"/>
                                        </p:tgtEl>
                                      </p:cBhvr>
                                    </p:animEffect>
                                  </p:childTnLst>
                                  <p:subTnLst>
                                    <p:audio>
                                      <p:cMediaNode>
                                        <p:cTn display="0" masterRel="sameClick">
                                          <p:stCondLst>
                                            <p:cond evt="begin" delay="0">
                                              <p:tn val="16"/>
                                            </p:cond>
                                          </p:stCondLst>
                                          <p:endCondLst>
                                            <p:cond evt="onStopAudio" delay="0">
                                              <p:tgtEl>
                                                <p:sldTgt/>
                                              </p:tgtEl>
                                            </p:cond>
                                          </p:endCondLst>
                                        </p:cTn>
                                        <p:tgtEl>
                                          <p:sndTgt r:embed="rId4" name="CARBRAKE.WAV"/>
                                        </p:tgtEl>
                                      </p:cMediaNode>
                                    </p:audio>
                                  </p:subTnLst>
                                </p:cTn>
                              </p:par>
                            </p:childTnLst>
                          </p:cTn>
                        </p:par>
                      </p:childTnLst>
                    </p:cTn>
                  </p:par>
                  <p:par>
                    <p:cTn id="19" fill="hold">
                      <p:stCondLst>
                        <p:cond delay="indefinite"/>
                      </p:stCondLst>
                      <p:childTnLst>
                        <p:par>
                          <p:cTn id="20" fill="hold">
                            <p:stCondLst>
                              <p:cond delay="0"/>
                            </p:stCondLst>
                            <p:childTnLst>
                              <p:par>
                                <p:cTn id="21" presetID="2" presetClass="entr" presetSubtype="1" fill="hold" nodeType="clickEffect">
                                  <p:stCondLst>
                                    <p:cond delay="0"/>
                                  </p:stCondLst>
                                  <p:childTnLst>
                                    <p:set>
                                      <p:cBhvr>
                                        <p:cTn id="22" dur="1" fill="hold">
                                          <p:stCondLst>
                                            <p:cond delay="0"/>
                                          </p:stCondLst>
                                        </p:cTn>
                                        <p:tgtEl>
                                          <p:spTgt spid="15373"/>
                                        </p:tgtEl>
                                        <p:attrNameLst>
                                          <p:attrName>style.visibility</p:attrName>
                                        </p:attrNameLst>
                                      </p:cBhvr>
                                      <p:to>
                                        <p:strVal val="visible"/>
                                      </p:to>
                                    </p:set>
                                    <p:anim calcmode="lin" valueType="num">
                                      <p:cBhvr additive="base">
                                        <p:cTn id="23" dur="500" fill="hold"/>
                                        <p:tgtEl>
                                          <p:spTgt spid="15373"/>
                                        </p:tgtEl>
                                        <p:attrNameLst>
                                          <p:attrName>ppt_x</p:attrName>
                                        </p:attrNameLst>
                                      </p:cBhvr>
                                      <p:tavLst>
                                        <p:tav tm="0">
                                          <p:val>
                                            <p:strVal val="#ppt_x"/>
                                          </p:val>
                                        </p:tav>
                                        <p:tav tm="100000">
                                          <p:val>
                                            <p:strVal val="#ppt_x"/>
                                          </p:val>
                                        </p:tav>
                                      </p:tavLst>
                                    </p:anim>
                                    <p:anim calcmode="lin" valueType="num">
                                      <p:cBhvr additive="base">
                                        <p:cTn id="24" dur="500" fill="hold"/>
                                        <p:tgtEl>
                                          <p:spTgt spid="15373"/>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5" name="EXPLOD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nimBg="1"/>
      <p:bldP spid="15363" grpId="0" autoUpdateAnimBg="0"/>
      <p:bldP spid="15365"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WordArt 4"/>
          <p:cNvSpPr>
            <a:spLocks noChangeArrowheads="1" noChangeShapeType="1"/>
          </p:cNvSpPr>
          <p:nvPr/>
        </p:nvSpPr>
        <p:spPr bwMode="auto">
          <a:xfrm>
            <a:off x="381000" y="381000"/>
            <a:ext cx="6019800" cy="1600200"/>
          </a:xfrm>
          <a:prstGeom prst="rect">
            <a:avLst/>
          </a:prstGeom>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kern="10">
                <a:ln/>
                <a:gradFill rotWithShape="0">
                  <a:gsLst>
                    <a:gs pos="0">
                      <a:srgbClr val="FFE701"/>
                    </a:gs>
                    <a:gs pos="100000">
                      <a:srgbClr val="FE3E02"/>
                    </a:gs>
                  </a:gsLst>
                  <a:lin ang="5400000" scaled="1"/>
                </a:gradFill>
                <a:latin typeface="Impact"/>
              </a:rPr>
              <a:t>Science is "Born"</a:t>
            </a:r>
          </a:p>
        </p:txBody>
      </p:sp>
      <p:sp>
        <p:nvSpPr>
          <p:cNvPr id="35845" name="Text Box 5"/>
          <p:cNvSpPr txBox="1">
            <a:spLocks noGrp="1" noChangeArrowheads="1"/>
          </p:cNvSpPr>
          <p:nvPr>
            <p:ph type="body" sz="half" idx="1"/>
          </p:nvPr>
        </p:nvSpPr>
        <p:spPr>
          <a:xfrm>
            <a:off x="609600" y="2590800"/>
            <a:ext cx="3276600" cy="609600"/>
          </a:xfrm>
          <a:noFill/>
          <a:ln/>
        </p:spPr>
        <p:txBody>
          <a:bodyPr/>
          <a:lstStyle/>
          <a:p>
            <a:pPr>
              <a:spcBef>
                <a:spcPct val="0"/>
              </a:spcBef>
              <a:buClrTx/>
              <a:buFont typeface="Wingdings" pitchFamily="2" charset="2"/>
              <a:buChar char="v"/>
            </a:pPr>
            <a:r>
              <a:rPr lang="en-US" sz="2800"/>
              <a:t> The Alchemists</a:t>
            </a:r>
          </a:p>
          <a:p>
            <a:pPr lvl="1">
              <a:spcBef>
                <a:spcPct val="0"/>
              </a:spcBef>
              <a:buClrTx/>
              <a:buFont typeface="Monotype Sorts" pitchFamily="2" charset="2"/>
              <a:buChar char="ý"/>
            </a:pPr>
            <a:endParaRPr lang="en-US" sz="2400"/>
          </a:p>
        </p:txBody>
      </p:sp>
      <p:sp>
        <p:nvSpPr>
          <p:cNvPr id="35846" name="Text Box 6"/>
          <p:cNvSpPr txBox="1">
            <a:spLocks noChangeArrowheads="1"/>
          </p:cNvSpPr>
          <p:nvPr/>
        </p:nvSpPr>
        <p:spPr bwMode="auto">
          <a:xfrm>
            <a:off x="533400" y="3200400"/>
            <a:ext cx="4191000" cy="946150"/>
          </a:xfrm>
          <a:prstGeom prst="rect">
            <a:avLst/>
          </a:prstGeom>
          <a:noFill/>
          <a:ln w="12700">
            <a:noFill/>
            <a:miter lim="800000"/>
            <a:headEnd type="none" w="sm" len="sm"/>
            <a:tailEnd type="none" w="sm" len="sm"/>
          </a:ln>
          <a:effectLst/>
        </p:spPr>
        <p:txBody>
          <a:bodyPr>
            <a:spAutoFit/>
          </a:bodyPr>
          <a:lstStyle/>
          <a:p>
            <a:pPr lvl="1">
              <a:buFont typeface="Monotype Sorts" pitchFamily="2" charset="2"/>
              <a:buChar char="ý"/>
            </a:pPr>
            <a:r>
              <a:rPr lang="en-US"/>
              <a:t> Tried to turn ordinary 	materials into gold.</a:t>
            </a:r>
          </a:p>
        </p:txBody>
      </p:sp>
      <p:sp>
        <p:nvSpPr>
          <p:cNvPr id="35847" name="Text Box 7"/>
          <p:cNvSpPr txBox="1">
            <a:spLocks noChangeArrowheads="1"/>
          </p:cNvSpPr>
          <p:nvPr/>
        </p:nvSpPr>
        <p:spPr bwMode="auto">
          <a:xfrm>
            <a:off x="533400" y="4129088"/>
            <a:ext cx="5257800" cy="519112"/>
          </a:xfrm>
          <a:prstGeom prst="rect">
            <a:avLst/>
          </a:prstGeom>
          <a:noFill/>
          <a:ln w="12700">
            <a:noFill/>
            <a:miter lim="800000"/>
            <a:headEnd type="none" w="sm" len="sm"/>
            <a:tailEnd type="none" w="sm" len="sm"/>
          </a:ln>
          <a:effectLst/>
        </p:spPr>
        <p:txBody>
          <a:bodyPr>
            <a:spAutoFit/>
          </a:bodyPr>
          <a:lstStyle/>
          <a:p>
            <a:pPr lvl="1">
              <a:buFont typeface="Monotype Sorts" pitchFamily="2" charset="2"/>
              <a:buChar char="ý"/>
            </a:pPr>
            <a:r>
              <a:rPr lang="en-US"/>
              <a:t> Failed to make gold, BUT…</a:t>
            </a:r>
          </a:p>
        </p:txBody>
      </p:sp>
      <p:sp>
        <p:nvSpPr>
          <p:cNvPr id="35848" name="Text Box 8"/>
          <p:cNvSpPr txBox="1">
            <a:spLocks noChangeArrowheads="1"/>
          </p:cNvSpPr>
          <p:nvPr/>
        </p:nvSpPr>
        <p:spPr bwMode="auto">
          <a:xfrm>
            <a:off x="533400" y="4692650"/>
            <a:ext cx="4800600" cy="1800225"/>
          </a:xfrm>
          <a:prstGeom prst="rect">
            <a:avLst/>
          </a:prstGeom>
          <a:noFill/>
          <a:ln w="12700">
            <a:noFill/>
            <a:miter lim="800000"/>
            <a:headEnd type="none" w="sm" len="sm"/>
            <a:tailEnd type="none" w="sm" len="sm"/>
          </a:ln>
          <a:effectLst/>
        </p:spPr>
        <p:txBody>
          <a:bodyPr>
            <a:spAutoFit/>
          </a:bodyPr>
          <a:lstStyle/>
          <a:p>
            <a:pPr lvl="1">
              <a:buFont typeface="Monotype Sorts" pitchFamily="2" charset="2"/>
              <a:buChar char="ý"/>
            </a:pPr>
            <a:r>
              <a:rPr lang="en-US"/>
              <a:t> Succeeded in establishing 	many experimental 	techniques and systems 	of notation &amp; symbols.</a:t>
            </a:r>
          </a:p>
        </p:txBody>
      </p:sp>
      <p:sp>
        <p:nvSpPr>
          <p:cNvPr id="35849" name="Text Box 9"/>
          <p:cNvSpPr txBox="1">
            <a:spLocks noChangeArrowheads="1"/>
          </p:cNvSpPr>
          <p:nvPr/>
        </p:nvSpPr>
        <p:spPr bwMode="auto">
          <a:xfrm>
            <a:off x="3121025" y="1919288"/>
            <a:ext cx="2287588" cy="519112"/>
          </a:xfrm>
          <a:prstGeom prst="rect">
            <a:avLst/>
          </a:prstGeom>
          <a:noFill/>
          <a:ln w="12700">
            <a:noFill/>
            <a:miter lim="800000"/>
            <a:headEnd type="none" w="sm" len="sm"/>
            <a:tailEnd type="none" w="sm" len="sm"/>
          </a:ln>
          <a:effectLst/>
        </p:spPr>
        <p:txBody>
          <a:bodyPr wrap="none">
            <a:spAutoFit/>
          </a:bodyPr>
          <a:lstStyle/>
          <a:p>
            <a:r>
              <a:rPr lang="en-US">
                <a:solidFill>
                  <a:schemeClr val="hlink"/>
                </a:solidFill>
              </a:rPr>
              <a:t>(17th Century)</a:t>
            </a:r>
            <a:endParaRPr lang="en-US"/>
          </a:p>
        </p:txBody>
      </p:sp>
      <p:pic>
        <p:nvPicPr>
          <p:cNvPr id="35851" name="Picture 11" descr="Click to view image details">
            <a:hlinkClick r:id="rId5"/>
          </p:cNvPr>
          <p:cNvPicPr>
            <a:picLocks noGrp="1" noChangeAspect="1" noChangeArrowheads="1"/>
          </p:cNvPicPr>
          <p:nvPr>
            <p:ph sz="half" idx="2"/>
          </p:nvPr>
        </p:nvPicPr>
        <p:blipFill>
          <a:blip r:embed="rId6" cstate="print"/>
          <a:srcRect/>
          <a:stretch>
            <a:fillRect/>
          </a:stretch>
        </p:blipFill>
        <p:spPr>
          <a:xfrm>
            <a:off x="5740400" y="2971800"/>
            <a:ext cx="2794000" cy="2684463"/>
          </a:xfrm>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5844"/>
                                        </p:tgtEl>
                                        <p:attrNameLst>
                                          <p:attrName>style.visibility</p:attrName>
                                        </p:attrNameLst>
                                      </p:cBhvr>
                                      <p:to>
                                        <p:strVal val="visible"/>
                                      </p:to>
                                    </p:set>
                                    <p:anim calcmode="lin" valueType="num">
                                      <p:cBhvr additive="base">
                                        <p:cTn id="7" dur="500" fill="hold"/>
                                        <p:tgtEl>
                                          <p:spTgt spid="35844"/>
                                        </p:tgtEl>
                                        <p:attrNameLst>
                                          <p:attrName>ppt_x</p:attrName>
                                        </p:attrNameLst>
                                      </p:cBhvr>
                                      <p:tavLst>
                                        <p:tav tm="0">
                                          <p:val>
                                            <p:strVal val="0-#ppt_w/2"/>
                                          </p:val>
                                        </p:tav>
                                        <p:tav tm="100000">
                                          <p:val>
                                            <p:strVal val="#ppt_x"/>
                                          </p:val>
                                        </p:tav>
                                      </p:tavLst>
                                    </p:anim>
                                    <p:anim calcmode="lin" valueType="num">
                                      <p:cBhvr additive="base">
                                        <p:cTn id="8" dur="500" fill="hold"/>
                                        <p:tgtEl>
                                          <p:spTgt spid="3584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35849"/>
                                        </p:tgtEl>
                                        <p:attrNameLst>
                                          <p:attrName>style.visibility</p:attrName>
                                        </p:attrNameLst>
                                      </p:cBhvr>
                                      <p:to>
                                        <p:strVal val="visible"/>
                                      </p:to>
                                    </p:set>
                                    <p:anim calcmode="lin" valueType="num">
                                      <p:cBhvr additive="base">
                                        <p:cTn id="12" dur="500" fill="hold"/>
                                        <p:tgtEl>
                                          <p:spTgt spid="35849"/>
                                        </p:tgtEl>
                                        <p:attrNameLst>
                                          <p:attrName>ppt_x</p:attrName>
                                        </p:attrNameLst>
                                      </p:cBhvr>
                                      <p:tavLst>
                                        <p:tav tm="0">
                                          <p:val>
                                            <p:strVal val="0-#ppt_w/2"/>
                                          </p:val>
                                        </p:tav>
                                        <p:tav tm="100000">
                                          <p:val>
                                            <p:strVal val="#ppt_x"/>
                                          </p:val>
                                        </p:tav>
                                      </p:tavLst>
                                    </p:anim>
                                    <p:anim calcmode="lin" valueType="num">
                                      <p:cBhvr additive="base">
                                        <p:cTn id="13" dur="500" fill="hold"/>
                                        <p:tgtEl>
                                          <p:spTgt spid="35849"/>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35845"/>
                                        </p:tgtEl>
                                        <p:attrNameLst>
                                          <p:attrName>style.visibility</p:attrName>
                                        </p:attrNameLst>
                                      </p:cBhvr>
                                      <p:to>
                                        <p:strVal val="visible"/>
                                      </p:to>
                                    </p:set>
                                    <p:anim calcmode="lin" valueType="num">
                                      <p:cBhvr additive="base">
                                        <p:cTn id="18" dur="500" fill="hold"/>
                                        <p:tgtEl>
                                          <p:spTgt spid="35845"/>
                                        </p:tgtEl>
                                        <p:attrNameLst>
                                          <p:attrName>ppt_x</p:attrName>
                                        </p:attrNameLst>
                                      </p:cBhvr>
                                      <p:tavLst>
                                        <p:tav tm="0">
                                          <p:val>
                                            <p:strVal val="0-#ppt_w/2"/>
                                          </p:val>
                                        </p:tav>
                                        <p:tav tm="100000">
                                          <p:val>
                                            <p:strVal val="#ppt_x"/>
                                          </p:val>
                                        </p:tav>
                                      </p:tavLst>
                                    </p:anim>
                                    <p:anim calcmode="lin" valueType="num">
                                      <p:cBhvr additive="base">
                                        <p:cTn id="19" dur="500" fill="hold"/>
                                        <p:tgtEl>
                                          <p:spTgt spid="3584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3" name="WHOOSH.WAV"/>
                                        </p:tgtEl>
                                      </p:cMediaNode>
                                    </p:audio>
                                  </p:subTnLst>
                                </p:cTn>
                              </p:par>
                            </p:childTnLst>
                          </p:cTn>
                        </p:par>
                      </p:childTnLst>
                    </p:cTn>
                  </p:par>
                  <p:par>
                    <p:cTn id="20" fill="hold">
                      <p:stCondLst>
                        <p:cond delay="indefinite"/>
                      </p:stCondLst>
                      <p:childTnLst>
                        <p:par>
                          <p:cTn id="21" fill="hold">
                            <p:stCondLst>
                              <p:cond delay="0"/>
                            </p:stCondLst>
                            <p:childTnLst>
                              <p:par>
                                <p:cTn id="22" presetID="9" presetClass="entr" presetSubtype="0" fill="hold" nodeType="clickEffect">
                                  <p:stCondLst>
                                    <p:cond delay="0"/>
                                  </p:stCondLst>
                                  <p:childTnLst>
                                    <p:set>
                                      <p:cBhvr>
                                        <p:cTn id="23" dur="1" fill="hold">
                                          <p:stCondLst>
                                            <p:cond delay="0"/>
                                          </p:stCondLst>
                                        </p:cTn>
                                        <p:tgtEl>
                                          <p:spTgt spid="35851"/>
                                        </p:tgtEl>
                                        <p:attrNameLst>
                                          <p:attrName>style.visibility</p:attrName>
                                        </p:attrNameLst>
                                      </p:cBhvr>
                                      <p:to>
                                        <p:strVal val="visible"/>
                                      </p:to>
                                    </p:set>
                                    <p:animEffect transition="in" filter="dissolve">
                                      <p:cBhvr>
                                        <p:cTn id="24" dur="500"/>
                                        <p:tgtEl>
                                          <p:spTgt spid="35851"/>
                                        </p:tgtEl>
                                      </p:cBhvr>
                                    </p:animEffect>
                                  </p:childTnLst>
                                  <p:subTnLst>
                                    <p:audio>
                                      <p:cMediaNode>
                                        <p:cTn display="0" masterRel="sameClick">
                                          <p:stCondLst>
                                            <p:cond evt="begin" delay="0">
                                              <p:tn val="22"/>
                                            </p:cond>
                                          </p:stCondLst>
                                          <p:endCondLst>
                                            <p:cond evt="onStopAudio" delay="0">
                                              <p:tgtEl>
                                                <p:sldTgt/>
                                              </p:tgtEl>
                                            </p:cond>
                                          </p:endCondLst>
                                        </p:cTn>
                                        <p:tgtEl>
                                          <p:sndTgt r:embed="rId4" name="CHIMES.WAV"/>
                                        </p:tgtEl>
                                      </p:cMediaNode>
                                    </p:audio>
                                  </p:sub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35846"/>
                                        </p:tgtEl>
                                        <p:attrNameLst>
                                          <p:attrName>style.visibility</p:attrName>
                                        </p:attrNameLst>
                                      </p:cBhvr>
                                      <p:to>
                                        <p:strVal val="visible"/>
                                      </p:to>
                                    </p:set>
                                    <p:anim calcmode="lin" valueType="num">
                                      <p:cBhvr additive="base">
                                        <p:cTn id="29" dur="500" fill="hold"/>
                                        <p:tgtEl>
                                          <p:spTgt spid="35846"/>
                                        </p:tgtEl>
                                        <p:attrNameLst>
                                          <p:attrName>ppt_x</p:attrName>
                                        </p:attrNameLst>
                                      </p:cBhvr>
                                      <p:tavLst>
                                        <p:tav tm="0">
                                          <p:val>
                                            <p:strVal val="0-#ppt_w/2"/>
                                          </p:val>
                                        </p:tav>
                                        <p:tav tm="100000">
                                          <p:val>
                                            <p:strVal val="#ppt_x"/>
                                          </p:val>
                                        </p:tav>
                                      </p:tavLst>
                                    </p:anim>
                                    <p:anim calcmode="lin" valueType="num">
                                      <p:cBhvr additive="base">
                                        <p:cTn id="30" dur="500" fill="hold"/>
                                        <p:tgtEl>
                                          <p:spTgt spid="3584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3" name="WHOOSH.WAV"/>
                                        </p:tgtEl>
                                      </p:cMediaNode>
                                    </p:audio>
                                  </p:sub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35847"/>
                                        </p:tgtEl>
                                        <p:attrNameLst>
                                          <p:attrName>style.visibility</p:attrName>
                                        </p:attrNameLst>
                                      </p:cBhvr>
                                      <p:to>
                                        <p:strVal val="visible"/>
                                      </p:to>
                                    </p:set>
                                    <p:anim calcmode="lin" valueType="num">
                                      <p:cBhvr additive="base">
                                        <p:cTn id="35" dur="500" fill="hold"/>
                                        <p:tgtEl>
                                          <p:spTgt spid="35847"/>
                                        </p:tgtEl>
                                        <p:attrNameLst>
                                          <p:attrName>ppt_x</p:attrName>
                                        </p:attrNameLst>
                                      </p:cBhvr>
                                      <p:tavLst>
                                        <p:tav tm="0">
                                          <p:val>
                                            <p:strVal val="0-#ppt_w/2"/>
                                          </p:val>
                                        </p:tav>
                                        <p:tav tm="100000">
                                          <p:val>
                                            <p:strVal val="#ppt_x"/>
                                          </p:val>
                                        </p:tav>
                                      </p:tavLst>
                                    </p:anim>
                                    <p:anim calcmode="lin" valueType="num">
                                      <p:cBhvr additive="base">
                                        <p:cTn id="36" dur="500" fill="hold"/>
                                        <p:tgtEl>
                                          <p:spTgt spid="3584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3"/>
                                            </p:cond>
                                          </p:stCondLst>
                                          <p:endCondLst>
                                            <p:cond evt="onStopAudio" delay="0">
                                              <p:tgtEl>
                                                <p:sldTgt/>
                                              </p:tgtEl>
                                            </p:cond>
                                          </p:endCondLst>
                                        </p:cTn>
                                        <p:tgtEl>
                                          <p:sndTgt r:embed="rId3" name="WHOOSH.WAV"/>
                                        </p:tgtEl>
                                      </p:cMediaNode>
                                    </p:audio>
                                  </p:sub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35848"/>
                                        </p:tgtEl>
                                        <p:attrNameLst>
                                          <p:attrName>style.visibility</p:attrName>
                                        </p:attrNameLst>
                                      </p:cBhvr>
                                      <p:to>
                                        <p:strVal val="visible"/>
                                      </p:to>
                                    </p:set>
                                    <p:anim calcmode="lin" valueType="num">
                                      <p:cBhvr additive="base">
                                        <p:cTn id="41" dur="500" fill="hold"/>
                                        <p:tgtEl>
                                          <p:spTgt spid="35848"/>
                                        </p:tgtEl>
                                        <p:attrNameLst>
                                          <p:attrName>ppt_x</p:attrName>
                                        </p:attrNameLst>
                                      </p:cBhvr>
                                      <p:tavLst>
                                        <p:tav tm="0">
                                          <p:val>
                                            <p:strVal val="0-#ppt_w/2"/>
                                          </p:val>
                                        </p:tav>
                                        <p:tav tm="100000">
                                          <p:val>
                                            <p:strVal val="#ppt_x"/>
                                          </p:val>
                                        </p:tav>
                                      </p:tavLst>
                                    </p:anim>
                                    <p:anim calcmode="lin" valueType="num">
                                      <p:cBhvr additive="base">
                                        <p:cTn id="42" dur="500" fill="hold"/>
                                        <p:tgtEl>
                                          <p:spTgt spid="3584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9"/>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autoUpdateAnimBg="0"/>
      <p:bldP spid="35846" grpId="0" autoUpdateAnimBg="0"/>
      <p:bldP spid="35847" grpId="0" autoUpdateAnimBg="0"/>
      <p:bldP spid="35848" grpId="0" autoUpdateAnimBg="0"/>
      <p:bldP spid="35849"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WordArt 1026"/>
          <p:cNvSpPr>
            <a:spLocks noChangeArrowheads="1" noChangeShapeType="1" noTextEdit="1"/>
          </p:cNvSpPr>
          <p:nvPr/>
        </p:nvSpPr>
        <p:spPr bwMode="auto">
          <a:xfrm>
            <a:off x="609600" y="381000"/>
            <a:ext cx="5257800" cy="1889125"/>
          </a:xfrm>
          <a:prstGeom prst="rect">
            <a:avLst/>
          </a:prstGeom>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kern="10">
                <a:ln w="9525">
                  <a:round/>
                  <a:headEnd type="none" w="sm" len="sm"/>
                  <a:tailEnd type="none" w="sm" len="sm"/>
                </a:ln>
                <a:gradFill rotWithShape="0">
                  <a:gsLst>
                    <a:gs pos="0">
                      <a:srgbClr val="FFE701"/>
                    </a:gs>
                    <a:gs pos="100000">
                      <a:srgbClr val="FE3E02"/>
                    </a:gs>
                  </a:gsLst>
                  <a:lin ang="5400000" scaled="1"/>
                </a:gradFill>
                <a:latin typeface="Impact"/>
              </a:rPr>
              <a:t>Science is "Born"</a:t>
            </a:r>
          </a:p>
        </p:txBody>
      </p:sp>
      <p:sp>
        <p:nvSpPr>
          <p:cNvPr id="13315" name="Text Box 1027"/>
          <p:cNvSpPr txBox="1">
            <a:spLocks noChangeArrowheads="1"/>
          </p:cNvSpPr>
          <p:nvPr/>
        </p:nvSpPr>
        <p:spPr bwMode="auto">
          <a:xfrm>
            <a:off x="2590800" y="1828800"/>
            <a:ext cx="3589338" cy="519113"/>
          </a:xfrm>
          <a:prstGeom prst="rect">
            <a:avLst/>
          </a:prstGeom>
          <a:noFill/>
          <a:ln w="12700">
            <a:noFill/>
            <a:miter lim="800000"/>
            <a:headEnd type="none" w="sm" len="sm"/>
            <a:tailEnd type="none" w="sm" len="sm"/>
          </a:ln>
          <a:effectLst/>
        </p:spPr>
        <p:txBody>
          <a:bodyPr wrap="none">
            <a:spAutoFit/>
          </a:bodyPr>
          <a:lstStyle/>
          <a:p>
            <a:r>
              <a:rPr lang="en-US">
                <a:solidFill>
                  <a:schemeClr val="hlink"/>
                </a:solidFill>
              </a:rPr>
              <a:t>(18th &amp; 19th Centuries)</a:t>
            </a:r>
            <a:endParaRPr lang="en-US"/>
          </a:p>
        </p:txBody>
      </p:sp>
      <p:sp>
        <p:nvSpPr>
          <p:cNvPr id="13316" name="Text Box 1028"/>
          <p:cNvSpPr txBox="1">
            <a:spLocks noChangeArrowheads="1"/>
          </p:cNvSpPr>
          <p:nvPr/>
        </p:nvSpPr>
        <p:spPr bwMode="auto">
          <a:xfrm>
            <a:off x="365125" y="2733675"/>
            <a:ext cx="5883275" cy="946150"/>
          </a:xfrm>
          <a:prstGeom prst="rect">
            <a:avLst/>
          </a:prstGeom>
          <a:noFill/>
          <a:ln w="12700">
            <a:noFill/>
            <a:miter lim="800000"/>
            <a:headEnd type="none" w="sm" len="sm"/>
            <a:tailEnd type="none" w="sm" len="sm"/>
          </a:ln>
          <a:effectLst/>
        </p:spPr>
        <p:txBody>
          <a:bodyPr>
            <a:spAutoFit/>
          </a:bodyPr>
          <a:lstStyle/>
          <a:p>
            <a:pPr>
              <a:buFont typeface="Wingdings" pitchFamily="2" charset="2"/>
              <a:buChar char="v"/>
            </a:pPr>
            <a:r>
              <a:rPr lang="en-US"/>
              <a:t> Foundational Ideas</a:t>
            </a:r>
          </a:p>
          <a:p>
            <a:pPr lvl="1">
              <a:buFont typeface="Monotype Sorts" pitchFamily="2" charset="2"/>
              <a:buChar char="ý"/>
            </a:pPr>
            <a:endParaRPr lang="en-US"/>
          </a:p>
        </p:txBody>
      </p:sp>
      <p:sp>
        <p:nvSpPr>
          <p:cNvPr id="13318" name="Text Box 1030"/>
          <p:cNvSpPr txBox="1">
            <a:spLocks noChangeArrowheads="1"/>
          </p:cNvSpPr>
          <p:nvPr/>
        </p:nvSpPr>
        <p:spPr bwMode="auto">
          <a:xfrm>
            <a:off x="304800" y="3168650"/>
            <a:ext cx="5880100" cy="946150"/>
          </a:xfrm>
          <a:prstGeom prst="rect">
            <a:avLst/>
          </a:prstGeom>
          <a:noFill/>
          <a:ln w="12700">
            <a:noFill/>
            <a:miter lim="800000"/>
            <a:headEnd type="none" w="sm" len="sm"/>
            <a:tailEnd type="none" w="sm" len="sm"/>
          </a:ln>
          <a:effectLst/>
        </p:spPr>
        <p:txBody>
          <a:bodyPr wrap="none">
            <a:spAutoFit/>
          </a:bodyPr>
          <a:lstStyle/>
          <a:p>
            <a:pPr lvl="1">
              <a:buFont typeface="Monotype Sorts" pitchFamily="2" charset="2"/>
              <a:buChar char="ý"/>
            </a:pPr>
            <a:r>
              <a:rPr lang="en-US"/>
              <a:t> Sir Isaac Newton &amp; Robert Boyle</a:t>
            </a:r>
          </a:p>
          <a:p>
            <a:pPr lvl="1">
              <a:buFont typeface="Monotype Sorts" pitchFamily="2" charset="2"/>
              <a:buNone/>
            </a:pPr>
            <a:r>
              <a:rPr lang="en-US"/>
              <a:t>	(questioned Aristotle)</a:t>
            </a:r>
          </a:p>
        </p:txBody>
      </p:sp>
      <p:sp>
        <p:nvSpPr>
          <p:cNvPr id="13320" name="Text Box 1032"/>
          <p:cNvSpPr txBox="1">
            <a:spLocks noChangeArrowheads="1"/>
          </p:cNvSpPr>
          <p:nvPr/>
        </p:nvSpPr>
        <p:spPr bwMode="auto">
          <a:xfrm>
            <a:off x="609600" y="4799013"/>
            <a:ext cx="7391400" cy="1373187"/>
          </a:xfrm>
          <a:prstGeom prst="rect">
            <a:avLst/>
          </a:prstGeom>
          <a:noFill/>
          <a:ln w="12700">
            <a:noFill/>
            <a:miter lim="800000"/>
            <a:headEnd type="none" w="sm" len="sm"/>
            <a:tailEnd type="none" w="sm" len="sm"/>
          </a:ln>
          <a:effectLst/>
        </p:spPr>
        <p:txBody>
          <a:bodyPr>
            <a:spAutoFit/>
          </a:bodyPr>
          <a:lstStyle/>
          <a:p>
            <a:pPr marL="114300" lvl="1">
              <a:buFont typeface="Monotype Sorts" pitchFamily="2" charset="2"/>
              <a:buChar char="ý"/>
            </a:pPr>
            <a:r>
              <a:rPr lang="en-US"/>
              <a:t> Joseph Proust </a:t>
            </a:r>
          </a:p>
          <a:p>
            <a:pPr marL="114300" lvl="1">
              <a:buFont typeface="Monotype Sorts" pitchFamily="2" charset="2"/>
              <a:buNone/>
            </a:pPr>
            <a:r>
              <a:rPr lang="en-US"/>
              <a:t>	- Law of Definite Proportions</a:t>
            </a:r>
          </a:p>
          <a:p>
            <a:r>
              <a:rPr lang="en-US"/>
              <a:t> </a:t>
            </a:r>
          </a:p>
        </p:txBody>
      </p:sp>
      <p:sp>
        <p:nvSpPr>
          <p:cNvPr id="13323" name="Text Box 1035"/>
          <p:cNvSpPr txBox="1">
            <a:spLocks noChangeArrowheads="1"/>
          </p:cNvSpPr>
          <p:nvPr/>
        </p:nvSpPr>
        <p:spPr bwMode="auto">
          <a:xfrm>
            <a:off x="304800" y="5607050"/>
            <a:ext cx="5384800" cy="946150"/>
          </a:xfrm>
          <a:prstGeom prst="rect">
            <a:avLst/>
          </a:prstGeom>
          <a:noFill/>
          <a:ln w="12700">
            <a:noFill/>
            <a:miter lim="800000"/>
            <a:headEnd type="none" w="sm" len="sm"/>
            <a:tailEnd type="none" w="sm" len="sm"/>
          </a:ln>
          <a:effectLst/>
        </p:spPr>
        <p:txBody>
          <a:bodyPr wrap="none">
            <a:spAutoFit/>
          </a:bodyPr>
          <a:lstStyle/>
          <a:p>
            <a:pPr lvl="1">
              <a:buFont typeface="Monotype Sorts" pitchFamily="2" charset="2"/>
              <a:buChar char="ý"/>
            </a:pPr>
            <a:r>
              <a:rPr lang="en-US"/>
              <a:t>John Dalton</a:t>
            </a:r>
          </a:p>
          <a:p>
            <a:pPr lvl="1">
              <a:buFont typeface="Monotype Sorts" pitchFamily="2" charset="2"/>
              <a:buNone/>
            </a:pPr>
            <a:r>
              <a:rPr lang="en-US"/>
              <a:t>	- Law of Multiple Proportions</a:t>
            </a:r>
          </a:p>
        </p:txBody>
      </p:sp>
      <p:grpSp>
        <p:nvGrpSpPr>
          <p:cNvPr id="13336" name="Group 1048"/>
          <p:cNvGrpSpPr>
            <a:grpSpLocks/>
          </p:cNvGrpSpPr>
          <p:nvPr/>
        </p:nvGrpSpPr>
        <p:grpSpPr bwMode="auto">
          <a:xfrm>
            <a:off x="6248400" y="3505200"/>
            <a:ext cx="1676400" cy="2209800"/>
            <a:chOff x="4128" y="2256"/>
            <a:chExt cx="1056" cy="1392"/>
          </a:xfrm>
        </p:grpSpPr>
        <p:pic>
          <p:nvPicPr>
            <p:cNvPr id="13337" name="Picture 1049"/>
            <p:cNvPicPr>
              <a:picLocks noChangeAspect="1" noChangeArrowheads="1"/>
            </p:cNvPicPr>
            <p:nvPr/>
          </p:nvPicPr>
          <p:blipFill>
            <a:blip r:embed="rId4" cstate="print"/>
            <a:srcRect/>
            <a:stretch>
              <a:fillRect/>
            </a:stretch>
          </p:blipFill>
          <p:spPr bwMode="auto">
            <a:xfrm>
              <a:off x="4320" y="2568"/>
              <a:ext cx="702" cy="792"/>
            </a:xfrm>
            <a:prstGeom prst="rect">
              <a:avLst/>
            </a:prstGeom>
            <a:noFill/>
            <a:ln w="12700">
              <a:noFill/>
              <a:miter lim="800000"/>
              <a:headEnd type="none" w="sm" len="sm"/>
              <a:tailEnd type="none" w="sm" len="sm"/>
            </a:ln>
            <a:effectLst/>
          </p:spPr>
        </p:pic>
        <p:sp>
          <p:nvSpPr>
            <p:cNvPr id="13338" name="AutoShape 1050"/>
            <p:cNvSpPr>
              <a:spLocks noChangeArrowheads="1"/>
            </p:cNvSpPr>
            <p:nvPr/>
          </p:nvSpPr>
          <p:spPr bwMode="auto">
            <a:xfrm>
              <a:off x="4128" y="2256"/>
              <a:ext cx="1056" cy="1392"/>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bg1"/>
            </a:solidFill>
            <a:ln w="12700">
              <a:solidFill>
                <a:schemeClr val="bg1"/>
              </a:solidFill>
              <a:round/>
              <a:headEnd type="none" w="sm" len="sm"/>
              <a:tailEnd type="none" w="sm" len="sm"/>
            </a:ln>
            <a:effectLst/>
          </p:spPr>
          <p:txBody>
            <a:bodyPr wrap="none" anchor="ctr"/>
            <a:lstStyle/>
            <a:p>
              <a:endParaRPr lang="en-US"/>
            </a:p>
          </p:txBody>
        </p:sp>
      </p:grpSp>
      <p:pic>
        <p:nvPicPr>
          <p:cNvPr id="13339" name="Picture 1051"/>
          <p:cNvPicPr>
            <a:picLocks noChangeAspect="1" noChangeArrowheads="1"/>
          </p:cNvPicPr>
          <p:nvPr/>
        </p:nvPicPr>
        <p:blipFill>
          <a:blip r:embed="rId5" cstate="print"/>
          <a:srcRect/>
          <a:stretch>
            <a:fillRect/>
          </a:stretch>
        </p:blipFill>
        <p:spPr bwMode="auto">
          <a:xfrm>
            <a:off x="6500813" y="2667000"/>
            <a:ext cx="938212" cy="1219200"/>
          </a:xfrm>
          <a:prstGeom prst="rect">
            <a:avLst/>
          </a:prstGeom>
          <a:noFill/>
          <a:ln w="12700">
            <a:noFill/>
            <a:miter lim="800000"/>
            <a:headEnd type="none" w="sm" len="sm"/>
            <a:tailEnd type="none" w="sm" len="sm"/>
          </a:ln>
          <a:effectLst/>
        </p:spPr>
      </p:pic>
      <p:sp>
        <p:nvSpPr>
          <p:cNvPr id="13343" name="Text Box 1055"/>
          <p:cNvSpPr txBox="1">
            <a:spLocks noChangeArrowheads="1"/>
          </p:cNvSpPr>
          <p:nvPr/>
        </p:nvSpPr>
        <p:spPr bwMode="auto">
          <a:xfrm>
            <a:off x="746125" y="4006850"/>
            <a:ext cx="5727700" cy="946150"/>
          </a:xfrm>
          <a:prstGeom prst="rect">
            <a:avLst/>
          </a:prstGeom>
          <a:noFill/>
          <a:ln w="12700">
            <a:noFill/>
            <a:miter lim="800000"/>
            <a:headEnd type="none" w="sm" len="sm"/>
            <a:tailEnd type="none" w="sm" len="sm"/>
          </a:ln>
          <a:effectLst/>
        </p:spPr>
        <p:txBody>
          <a:bodyPr wrap="none">
            <a:spAutoFit/>
          </a:bodyPr>
          <a:lstStyle/>
          <a:p>
            <a:pPr>
              <a:buFont typeface="Monotype Sorts" pitchFamily="2" charset="2"/>
              <a:buChar char="ý"/>
            </a:pPr>
            <a:r>
              <a:rPr lang="en-US"/>
              <a:t> Antoine LaVoisier</a:t>
            </a:r>
          </a:p>
          <a:p>
            <a:pPr>
              <a:buFont typeface="Monotype Sorts" pitchFamily="2" charset="2"/>
              <a:buNone/>
            </a:pPr>
            <a:r>
              <a:rPr lang="en-US"/>
              <a:t>	- Law of Conservation of Matter</a:t>
            </a:r>
          </a:p>
        </p:txBody>
      </p:sp>
      <p:grpSp>
        <p:nvGrpSpPr>
          <p:cNvPr id="13348" name="Group 1060"/>
          <p:cNvGrpSpPr>
            <a:grpSpLocks/>
          </p:cNvGrpSpPr>
          <p:nvPr/>
        </p:nvGrpSpPr>
        <p:grpSpPr bwMode="auto">
          <a:xfrm>
            <a:off x="7543800" y="3810000"/>
            <a:ext cx="1676400" cy="2133600"/>
            <a:chOff x="4752" y="2400"/>
            <a:chExt cx="1056" cy="1344"/>
          </a:xfrm>
        </p:grpSpPr>
        <p:pic>
          <p:nvPicPr>
            <p:cNvPr id="13342" name="Picture 1054"/>
            <p:cNvPicPr>
              <a:picLocks noChangeAspect="1" noChangeArrowheads="1"/>
            </p:cNvPicPr>
            <p:nvPr/>
          </p:nvPicPr>
          <p:blipFill>
            <a:blip r:embed="rId6" cstate="print"/>
            <a:srcRect/>
            <a:stretch>
              <a:fillRect/>
            </a:stretch>
          </p:blipFill>
          <p:spPr bwMode="auto">
            <a:xfrm>
              <a:off x="4924" y="2688"/>
              <a:ext cx="692" cy="816"/>
            </a:xfrm>
            <a:prstGeom prst="rect">
              <a:avLst/>
            </a:prstGeom>
            <a:noFill/>
            <a:ln w="12700">
              <a:noFill/>
              <a:miter lim="800000"/>
              <a:headEnd type="none" w="sm" len="sm"/>
              <a:tailEnd type="none" w="sm" len="sm"/>
            </a:ln>
            <a:effectLst/>
          </p:spPr>
        </p:pic>
        <p:sp>
          <p:nvSpPr>
            <p:cNvPr id="13344" name="AutoShape 1056"/>
            <p:cNvSpPr>
              <a:spLocks noChangeArrowheads="1"/>
            </p:cNvSpPr>
            <p:nvPr/>
          </p:nvSpPr>
          <p:spPr bwMode="auto">
            <a:xfrm>
              <a:off x="4752" y="2400"/>
              <a:ext cx="1056" cy="134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bg1"/>
            </a:solidFill>
            <a:ln w="12700">
              <a:solidFill>
                <a:schemeClr val="bg1"/>
              </a:solidFill>
              <a:round/>
              <a:headEnd type="none" w="sm" len="sm"/>
              <a:tailEnd type="none" w="sm" len="sm"/>
            </a:ln>
            <a:effectLst/>
          </p:spPr>
          <p:txBody>
            <a:bodyPr wrap="none" anchor="ctr"/>
            <a:lstStyle/>
            <a:p>
              <a:endParaRPr lang="en-US"/>
            </a:p>
          </p:txBody>
        </p:sp>
      </p:grpSp>
      <p:pic>
        <p:nvPicPr>
          <p:cNvPr id="13347" name="Picture 1059"/>
          <p:cNvPicPr>
            <a:picLocks noChangeAspect="1" noChangeArrowheads="1"/>
          </p:cNvPicPr>
          <p:nvPr/>
        </p:nvPicPr>
        <p:blipFill>
          <a:blip r:embed="rId7" cstate="print"/>
          <a:srcRect/>
          <a:stretch>
            <a:fillRect/>
          </a:stretch>
        </p:blipFill>
        <p:spPr bwMode="auto">
          <a:xfrm>
            <a:off x="7848600" y="2819400"/>
            <a:ext cx="977900" cy="1219200"/>
          </a:xfrm>
          <a:prstGeom prst="rect">
            <a:avLst/>
          </a:prstGeom>
          <a:noFill/>
          <a:ln w="12700">
            <a:noFill/>
            <a:miter lim="800000"/>
            <a:headEnd type="none" w="sm" len="sm"/>
            <a:tailEnd type="none" w="sm" len="sm"/>
          </a:ln>
          <a:effectLst/>
        </p:spPr>
      </p:pic>
      <p:grpSp>
        <p:nvGrpSpPr>
          <p:cNvPr id="13350" name="Group 1062"/>
          <p:cNvGrpSpPr>
            <a:grpSpLocks/>
          </p:cNvGrpSpPr>
          <p:nvPr/>
        </p:nvGrpSpPr>
        <p:grpSpPr bwMode="auto">
          <a:xfrm>
            <a:off x="6172200" y="5715000"/>
            <a:ext cx="1600200" cy="1905000"/>
            <a:chOff x="4272" y="3360"/>
            <a:chExt cx="1008" cy="1200"/>
          </a:xfrm>
        </p:grpSpPr>
        <p:pic>
          <p:nvPicPr>
            <p:cNvPr id="13346" name="Picture 1058"/>
            <p:cNvPicPr>
              <a:picLocks noChangeAspect="1" noChangeArrowheads="1"/>
            </p:cNvPicPr>
            <p:nvPr/>
          </p:nvPicPr>
          <p:blipFill>
            <a:blip r:embed="rId8" cstate="print"/>
            <a:srcRect/>
            <a:stretch>
              <a:fillRect/>
            </a:stretch>
          </p:blipFill>
          <p:spPr bwMode="auto">
            <a:xfrm>
              <a:off x="4346" y="3360"/>
              <a:ext cx="893" cy="1152"/>
            </a:xfrm>
            <a:prstGeom prst="rect">
              <a:avLst/>
            </a:prstGeom>
            <a:noFill/>
            <a:ln w="12700">
              <a:noFill/>
              <a:miter lim="800000"/>
              <a:headEnd type="none" w="sm" len="sm"/>
              <a:tailEnd type="none" w="sm" len="sm"/>
            </a:ln>
            <a:effectLst/>
          </p:spPr>
        </p:pic>
        <p:sp>
          <p:nvSpPr>
            <p:cNvPr id="13349" name="Rectangle 1061"/>
            <p:cNvSpPr>
              <a:spLocks noChangeArrowheads="1"/>
            </p:cNvSpPr>
            <p:nvPr/>
          </p:nvSpPr>
          <p:spPr bwMode="auto">
            <a:xfrm>
              <a:off x="4272" y="3984"/>
              <a:ext cx="1008" cy="576"/>
            </a:xfrm>
            <a:prstGeom prst="rect">
              <a:avLst/>
            </a:prstGeom>
            <a:solidFill>
              <a:schemeClr val="bg1"/>
            </a:solidFill>
            <a:ln w="12700">
              <a:solidFill>
                <a:schemeClr val="bg1"/>
              </a:solidFill>
              <a:miter lim="800000"/>
              <a:headEnd type="none" w="sm" len="sm"/>
              <a:tailEnd type="none" w="sm" len="sm"/>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314"/>
                                        </p:tgtEl>
                                        <p:attrNameLst>
                                          <p:attrName>style.visibility</p:attrName>
                                        </p:attrNameLst>
                                      </p:cBhvr>
                                      <p:to>
                                        <p:strVal val="visible"/>
                                      </p:to>
                                    </p:set>
                                    <p:anim calcmode="lin" valueType="num">
                                      <p:cBhvr additive="base">
                                        <p:cTn id="7" dur="500" fill="hold"/>
                                        <p:tgtEl>
                                          <p:spTgt spid="13314"/>
                                        </p:tgtEl>
                                        <p:attrNameLst>
                                          <p:attrName>ppt_x</p:attrName>
                                        </p:attrNameLst>
                                      </p:cBhvr>
                                      <p:tavLst>
                                        <p:tav tm="0">
                                          <p:val>
                                            <p:strVal val="0-#ppt_w/2"/>
                                          </p:val>
                                        </p:tav>
                                        <p:tav tm="100000">
                                          <p:val>
                                            <p:strVal val="#ppt_x"/>
                                          </p:val>
                                        </p:tav>
                                      </p:tavLst>
                                    </p:anim>
                                    <p:anim calcmode="lin" valueType="num">
                                      <p:cBhvr additive="base">
                                        <p:cTn id="8" dur="500" fill="hold"/>
                                        <p:tgtEl>
                                          <p:spTgt spid="1331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3315"/>
                                        </p:tgtEl>
                                        <p:attrNameLst>
                                          <p:attrName>style.visibility</p:attrName>
                                        </p:attrNameLst>
                                      </p:cBhvr>
                                      <p:to>
                                        <p:strVal val="visible"/>
                                      </p:to>
                                    </p:set>
                                    <p:anim calcmode="lin" valueType="num">
                                      <p:cBhvr additive="base">
                                        <p:cTn id="12" dur="500" fill="hold"/>
                                        <p:tgtEl>
                                          <p:spTgt spid="13315"/>
                                        </p:tgtEl>
                                        <p:attrNameLst>
                                          <p:attrName>ppt_x</p:attrName>
                                        </p:attrNameLst>
                                      </p:cBhvr>
                                      <p:tavLst>
                                        <p:tav tm="0">
                                          <p:val>
                                            <p:strVal val="0-#ppt_w/2"/>
                                          </p:val>
                                        </p:tav>
                                        <p:tav tm="100000">
                                          <p:val>
                                            <p:strVal val="#ppt_x"/>
                                          </p:val>
                                        </p:tav>
                                      </p:tavLst>
                                    </p:anim>
                                    <p:anim calcmode="lin" valueType="num">
                                      <p:cBhvr additive="base">
                                        <p:cTn id="13" dur="500" fill="hold"/>
                                        <p:tgtEl>
                                          <p:spTgt spid="13315"/>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13316"/>
                                        </p:tgtEl>
                                        <p:attrNameLst>
                                          <p:attrName>style.visibility</p:attrName>
                                        </p:attrNameLst>
                                      </p:cBhvr>
                                      <p:to>
                                        <p:strVal val="visible"/>
                                      </p:to>
                                    </p:set>
                                    <p:anim calcmode="lin" valueType="num">
                                      <p:cBhvr additive="base">
                                        <p:cTn id="18" dur="500" fill="hold"/>
                                        <p:tgtEl>
                                          <p:spTgt spid="13316"/>
                                        </p:tgtEl>
                                        <p:attrNameLst>
                                          <p:attrName>ppt_x</p:attrName>
                                        </p:attrNameLst>
                                      </p:cBhvr>
                                      <p:tavLst>
                                        <p:tav tm="0">
                                          <p:val>
                                            <p:strVal val="0-#ppt_w/2"/>
                                          </p:val>
                                        </p:tav>
                                        <p:tav tm="100000">
                                          <p:val>
                                            <p:strVal val="#ppt_x"/>
                                          </p:val>
                                        </p:tav>
                                      </p:tavLst>
                                    </p:anim>
                                    <p:anim calcmode="lin" valueType="num">
                                      <p:cBhvr additive="base">
                                        <p:cTn id="19" dur="500" fill="hold"/>
                                        <p:tgtEl>
                                          <p:spTgt spid="1331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3" name="WHOOSH.WAV"/>
                                        </p:tgtEl>
                                      </p:cMediaNode>
                                    </p:audio>
                                  </p:sub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13318"/>
                                        </p:tgtEl>
                                        <p:attrNameLst>
                                          <p:attrName>style.visibility</p:attrName>
                                        </p:attrNameLst>
                                      </p:cBhvr>
                                      <p:to>
                                        <p:strVal val="visible"/>
                                      </p:to>
                                    </p:set>
                                    <p:anim calcmode="lin" valueType="num">
                                      <p:cBhvr additive="base">
                                        <p:cTn id="24" dur="500" fill="hold"/>
                                        <p:tgtEl>
                                          <p:spTgt spid="13318"/>
                                        </p:tgtEl>
                                        <p:attrNameLst>
                                          <p:attrName>ppt_x</p:attrName>
                                        </p:attrNameLst>
                                      </p:cBhvr>
                                      <p:tavLst>
                                        <p:tav tm="0">
                                          <p:val>
                                            <p:strVal val="0-#ppt_w/2"/>
                                          </p:val>
                                        </p:tav>
                                        <p:tav tm="100000">
                                          <p:val>
                                            <p:strVal val="#ppt_x"/>
                                          </p:val>
                                        </p:tav>
                                      </p:tavLst>
                                    </p:anim>
                                    <p:anim calcmode="lin" valueType="num">
                                      <p:cBhvr additive="base">
                                        <p:cTn id="25" dur="500" fill="hold"/>
                                        <p:tgtEl>
                                          <p:spTgt spid="1331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3" name="WHOOSH.WAV"/>
                                        </p:tgtEl>
                                      </p:cMediaNode>
                                    </p:audio>
                                  </p:subTnLst>
                                </p:cTn>
                              </p:par>
                            </p:childTnLst>
                          </p:cTn>
                        </p:par>
                      </p:childTnLst>
                    </p:cTn>
                  </p:par>
                  <p:par>
                    <p:cTn id="26" fill="hold">
                      <p:stCondLst>
                        <p:cond delay="indefinite"/>
                      </p:stCondLst>
                      <p:childTnLst>
                        <p:par>
                          <p:cTn id="27" fill="hold">
                            <p:stCondLst>
                              <p:cond delay="0"/>
                            </p:stCondLst>
                            <p:childTnLst>
                              <p:par>
                                <p:cTn id="28" presetID="2" presetClass="entr" presetSubtype="9" fill="hold" nodeType="clickEffect">
                                  <p:stCondLst>
                                    <p:cond delay="0"/>
                                  </p:stCondLst>
                                  <p:childTnLst>
                                    <p:set>
                                      <p:cBhvr>
                                        <p:cTn id="29" dur="1" fill="hold">
                                          <p:stCondLst>
                                            <p:cond delay="0"/>
                                          </p:stCondLst>
                                        </p:cTn>
                                        <p:tgtEl>
                                          <p:spTgt spid="13339"/>
                                        </p:tgtEl>
                                        <p:attrNameLst>
                                          <p:attrName>style.visibility</p:attrName>
                                        </p:attrNameLst>
                                      </p:cBhvr>
                                      <p:to>
                                        <p:strVal val="visible"/>
                                      </p:to>
                                    </p:set>
                                    <p:anim calcmode="lin" valueType="num">
                                      <p:cBhvr additive="base">
                                        <p:cTn id="30" dur="500" fill="hold"/>
                                        <p:tgtEl>
                                          <p:spTgt spid="13339"/>
                                        </p:tgtEl>
                                        <p:attrNameLst>
                                          <p:attrName>ppt_x</p:attrName>
                                        </p:attrNameLst>
                                      </p:cBhvr>
                                      <p:tavLst>
                                        <p:tav tm="0">
                                          <p:val>
                                            <p:strVal val="0-#ppt_w/2"/>
                                          </p:val>
                                        </p:tav>
                                        <p:tav tm="100000">
                                          <p:val>
                                            <p:strVal val="#ppt_x"/>
                                          </p:val>
                                        </p:tav>
                                      </p:tavLst>
                                    </p:anim>
                                    <p:anim calcmode="lin" valueType="num">
                                      <p:cBhvr additive="base">
                                        <p:cTn id="31" dur="500" fill="hold"/>
                                        <p:tgtEl>
                                          <p:spTgt spid="13339"/>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3" name="WHOOSH.WAV"/>
                                        </p:tgtEl>
                                      </p:cMediaNode>
                                    </p:audio>
                                  </p:subTnLst>
                                </p:cTn>
                              </p:par>
                            </p:childTnLst>
                          </p:cTn>
                        </p:par>
                        <p:par>
                          <p:cTn id="32" fill="hold">
                            <p:stCondLst>
                              <p:cond delay="500"/>
                            </p:stCondLst>
                            <p:childTnLst>
                              <p:par>
                                <p:cTn id="33" presetID="2" presetClass="entr" presetSubtype="12" fill="hold" nodeType="afterEffect">
                                  <p:stCondLst>
                                    <p:cond delay="0"/>
                                  </p:stCondLst>
                                  <p:childTnLst>
                                    <p:set>
                                      <p:cBhvr>
                                        <p:cTn id="34" dur="1" fill="hold">
                                          <p:stCondLst>
                                            <p:cond delay="0"/>
                                          </p:stCondLst>
                                        </p:cTn>
                                        <p:tgtEl>
                                          <p:spTgt spid="13347"/>
                                        </p:tgtEl>
                                        <p:attrNameLst>
                                          <p:attrName>style.visibility</p:attrName>
                                        </p:attrNameLst>
                                      </p:cBhvr>
                                      <p:to>
                                        <p:strVal val="visible"/>
                                      </p:to>
                                    </p:set>
                                    <p:anim calcmode="lin" valueType="num">
                                      <p:cBhvr additive="base">
                                        <p:cTn id="35" dur="500" fill="hold"/>
                                        <p:tgtEl>
                                          <p:spTgt spid="13347"/>
                                        </p:tgtEl>
                                        <p:attrNameLst>
                                          <p:attrName>ppt_x</p:attrName>
                                        </p:attrNameLst>
                                      </p:cBhvr>
                                      <p:tavLst>
                                        <p:tav tm="0">
                                          <p:val>
                                            <p:strVal val="0-#ppt_w/2"/>
                                          </p:val>
                                        </p:tav>
                                        <p:tav tm="100000">
                                          <p:val>
                                            <p:strVal val="#ppt_x"/>
                                          </p:val>
                                        </p:tav>
                                      </p:tavLst>
                                    </p:anim>
                                    <p:anim calcmode="lin" valueType="num">
                                      <p:cBhvr additive="base">
                                        <p:cTn id="36" dur="500" fill="hold"/>
                                        <p:tgtEl>
                                          <p:spTgt spid="1334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3"/>
                                            </p:cond>
                                          </p:stCondLst>
                                          <p:endCondLst>
                                            <p:cond evt="onStopAudio" delay="0">
                                              <p:tgtEl>
                                                <p:sldTgt/>
                                              </p:tgtEl>
                                            </p:cond>
                                          </p:endCondLst>
                                        </p:cTn>
                                        <p:tgtEl>
                                          <p:sndTgt r:embed="rId3" name="WHOOSH.WAV"/>
                                        </p:tgtEl>
                                      </p:cMediaNode>
                                    </p:audio>
                                  </p:sub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13343"/>
                                        </p:tgtEl>
                                        <p:attrNameLst>
                                          <p:attrName>style.visibility</p:attrName>
                                        </p:attrNameLst>
                                      </p:cBhvr>
                                      <p:to>
                                        <p:strVal val="visible"/>
                                      </p:to>
                                    </p:set>
                                    <p:anim calcmode="lin" valueType="num">
                                      <p:cBhvr additive="base">
                                        <p:cTn id="41" dur="500" fill="hold"/>
                                        <p:tgtEl>
                                          <p:spTgt spid="13343"/>
                                        </p:tgtEl>
                                        <p:attrNameLst>
                                          <p:attrName>ppt_x</p:attrName>
                                        </p:attrNameLst>
                                      </p:cBhvr>
                                      <p:tavLst>
                                        <p:tav tm="0">
                                          <p:val>
                                            <p:strVal val="0-#ppt_w/2"/>
                                          </p:val>
                                        </p:tav>
                                        <p:tav tm="100000">
                                          <p:val>
                                            <p:strVal val="#ppt_x"/>
                                          </p:val>
                                        </p:tav>
                                      </p:tavLst>
                                    </p:anim>
                                    <p:anim calcmode="lin" valueType="num">
                                      <p:cBhvr additive="base">
                                        <p:cTn id="42" dur="500" fill="hold"/>
                                        <p:tgtEl>
                                          <p:spTgt spid="1334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9"/>
                                            </p:cond>
                                          </p:stCondLst>
                                          <p:endCondLst>
                                            <p:cond evt="onStopAudio" delay="0">
                                              <p:tgtEl>
                                                <p:sldTgt/>
                                              </p:tgtEl>
                                            </p:cond>
                                          </p:endCondLst>
                                        </p:cTn>
                                        <p:tgtEl>
                                          <p:sndTgt r:embed="rId3" name="WHOOSH.WAV"/>
                                        </p:tgtEl>
                                      </p:cMediaNode>
                                    </p:audio>
                                  </p:subTnLst>
                                </p:cTn>
                              </p:par>
                            </p:childTnLst>
                          </p:cTn>
                        </p:par>
                      </p:childTnLst>
                    </p:cTn>
                  </p:par>
                  <p:par>
                    <p:cTn id="43" fill="hold">
                      <p:stCondLst>
                        <p:cond delay="indefinite"/>
                      </p:stCondLst>
                      <p:childTnLst>
                        <p:par>
                          <p:cTn id="44" fill="hold">
                            <p:stCondLst>
                              <p:cond delay="0"/>
                            </p:stCondLst>
                            <p:childTnLst>
                              <p:par>
                                <p:cTn id="45" presetID="2" presetClass="entr" presetSubtype="8" fill="hold" nodeType="clickEffect">
                                  <p:stCondLst>
                                    <p:cond delay="0"/>
                                  </p:stCondLst>
                                  <p:childTnLst>
                                    <p:set>
                                      <p:cBhvr>
                                        <p:cTn id="46" dur="1" fill="hold">
                                          <p:stCondLst>
                                            <p:cond delay="0"/>
                                          </p:stCondLst>
                                        </p:cTn>
                                        <p:tgtEl>
                                          <p:spTgt spid="13336"/>
                                        </p:tgtEl>
                                        <p:attrNameLst>
                                          <p:attrName>style.visibility</p:attrName>
                                        </p:attrNameLst>
                                      </p:cBhvr>
                                      <p:to>
                                        <p:strVal val="visible"/>
                                      </p:to>
                                    </p:set>
                                    <p:anim calcmode="lin" valueType="num">
                                      <p:cBhvr additive="base">
                                        <p:cTn id="47" dur="500" fill="hold"/>
                                        <p:tgtEl>
                                          <p:spTgt spid="13336"/>
                                        </p:tgtEl>
                                        <p:attrNameLst>
                                          <p:attrName>ppt_x</p:attrName>
                                        </p:attrNameLst>
                                      </p:cBhvr>
                                      <p:tavLst>
                                        <p:tav tm="0">
                                          <p:val>
                                            <p:strVal val="0-#ppt_w/2"/>
                                          </p:val>
                                        </p:tav>
                                        <p:tav tm="100000">
                                          <p:val>
                                            <p:strVal val="#ppt_x"/>
                                          </p:val>
                                        </p:tav>
                                      </p:tavLst>
                                    </p:anim>
                                    <p:anim calcmode="lin" valueType="num">
                                      <p:cBhvr additive="base">
                                        <p:cTn id="48" dur="500" fill="hold"/>
                                        <p:tgtEl>
                                          <p:spTgt spid="1333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5"/>
                                            </p:cond>
                                          </p:stCondLst>
                                          <p:endCondLst>
                                            <p:cond evt="onStopAudio" delay="0">
                                              <p:tgtEl>
                                                <p:sldTgt/>
                                              </p:tgtEl>
                                            </p:cond>
                                          </p:endCondLst>
                                        </p:cTn>
                                        <p:tgtEl>
                                          <p:sndTgt r:embed="rId3" name="WHOOSH.WAV"/>
                                        </p:tgtEl>
                                      </p:cMediaNode>
                                    </p:audio>
                                  </p:sub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13320"/>
                                        </p:tgtEl>
                                        <p:attrNameLst>
                                          <p:attrName>style.visibility</p:attrName>
                                        </p:attrNameLst>
                                      </p:cBhvr>
                                      <p:to>
                                        <p:strVal val="visible"/>
                                      </p:to>
                                    </p:set>
                                    <p:anim calcmode="lin" valueType="num">
                                      <p:cBhvr additive="base">
                                        <p:cTn id="53" dur="500" fill="hold"/>
                                        <p:tgtEl>
                                          <p:spTgt spid="13320"/>
                                        </p:tgtEl>
                                        <p:attrNameLst>
                                          <p:attrName>ppt_x</p:attrName>
                                        </p:attrNameLst>
                                      </p:cBhvr>
                                      <p:tavLst>
                                        <p:tav tm="0">
                                          <p:val>
                                            <p:strVal val="0-#ppt_w/2"/>
                                          </p:val>
                                        </p:tav>
                                        <p:tav tm="100000">
                                          <p:val>
                                            <p:strVal val="#ppt_x"/>
                                          </p:val>
                                        </p:tav>
                                      </p:tavLst>
                                    </p:anim>
                                    <p:anim calcmode="lin" valueType="num">
                                      <p:cBhvr additive="base">
                                        <p:cTn id="54" dur="500" fill="hold"/>
                                        <p:tgtEl>
                                          <p:spTgt spid="1332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1"/>
                                            </p:cond>
                                          </p:stCondLst>
                                          <p:endCondLst>
                                            <p:cond evt="onStopAudio" delay="0">
                                              <p:tgtEl>
                                                <p:sldTgt/>
                                              </p:tgtEl>
                                            </p:cond>
                                          </p:endCondLst>
                                        </p:cTn>
                                        <p:tgtEl>
                                          <p:sndTgt r:embed="rId3" name="WHOOSH.WAV"/>
                                        </p:tgtEl>
                                      </p:cMediaNode>
                                    </p:audio>
                                  </p:subTnLst>
                                </p:cTn>
                              </p:par>
                            </p:childTnLst>
                          </p:cTn>
                        </p:par>
                      </p:childTnLst>
                    </p:cTn>
                  </p:par>
                  <p:par>
                    <p:cTn id="55" fill="hold">
                      <p:stCondLst>
                        <p:cond delay="indefinite"/>
                      </p:stCondLst>
                      <p:childTnLst>
                        <p:par>
                          <p:cTn id="56" fill="hold">
                            <p:stCondLst>
                              <p:cond delay="0"/>
                            </p:stCondLst>
                            <p:childTnLst>
                              <p:par>
                                <p:cTn id="57" presetID="2" presetClass="entr" presetSubtype="8" fill="hold" nodeType="clickEffect">
                                  <p:stCondLst>
                                    <p:cond delay="0"/>
                                  </p:stCondLst>
                                  <p:childTnLst>
                                    <p:set>
                                      <p:cBhvr>
                                        <p:cTn id="58" dur="1" fill="hold">
                                          <p:stCondLst>
                                            <p:cond delay="0"/>
                                          </p:stCondLst>
                                        </p:cTn>
                                        <p:tgtEl>
                                          <p:spTgt spid="13348"/>
                                        </p:tgtEl>
                                        <p:attrNameLst>
                                          <p:attrName>style.visibility</p:attrName>
                                        </p:attrNameLst>
                                      </p:cBhvr>
                                      <p:to>
                                        <p:strVal val="visible"/>
                                      </p:to>
                                    </p:set>
                                    <p:anim calcmode="lin" valueType="num">
                                      <p:cBhvr additive="base">
                                        <p:cTn id="59" dur="500" fill="hold"/>
                                        <p:tgtEl>
                                          <p:spTgt spid="13348"/>
                                        </p:tgtEl>
                                        <p:attrNameLst>
                                          <p:attrName>ppt_x</p:attrName>
                                        </p:attrNameLst>
                                      </p:cBhvr>
                                      <p:tavLst>
                                        <p:tav tm="0">
                                          <p:val>
                                            <p:strVal val="0-#ppt_w/2"/>
                                          </p:val>
                                        </p:tav>
                                        <p:tav tm="100000">
                                          <p:val>
                                            <p:strVal val="#ppt_x"/>
                                          </p:val>
                                        </p:tav>
                                      </p:tavLst>
                                    </p:anim>
                                    <p:anim calcmode="lin" valueType="num">
                                      <p:cBhvr additive="base">
                                        <p:cTn id="60" dur="500" fill="hold"/>
                                        <p:tgtEl>
                                          <p:spTgt spid="1334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7"/>
                                            </p:cond>
                                          </p:stCondLst>
                                          <p:endCondLst>
                                            <p:cond evt="onStopAudio" delay="0">
                                              <p:tgtEl>
                                                <p:sldTgt/>
                                              </p:tgtEl>
                                            </p:cond>
                                          </p:endCondLst>
                                        </p:cTn>
                                        <p:tgtEl>
                                          <p:sndTgt r:embed="rId3" name="WHOOSH.WAV"/>
                                        </p:tgtEl>
                                      </p:cMediaNode>
                                    </p:audio>
                                  </p:subTnLst>
                                </p:cTn>
                              </p:par>
                            </p:childTnLst>
                          </p:cTn>
                        </p:par>
                      </p:childTnLst>
                    </p:cTn>
                  </p:par>
                  <p:par>
                    <p:cTn id="61" fill="hold">
                      <p:stCondLst>
                        <p:cond delay="indefinite"/>
                      </p:stCondLst>
                      <p:childTnLst>
                        <p:par>
                          <p:cTn id="62" fill="hold">
                            <p:stCondLst>
                              <p:cond delay="0"/>
                            </p:stCondLst>
                            <p:childTnLst>
                              <p:par>
                                <p:cTn id="63" presetID="2" presetClass="entr" presetSubtype="8" fill="hold" grpId="0" nodeType="clickEffect">
                                  <p:stCondLst>
                                    <p:cond delay="0"/>
                                  </p:stCondLst>
                                  <p:childTnLst>
                                    <p:set>
                                      <p:cBhvr>
                                        <p:cTn id="64" dur="1" fill="hold">
                                          <p:stCondLst>
                                            <p:cond delay="0"/>
                                          </p:stCondLst>
                                        </p:cTn>
                                        <p:tgtEl>
                                          <p:spTgt spid="13323"/>
                                        </p:tgtEl>
                                        <p:attrNameLst>
                                          <p:attrName>style.visibility</p:attrName>
                                        </p:attrNameLst>
                                      </p:cBhvr>
                                      <p:to>
                                        <p:strVal val="visible"/>
                                      </p:to>
                                    </p:set>
                                    <p:anim calcmode="lin" valueType="num">
                                      <p:cBhvr additive="base">
                                        <p:cTn id="65" dur="500" fill="hold"/>
                                        <p:tgtEl>
                                          <p:spTgt spid="13323"/>
                                        </p:tgtEl>
                                        <p:attrNameLst>
                                          <p:attrName>ppt_x</p:attrName>
                                        </p:attrNameLst>
                                      </p:cBhvr>
                                      <p:tavLst>
                                        <p:tav tm="0">
                                          <p:val>
                                            <p:strVal val="0-#ppt_w/2"/>
                                          </p:val>
                                        </p:tav>
                                        <p:tav tm="100000">
                                          <p:val>
                                            <p:strVal val="#ppt_x"/>
                                          </p:val>
                                        </p:tav>
                                      </p:tavLst>
                                    </p:anim>
                                    <p:anim calcmode="lin" valueType="num">
                                      <p:cBhvr additive="base">
                                        <p:cTn id="66" dur="500" fill="hold"/>
                                        <p:tgtEl>
                                          <p:spTgt spid="1332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3"/>
                                            </p:cond>
                                          </p:stCondLst>
                                          <p:endCondLst>
                                            <p:cond evt="onStopAudio" delay="0">
                                              <p:tgtEl>
                                                <p:sldTgt/>
                                              </p:tgtEl>
                                            </p:cond>
                                          </p:endCondLst>
                                        </p:cTn>
                                        <p:tgtEl>
                                          <p:sndTgt r:embed="rId3" name="WHOOSH.WAV"/>
                                        </p:tgtEl>
                                      </p:cMediaNode>
                                    </p:audio>
                                  </p:subTnLst>
                                </p:cTn>
                              </p:par>
                            </p:childTnLst>
                          </p:cTn>
                        </p:par>
                      </p:childTnLst>
                    </p:cTn>
                  </p:par>
                  <p:par>
                    <p:cTn id="67" fill="hold">
                      <p:stCondLst>
                        <p:cond delay="indefinite"/>
                      </p:stCondLst>
                      <p:childTnLst>
                        <p:par>
                          <p:cTn id="68" fill="hold">
                            <p:stCondLst>
                              <p:cond delay="0"/>
                            </p:stCondLst>
                            <p:childTnLst>
                              <p:par>
                                <p:cTn id="69" presetID="2" presetClass="entr" presetSubtype="8" fill="hold" nodeType="clickEffect">
                                  <p:stCondLst>
                                    <p:cond delay="0"/>
                                  </p:stCondLst>
                                  <p:childTnLst>
                                    <p:set>
                                      <p:cBhvr>
                                        <p:cTn id="70" dur="1" fill="hold">
                                          <p:stCondLst>
                                            <p:cond delay="0"/>
                                          </p:stCondLst>
                                        </p:cTn>
                                        <p:tgtEl>
                                          <p:spTgt spid="13350"/>
                                        </p:tgtEl>
                                        <p:attrNameLst>
                                          <p:attrName>style.visibility</p:attrName>
                                        </p:attrNameLst>
                                      </p:cBhvr>
                                      <p:to>
                                        <p:strVal val="visible"/>
                                      </p:to>
                                    </p:set>
                                    <p:anim calcmode="lin" valueType="num">
                                      <p:cBhvr additive="base">
                                        <p:cTn id="71" dur="500" fill="hold"/>
                                        <p:tgtEl>
                                          <p:spTgt spid="13350"/>
                                        </p:tgtEl>
                                        <p:attrNameLst>
                                          <p:attrName>ppt_x</p:attrName>
                                        </p:attrNameLst>
                                      </p:cBhvr>
                                      <p:tavLst>
                                        <p:tav tm="0">
                                          <p:val>
                                            <p:strVal val="0-#ppt_w/2"/>
                                          </p:val>
                                        </p:tav>
                                        <p:tav tm="100000">
                                          <p:val>
                                            <p:strVal val="#ppt_x"/>
                                          </p:val>
                                        </p:tav>
                                      </p:tavLst>
                                    </p:anim>
                                    <p:anim calcmode="lin" valueType="num">
                                      <p:cBhvr additive="base">
                                        <p:cTn id="72" dur="500" fill="hold"/>
                                        <p:tgtEl>
                                          <p:spTgt spid="1335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9"/>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animBg="1"/>
      <p:bldP spid="13315" grpId="0" autoUpdateAnimBg="0"/>
      <p:bldP spid="13316" grpId="0" autoUpdateAnimBg="0"/>
      <p:bldP spid="13318" grpId="0" autoUpdateAnimBg="0"/>
      <p:bldP spid="13320" grpId="0" autoUpdateAnimBg="0"/>
      <p:bldP spid="13323" grpId="0" autoUpdateAnimBg="0"/>
      <p:bldP spid="13343"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30163" y="2590800"/>
            <a:ext cx="6010276" cy="519113"/>
          </a:xfrm>
          <a:prstGeom prst="rect">
            <a:avLst/>
          </a:prstGeom>
          <a:noFill/>
          <a:ln w="12700">
            <a:noFill/>
            <a:miter lim="800000"/>
            <a:headEnd type="none" w="sm" len="sm"/>
            <a:tailEnd type="none" w="sm" len="sm"/>
          </a:ln>
          <a:effectLst/>
        </p:spPr>
        <p:txBody>
          <a:bodyPr wrap="none">
            <a:spAutoFit/>
          </a:bodyPr>
          <a:lstStyle/>
          <a:p>
            <a:pPr>
              <a:buFont typeface="Wingdings" pitchFamily="2" charset="2"/>
              <a:buChar char="v"/>
            </a:pPr>
            <a:r>
              <a:rPr lang="en-US"/>
              <a:t> Modern Atomic Theory - John Dalton</a:t>
            </a:r>
          </a:p>
        </p:txBody>
      </p:sp>
      <p:sp>
        <p:nvSpPr>
          <p:cNvPr id="19460" name="WordArt 4"/>
          <p:cNvSpPr>
            <a:spLocks noChangeArrowheads="1" noChangeShapeType="1" noTextEdit="1"/>
          </p:cNvSpPr>
          <p:nvPr/>
        </p:nvSpPr>
        <p:spPr bwMode="auto">
          <a:xfrm>
            <a:off x="533400" y="381000"/>
            <a:ext cx="5257800" cy="1889125"/>
          </a:xfrm>
          <a:prstGeom prst="rect">
            <a:avLst/>
          </a:prstGeom>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kern="10">
                <a:ln w="9525">
                  <a:round/>
                  <a:headEnd type="none" w="sm" len="sm"/>
                  <a:tailEnd type="none" w="sm" len="sm"/>
                </a:ln>
                <a:gradFill rotWithShape="0">
                  <a:gsLst>
                    <a:gs pos="0">
                      <a:srgbClr val="FFE701"/>
                    </a:gs>
                    <a:gs pos="100000">
                      <a:srgbClr val="FE3E02"/>
                    </a:gs>
                  </a:gsLst>
                  <a:lin ang="5400000" scaled="1"/>
                </a:gradFill>
                <a:latin typeface="Impact"/>
              </a:rPr>
              <a:t>Modern Atomic Theory</a:t>
            </a:r>
          </a:p>
        </p:txBody>
      </p:sp>
      <p:sp>
        <p:nvSpPr>
          <p:cNvPr id="19461" name="Text Box 5"/>
          <p:cNvSpPr txBox="1">
            <a:spLocks noChangeArrowheads="1"/>
          </p:cNvSpPr>
          <p:nvPr/>
        </p:nvSpPr>
        <p:spPr bwMode="auto">
          <a:xfrm>
            <a:off x="2193925" y="1895475"/>
            <a:ext cx="4864100" cy="519113"/>
          </a:xfrm>
          <a:prstGeom prst="rect">
            <a:avLst/>
          </a:prstGeom>
          <a:noFill/>
          <a:ln w="12700">
            <a:noFill/>
            <a:miter lim="800000"/>
            <a:headEnd type="none" w="sm" len="sm"/>
            <a:tailEnd type="none" w="sm" len="sm"/>
          </a:ln>
          <a:effectLst/>
        </p:spPr>
        <p:txBody>
          <a:bodyPr wrap="none">
            <a:spAutoFit/>
          </a:bodyPr>
          <a:lstStyle/>
          <a:p>
            <a:r>
              <a:rPr lang="en-US">
                <a:solidFill>
                  <a:schemeClr val="hlink"/>
                </a:solidFill>
              </a:rPr>
              <a:t>19th Century (That’s the 1800’s)</a:t>
            </a:r>
          </a:p>
        </p:txBody>
      </p:sp>
      <p:sp>
        <p:nvSpPr>
          <p:cNvPr id="19462" name="Text Box 6"/>
          <p:cNvSpPr txBox="1">
            <a:spLocks noChangeArrowheads="1"/>
          </p:cNvSpPr>
          <p:nvPr/>
        </p:nvSpPr>
        <p:spPr bwMode="auto">
          <a:xfrm>
            <a:off x="152400" y="3290888"/>
            <a:ext cx="5486400" cy="519112"/>
          </a:xfrm>
          <a:prstGeom prst="rect">
            <a:avLst/>
          </a:prstGeom>
          <a:noFill/>
          <a:ln w="12700">
            <a:noFill/>
            <a:miter lim="800000"/>
            <a:headEnd type="none" w="sm" len="sm"/>
            <a:tailEnd type="none" w="sm" len="sm"/>
          </a:ln>
          <a:effectLst/>
        </p:spPr>
        <p:txBody>
          <a:bodyPr>
            <a:spAutoFit/>
          </a:bodyPr>
          <a:lstStyle/>
          <a:p>
            <a:pPr marL="457200" indent="-457200">
              <a:buFont typeface="Monotype Sorts" pitchFamily="2" charset="2"/>
              <a:buNone/>
            </a:pPr>
            <a:r>
              <a:rPr lang="en-US"/>
              <a:t>1. All matter is composed of atoms.</a:t>
            </a:r>
          </a:p>
        </p:txBody>
      </p:sp>
      <p:pic>
        <p:nvPicPr>
          <p:cNvPr id="19468" name="Picture 12"/>
          <p:cNvPicPr>
            <a:picLocks noChangeAspect="1" noChangeArrowheads="1"/>
          </p:cNvPicPr>
          <p:nvPr/>
        </p:nvPicPr>
        <p:blipFill>
          <a:blip r:embed="rId7" cstate="print"/>
          <a:srcRect/>
          <a:stretch>
            <a:fillRect/>
          </a:stretch>
        </p:blipFill>
        <p:spPr bwMode="auto">
          <a:xfrm>
            <a:off x="6172200" y="3048000"/>
            <a:ext cx="1000125" cy="1009650"/>
          </a:xfrm>
          <a:prstGeom prst="rect">
            <a:avLst/>
          </a:prstGeom>
          <a:noFill/>
          <a:ln w="12700">
            <a:noFill/>
            <a:miter lim="800000"/>
            <a:headEnd type="none" w="sm" len="sm"/>
            <a:tailEnd type="none" w="sm" len="sm"/>
          </a:ln>
          <a:effectLst/>
        </p:spPr>
      </p:pic>
      <p:pic>
        <p:nvPicPr>
          <p:cNvPr id="19469" name="Picture 13"/>
          <p:cNvPicPr>
            <a:picLocks noChangeAspect="1" noChangeArrowheads="1"/>
          </p:cNvPicPr>
          <p:nvPr/>
        </p:nvPicPr>
        <p:blipFill>
          <a:blip r:embed="rId8" cstate="print"/>
          <a:srcRect/>
          <a:stretch>
            <a:fillRect/>
          </a:stretch>
        </p:blipFill>
        <p:spPr bwMode="auto">
          <a:xfrm>
            <a:off x="7467600" y="3276600"/>
            <a:ext cx="1243013" cy="1828800"/>
          </a:xfrm>
          <a:prstGeom prst="rect">
            <a:avLst/>
          </a:prstGeom>
          <a:noFill/>
          <a:ln w="12700">
            <a:noFill/>
            <a:miter lim="800000"/>
            <a:headEnd type="none" w="sm" len="sm"/>
            <a:tailEnd type="none" w="sm" len="sm"/>
          </a:ln>
          <a:effectLst/>
        </p:spPr>
      </p:pic>
      <p:grpSp>
        <p:nvGrpSpPr>
          <p:cNvPr id="19475" name="Group 19"/>
          <p:cNvGrpSpPr>
            <a:grpSpLocks/>
          </p:cNvGrpSpPr>
          <p:nvPr/>
        </p:nvGrpSpPr>
        <p:grpSpPr bwMode="auto">
          <a:xfrm>
            <a:off x="5791200" y="4724400"/>
            <a:ext cx="2057400" cy="1066800"/>
            <a:chOff x="4320" y="3456"/>
            <a:chExt cx="1296" cy="672"/>
          </a:xfrm>
        </p:grpSpPr>
        <p:pic>
          <p:nvPicPr>
            <p:cNvPr id="19472" name="Picture 16"/>
            <p:cNvPicPr>
              <a:picLocks noChangeAspect="1" noChangeArrowheads="1"/>
            </p:cNvPicPr>
            <p:nvPr/>
          </p:nvPicPr>
          <p:blipFill>
            <a:blip r:embed="rId9" cstate="print"/>
            <a:srcRect/>
            <a:stretch>
              <a:fillRect/>
            </a:stretch>
          </p:blipFill>
          <p:spPr bwMode="auto">
            <a:xfrm>
              <a:off x="4320" y="3552"/>
              <a:ext cx="696" cy="536"/>
            </a:xfrm>
            <a:prstGeom prst="rect">
              <a:avLst/>
            </a:prstGeom>
            <a:noFill/>
            <a:ln w="12700">
              <a:noFill/>
              <a:miter lim="800000"/>
              <a:headEnd type="none" w="sm" len="sm"/>
              <a:tailEnd type="none" w="sm" len="sm"/>
            </a:ln>
            <a:effectLst/>
          </p:spPr>
        </p:pic>
        <p:pic>
          <p:nvPicPr>
            <p:cNvPr id="19473" name="Picture 17"/>
            <p:cNvPicPr>
              <a:picLocks noChangeAspect="1" noChangeArrowheads="1"/>
            </p:cNvPicPr>
            <p:nvPr/>
          </p:nvPicPr>
          <p:blipFill>
            <a:blip r:embed="rId10" cstate="print"/>
            <a:srcRect/>
            <a:stretch>
              <a:fillRect/>
            </a:stretch>
          </p:blipFill>
          <p:spPr bwMode="auto">
            <a:xfrm>
              <a:off x="4944" y="3552"/>
              <a:ext cx="636" cy="539"/>
            </a:xfrm>
            <a:prstGeom prst="rect">
              <a:avLst/>
            </a:prstGeom>
            <a:noFill/>
            <a:ln w="12700">
              <a:noFill/>
              <a:miter lim="800000"/>
              <a:headEnd type="none" w="sm" len="sm"/>
              <a:tailEnd type="none" w="sm" len="sm"/>
            </a:ln>
            <a:effectLst/>
          </p:spPr>
        </p:pic>
        <p:sp>
          <p:nvSpPr>
            <p:cNvPr id="19474" name="Rectangle 18"/>
            <p:cNvSpPr>
              <a:spLocks noChangeArrowheads="1"/>
            </p:cNvSpPr>
            <p:nvPr/>
          </p:nvSpPr>
          <p:spPr bwMode="auto">
            <a:xfrm>
              <a:off x="5520" y="3456"/>
              <a:ext cx="96" cy="672"/>
            </a:xfrm>
            <a:prstGeom prst="rect">
              <a:avLst/>
            </a:prstGeom>
            <a:solidFill>
              <a:schemeClr val="bg1"/>
            </a:solidFill>
            <a:ln w="12700">
              <a:solidFill>
                <a:schemeClr val="bg1"/>
              </a:solidFill>
              <a:miter lim="800000"/>
              <a:headEnd type="none" w="sm" len="sm"/>
              <a:tailEnd type="none" w="sm" len="sm"/>
            </a:ln>
            <a:effectLst/>
          </p:spPr>
          <p:txBody>
            <a:bodyPr wrap="none" anchor="ctr"/>
            <a:lstStyle/>
            <a:p>
              <a:endParaRPr lang="en-US"/>
            </a:p>
          </p:txBody>
        </p:sp>
      </p:grpSp>
      <p:pic>
        <p:nvPicPr>
          <p:cNvPr id="19476" name="Picture 20"/>
          <p:cNvPicPr>
            <a:picLocks noChangeAspect="1" noChangeArrowheads="1"/>
          </p:cNvPicPr>
          <p:nvPr/>
        </p:nvPicPr>
        <p:blipFill>
          <a:blip r:embed="rId11" cstate="print"/>
          <a:srcRect/>
          <a:stretch>
            <a:fillRect/>
          </a:stretch>
        </p:blipFill>
        <p:spPr bwMode="auto">
          <a:xfrm>
            <a:off x="7620000" y="5715000"/>
            <a:ext cx="819150" cy="847725"/>
          </a:xfrm>
          <a:prstGeom prst="rect">
            <a:avLst/>
          </a:prstGeom>
          <a:noFill/>
          <a:ln w="12700">
            <a:noFill/>
            <a:miter lim="800000"/>
            <a:headEnd type="none" w="sm" len="sm"/>
            <a:tailEnd type="none" w="sm" len="sm"/>
          </a:ln>
          <a:effectLst/>
        </p:spPr>
      </p:pic>
      <p:sp>
        <p:nvSpPr>
          <p:cNvPr id="19477" name="Text Box 21"/>
          <p:cNvSpPr txBox="1">
            <a:spLocks noChangeArrowheads="1"/>
          </p:cNvSpPr>
          <p:nvPr/>
        </p:nvSpPr>
        <p:spPr bwMode="auto">
          <a:xfrm>
            <a:off x="152400" y="3900488"/>
            <a:ext cx="5486400" cy="946150"/>
          </a:xfrm>
          <a:prstGeom prst="rect">
            <a:avLst/>
          </a:prstGeom>
          <a:noFill/>
          <a:ln w="12700">
            <a:noFill/>
            <a:miter lim="800000"/>
            <a:headEnd type="none" w="sm" len="sm"/>
            <a:tailEnd type="none" w="sm" len="sm"/>
          </a:ln>
          <a:effectLst/>
        </p:spPr>
        <p:txBody>
          <a:bodyPr>
            <a:spAutoFit/>
          </a:bodyPr>
          <a:lstStyle/>
          <a:p>
            <a:pPr marL="457200" indent="-457200"/>
            <a:r>
              <a:rPr lang="en-US"/>
              <a:t>2. Atoms of the same element are identical.</a:t>
            </a:r>
          </a:p>
        </p:txBody>
      </p:sp>
      <p:sp>
        <p:nvSpPr>
          <p:cNvPr id="19478" name="Text Box 22"/>
          <p:cNvSpPr txBox="1">
            <a:spLocks noChangeArrowheads="1"/>
          </p:cNvSpPr>
          <p:nvPr/>
        </p:nvSpPr>
        <p:spPr bwMode="auto">
          <a:xfrm>
            <a:off x="152400" y="4768850"/>
            <a:ext cx="5486400" cy="946150"/>
          </a:xfrm>
          <a:prstGeom prst="rect">
            <a:avLst/>
          </a:prstGeom>
          <a:noFill/>
          <a:ln w="12700">
            <a:noFill/>
            <a:miter lim="800000"/>
            <a:headEnd type="none" w="sm" len="sm"/>
            <a:tailEnd type="none" w="sm" len="sm"/>
          </a:ln>
          <a:effectLst/>
        </p:spPr>
        <p:txBody>
          <a:bodyPr>
            <a:spAutoFit/>
          </a:bodyPr>
          <a:lstStyle/>
          <a:p>
            <a:pPr marL="457200" indent="-457200"/>
            <a:r>
              <a:rPr lang="en-US"/>
              <a:t>3. Atoms of the different elements are not alike. </a:t>
            </a:r>
          </a:p>
        </p:txBody>
      </p:sp>
      <p:sp>
        <p:nvSpPr>
          <p:cNvPr id="19479" name="Text Box 23"/>
          <p:cNvSpPr txBox="1">
            <a:spLocks noChangeArrowheads="1"/>
          </p:cNvSpPr>
          <p:nvPr/>
        </p:nvSpPr>
        <p:spPr bwMode="auto">
          <a:xfrm>
            <a:off x="152400" y="5607050"/>
            <a:ext cx="5486400" cy="1373188"/>
          </a:xfrm>
          <a:prstGeom prst="rect">
            <a:avLst/>
          </a:prstGeom>
          <a:noFill/>
          <a:ln w="12700">
            <a:noFill/>
            <a:miter lim="800000"/>
            <a:headEnd type="none" w="sm" len="sm"/>
            <a:tailEnd type="none" w="sm" len="sm"/>
          </a:ln>
          <a:effectLst/>
        </p:spPr>
        <p:txBody>
          <a:bodyPr>
            <a:spAutoFit/>
          </a:bodyPr>
          <a:lstStyle/>
          <a:p>
            <a:pPr marL="457200" indent="-457200"/>
            <a:r>
              <a:rPr lang="en-US"/>
              <a:t>4. Atoms unite in simple ratios to form compounds.</a:t>
            </a:r>
          </a:p>
          <a:p>
            <a:pPr marL="457200" indent="-457200"/>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9460"/>
                                        </p:tgtEl>
                                        <p:attrNameLst>
                                          <p:attrName>style.visibility</p:attrName>
                                        </p:attrNameLst>
                                      </p:cBhvr>
                                      <p:to>
                                        <p:strVal val="visible"/>
                                      </p:to>
                                    </p:set>
                                    <p:anim calcmode="lin" valueType="num">
                                      <p:cBhvr additive="base">
                                        <p:cTn id="7" dur="500" fill="hold"/>
                                        <p:tgtEl>
                                          <p:spTgt spid="19460"/>
                                        </p:tgtEl>
                                        <p:attrNameLst>
                                          <p:attrName>ppt_x</p:attrName>
                                        </p:attrNameLst>
                                      </p:cBhvr>
                                      <p:tavLst>
                                        <p:tav tm="0">
                                          <p:val>
                                            <p:strVal val="0-#ppt_w/2"/>
                                          </p:val>
                                        </p:tav>
                                        <p:tav tm="100000">
                                          <p:val>
                                            <p:strVal val="#ppt_x"/>
                                          </p:val>
                                        </p:tav>
                                      </p:tavLst>
                                    </p:anim>
                                    <p:anim calcmode="lin" valueType="num">
                                      <p:cBhvr additive="base">
                                        <p:cTn id="8" dur="500" fill="hold"/>
                                        <p:tgtEl>
                                          <p:spTgt spid="1946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par>
                                <p:cTn id="9" presetID="2" presetClass="entr" presetSubtype="8" fill="hold" grpId="0" nodeType="withEffect">
                                  <p:stCondLst>
                                    <p:cond delay="0"/>
                                  </p:stCondLst>
                                  <p:childTnLst>
                                    <p:set>
                                      <p:cBhvr>
                                        <p:cTn id="10" dur="1" fill="hold">
                                          <p:stCondLst>
                                            <p:cond delay="0"/>
                                          </p:stCondLst>
                                        </p:cTn>
                                        <p:tgtEl>
                                          <p:spTgt spid="19461"/>
                                        </p:tgtEl>
                                        <p:attrNameLst>
                                          <p:attrName>style.visibility</p:attrName>
                                        </p:attrNameLst>
                                      </p:cBhvr>
                                      <p:to>
                                        <p:strVal val="visible"/>
                                      </p:to>
                                    </p:set>
                                    <p:anim calcmode="lin" valueType="num">
                                      <p:cBhvr additive="base">
                                        <p:cTn id="11" dur="500" fill="hold"/>
                                        <p:tgtEl>
                                          <p:spTgt spid="19461"/>
                                        </p:tgtEl>
                                        <p:attrNameLst>
                                          <p:attrName>ppt_x</p:attrName>
                                        </p:attrNameLst>
                                      </p:cBhvr>
                                      <p:tavLst>
                                        <p:tav tm="0">
                                          <p:val>
                                            <p:strVal val="0-#ppt_w/2"/>
                                          </p:val>
                                        </p:tav>
                                        <p:tav tm="100000">
                                          <p:val>
                                            <p:strVal val="#ppt_x"/>
                                          </p:val>
                                        </p:tav>
                                      </p:tavLst>
                                    </p:anim>
                                    <p:anim calcmode="lin" valueType="num">
                                      <p:cBhvr additive="base">
                                        <p:cTn id="12" dur="500" fill="hold"/>
                                        <p:tgtEl>
                                          <p:spTgt spid="19461"/>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9458"/>
                                        </p:tgtEl>
                                        <p:attrNameLst>
                                          <p:attrName>style.visibility</p:attrName>
                                        </p:attrNameLst>
                                      </p:cBhvr>
                                      <p:to>
                                        <p:strVal val="visible"/>
                                      </p:to>
                                    </p:set>
                                    <p:animEffect transition="in" filter="blinds(horizontal)">
                                      <p:cBhvr>
                                        <p:cTn id="17" dur="500"/>
                                        <p:tgtEl>
                                          <p:spTgt spid="19458"/>
                                        </p:tgtEl>
                                      </p:cBhvr>
                                    </p:animEffect>
                                  </p:childTnLst>
                                  <p:subTnLst>
                                    <p:audio>
                                      <p:cMediaNode>
                                        <p:cTn display="0" masterRel="sameClick">
                                          <p:stCondLst>
                                            <p:cond evt="begin" delay="0">
                                              <p:tn val="15"/>
                                            </p:cond>
                                          </p:stCondLst>
                                          <p:endCondLst>
                                            <p:cond evt="onStopAudio" delay="0">
                                              <p:tgtEl>
                                                <p:sldTgt/>
                                              </p:tgtEl>
                                            </p:cond>
                                          </p:endCondLst>
                                        </p:cTn>
                                        <p:tgtEl>
                                          <p:sndTgt r:embed="rId3" name="CHIMES.WAV"/>
                                        </p:tgtEl>
                                      </p:cMediaNode>
                                    </p:audio>
                                  </p:subTnLst>
                                </p:cTn>
                              </p:par>
                            </p:childTnLst>
                          </p:cTn>
                        </p:par>
                      </p:childTnLst>
                    </p:cTn>
                  </p:par>
                  <p:par>
                    <p:cTn id="18" fill="hold">
                      <p:stCondLst>
                        <p:cond delay="indefinite"/>
                      </p:stCondLst>
                      <p:childTnLst>
                        <p:par>
                          <p:cTn id="19" fill="hold">
                            <p:stCondLst>
                              <p:cond delay="0"/>
                            </p:stCondLst>
                            <p:childTnLst>
                              <p:par>
                                <p:cTn id="20" presetID="2" presetClass="entr" presetSubtype="8" fill="hold" grpId="0" nodeType="clickEffect">
                                  <p:stCondLst>
                                    <p:cond delay="0"/>
                                  </p:stCondLst>
                                  <p:childTnLst>
                                    <p:set>
                                      <p:cBhvr>
                                        <p:cTn id="21" dur="1" fill="hold">
                                          <p:stCondLst>
                                            <p:cond delay="0"/>
                                          </p:stCondLst>
                                        </p:cTn>
                                        <p:tgtEl>
                                          <p:spTgt spid="19462"/>
                                        </p:tgtEl>
                                        <p:attrNameLst>
                                          <p:attrName>style.visibility</p:attrName>
                                        </p:attrNameLst>
                                      </p:cBhvr>
                                      <p:to>
                                        <p:strVal val="visible"/>
                                      </p:to>
                                    </p:set>
                                    <p:anim calcmode="lin" valueType="num">
                                      <p:cBhvr additive="base">
                                        <p:cTn id="22" dur="500" fill="hold"/>
                                        <p:tgtEl>
                                          <p:spTgt spid="19462"/>
                                        </p:tgtEl>
                                        <p:attrNameLst>
                                          <p:attrName>ppt_x</p:attrName>
                                        </p:attrNameLst>
                                      </p:cBhvr>
                                      <p:tavLst>
                                        <p:tav tm="0">
                                          <p:val>
                                            <p:strVal val="0-#ppt_w/2"/>
                                          </p:val>
                                        </p:tav>
                                        <p:tav tm="100000">
                                          <p:val>
                                            <p:strVal val="#ppt_x"/>
                                          </p:val>
                                        </p:tav>
                                      </p:tavLst>
                                    </p:anim>
                                    <p:anim calcmode="lin" valueType="num">
                                      <p:cBhvr additive="base">
                                        <p:cTn id="23" dur="500" fill="hold"/>
                                        <p:tgtEl>
                                          <p:spTgt spid="1946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0"/>
                                            </p:cond>
                                          </p:stCondLst>
                                          <p:endCondLst>
                                            <p:cond evt="onStopAudio" delay="0">
                                              <p:tgtEl>
                                                <p:sldTgt/>
                                              </p:tgtEl>
                                            </p:cond>
                                          </p:endCondLst>
                                        </p:cTn>
                                        <p:tgtEl>
                                          <p:sndTgt r:embed="rId4" name="click.wav"/>
                                        </p:tgtEl>
                                      </p:cMediaNode>
                                    </p:audio>
                                  </p:subTnLst>
                                </p:cTn>
                              </p:par>
                              <p:par>
                                <p:cTn id="24" presetID="2" presetClass="entr" presetSubtype="2" fill="hold" nodeType="withEffect">
                                  <p:stCondLst>
                                    <p:cond delay="0"/>
                                  </p:stCondLst>
                                  <p:childTnLst>
                                    <p:set>
                                      <p:cBhvr>
                                        <p:cTn id="25" dur="1" fill="hold">
                                          <p:stCondLst>
                                            <p:cond delay="0"/>
                                          </p:stCondLst>
                                        </p:cTn>
                                        <p:tgtEl>
                                          <p:spTgt spid="19468"/>
                                        </p:tgtEl>
                                        <p:attrNameLst>
                                          <p:attrName>style.visibility</p:attrName>
                                        </p:attrNameLst>
                                      </p:cBhvr>
                                      <p:to>
                                        <p:strVal val="visible"/>
                                      </p:to>
                                    </p:set>
                                    <p:anim calcmode="lin" valueType="num">
                                      <p:cBhvr additive="base">
                                        <p:cTn id="26" dur="500" fill="hold"/>
                                        <p:tgtEl>
                                          <p:spTgt spid="19468"/>
                                        </p:tgtEl>
                                        <p:attrNameLst>
                                          <p:attrName>ppt_x</p:attrName>
                                        </p:attrNameLst>
                                      </p:cBhvr>
                                      <p:tavLst>
                                        <p:tav tm="0">
                                          <p:val>
                                            <p:strVal val="1+#ppt_w/2"/>
                                          </p:val>
                                        </p:tav>
                                        <p:tav tm="100000">
                                          <p:val>
                                            <p:strVal val="#ppt_x"/>
                                          </p:val>
                                        </p:tav>
                                      </p:tavLst>
                                    </p:anim>
                                    <p:anim calcmode="lin" valueType="num">
                                      <p:cBhvr additive="base">
                                        <p:cTn id="27" dur="500" fill="hold"/>
                                        <p:tgtEl>
                                          <p:spTgt spid="19468"/>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grpId="0" nodeType="clickEffect">
                                  <p:stCondLst>
                                    <p:cond delay="0"/>
                                  </p:stCondLst>
                                  <p:childTnLst>
                                    <p:set>
                                      <p:cBhvr>
                                        <p:cTn id="31" dur="1" fill="hold">
                                          <p:stCondLst>
                                            <p:cond delay="0"/>
                                          </p:stCondLst>
                                        </p:cTn>
                                        <p:tgtEl>
                                          <p:spTgt spid="19477"/>
                                        </p:tgtEl>
                                        <p:attrNameLst>
                                          <p:attrName>style.visibility</p:attrName>
                                        </p:attrNameLst>
                                      </p:cBhvr>
                                      <p:to>
                                        <p:strVal val="visible"/>
                                      </p:to>
                                    </p:set>
                                    <p:anim calcmode="lin" valueType="num">
                                      <p:cBhvr additive="base">
                                        <p:cTn id="32" dur="500" fill="hold"/>
                                        <p:tgtEl>
                                          <p:spTgt spid="19477"/>
                                        </p:tgtEl>
                                        <p:attrNameLst>
                                          <p:attrName>ppt_x</p:attrName>
                                        </p:attrNameLst>
                                      </p:cBhvr>
                                      <p:tavLst>
                                        <p:tav tm="0">
                                          <p:val>
                                            <p:strVal val="0-#ppt_w/2"/>
                                          </p:val>
                                        </p:tav>
                                        <p:tav tm="100000">
                                          <p:val>
                                            <p:strVal val="#ppt_x"/>
                                          </p:val>
                                        </p:tav>
                                      </p:tavLst>
                                    </p:anim>
                                    <p:anim calcmode="lin" valueType="num">
                                      <p:cBhvr additive="base">
                                        <p:cTn id="33" dur="500" fill="hold"/>
                                        <p:tgtEl>
                                          <p:spTgt spid="1947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2" name="CAMERA.WAV"/>
                                        </p:tgtEl>
                                      </p:cMediaNode>
                                    </p:audio>
                                  </p:subTnLst>
                                </p:cTn>
                              </p:par>
                            </p:childTnLst>
                          </p:cTn>
                        </p:par>
                        <p:par>
                          <p:cTn id="34" fill="hold">
                            <p:stCondLst>
                              <p:cond delay="500"/>
                            </p:stCondLst>
                            <p:childTnLst>
                              <p:par>
                                <p:cTn id="35" presetID="2" presetClass="entr" presetSubtype="2" fill="hold" nodeType="afterEffect">
                                  <p:stCondLst>
                                    <p:cond delay="500"/>
                                  </p:stCondLst>
                                  <p:childTnLst>
                                    <p:set>
                                      <p:cBhvr>
                                        <p:cTn id="36" dur="1" fill="hold">
                                          <p:stCondLst>
                                            <p:cond delay="0"/>
                                          </p:stCondLst>
                                        </p:cTn>
                                        <p:tgtEl>
                                          <p:spTgt spid="19469"/>
                                        </p:tgtEl>
                                        <p:attrNameLst>
                                          <p:attrName>style.visibility</p:attrName>
                                        </p:attrNameLst>
                                      </p:cBhvr>
                                      <p:to>
                                        <p:strVal val="visible"/>
                                      </p:to>
                                    </p:set>
                                    <p:anim calcmode="lin" valueType="num">
                                      <p:cBhvr additive="base">
                                        <p:cTn id="37" dur="500" fill="hold"/>
                                        <p:tgtEl>
                                          <p:spTgt spid="19469"/>
                                        </p:tgtEl>
                                        <p:attrNameLst>
                                          <p:attrName>ppt_x</p:attrName>
                                        </p:attrNameLst>
                                      </p:cBhvr>
                                      <p:tavLst>
                                        <p:tav tm="0">
                                          <p:val>
                                            <p:strVal val="1+#ppt_w/2"/>
                                          </p:val>
                                        </p:tav>
                                        <p:tav tm="100000">
                                          <p:val>
                                            <p:strVal val="#ppt_x"/>
                                          </p:val>
                                        </p:tav>
                                      </p:tavLst>
                                    </p:anim>
                                    <p:anim calcmode="lin" valueType="num">
                                      <p:cBhvr additive="base">
                                        <p:cTn id="38" dur="500" fill="hold"/>
                                        <p:tgtEl>
                                          <p:spTgt spid="1946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2" name="CAMERA.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9478"/>
                                        </p:tgtEl>
                                        <p:attrNameLst>
                                          <p:attrName>style.visibility</p:attrName>
                                        </p:attrNameLst>
                                      </p:cBhvr>
                                      <p:to>
                                        <p:strVal val="visible"/>
                                      </p:to>
                                    </p:set>
                                    <p:anim calcmode="lin" valueType="num">
                                      <p:cBhvr additive="base">
                                        <p:cTn id="43" dur="500" fill="hold"/>
                                        <p:tgtEl>
                                          <p:spTgt spid="19478"/>
                                        </p:tgtEl>
                                        <p:attrNameLst>
                                          <p:attrName>ppt_x</p:attrName>
                                        </p:attrNameLst>
                                      </p:cBhvr>
                                      <p:tavLst>
                                        <p:tav tm="0">
                                          <p:val>
                                            <p:strVal val="0-#ppt_w/2"/>
                                          </p:val>
                                        </p:tav>
                                        <p:tav tm="100000">
                                          <p:val>
                                            <p:strVal val="#ppt_x"/>
                                          </p:val>
                                        </p:tav>
                                      </p:tavLst>
                                    </p:anim>
                                    <p:anim calcmode="lin" valueType="num">
                                      <p:cBhvr additive="base">
                                        <p:cTn id="44" dur="500" fill="hold"/>
                                        <p:tgtEl>
                                          <p:spTgt spid="1947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5" name="CARBRAKE.WAV"/>
                                        </p:tgtEl>
                                      </p:cMediaNode>
                                    </p:audio>
                                  </p:subTnLst>
                                </p:cTn>
                              </p:par>
                              <p:par>
                                <p:cTn id="45" presetID="2" presetClass="entr" presetSubtype="2" fill="hold" nodeType="withEffect">
                                  <p:stCondLst>
                                    <p:cond delay="0"/>
                                  </p:stCondLst>
                                  <p:childTnLst>
                                    <p:set>
                                      <p:cBhvr>
                                        <p:cTn id="46" dur="1" fill="hold">
                                          <p:stCondLst>
                                            <p:cond delay="0"/>
                                          </p:stCondLst>
                                        </p:cTn>
                                        <p:tgtEl>
                                          <p:spTgt spid="19475"/>
                                        </p:tgtEl>
                                        <p:attrNameLst>
                                          <p:attrName>style.visibility</p:attrName>
                                        </p:attrNameLst>
                                      </p:cBhvr>
                                      <p:to>
                                        <p:strVal val="visible"/>
                                      </p:to>
                                    </p:set>
                                    <p:anim calcmode="lin" valueType="num">
                                      <p:cBhvr additive="base">
                                        <p:cTn id="47" dur="500" fill="hold"/>
                                        <p:tgtEl>
                                          <p:spTgt spid="19475"/>
                                        </p:tgtEl>
                                        <p:attrNameLst>
                                          <p:attrName>ppt_x</p:attrName>
                                        </p:attrNameLst>
                                      </p:cBhvr>
                                      <p:tavLst>
                                        <p:tav tm="0">
                                          <p:val>
                                            <p:strVal val="1+#ppt_w/2"/>
                                          </p:val>
                                        </p:tav>
                                        <p:tav tm="100000">
                                          <p:val>
                                            <p:strVal val="#ppt_x"/>
                                          </p:val>
                                        </p:tav>
                                      </p:tavLst>
                                    </p:anim>
                                    <p:anim calcmode="lin" valueType="num">
                                      <p:cBhvr additive="base">
                                        <p:cTn id="48" dur="500" fill="hold"/>
                                        <p:tgtEl>
                                          <p:spTgt spid="19475"/>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19479"/>
                                        </p:tgtEl>
                                        <p:attrNameLst>
                                          <p:attrName>style.visibility</p:attrName>
                                        </p:attrNameLst>
                                      </p:cBhvr>
                                      <p:to>
                                        <p:strVal val="visible"/>
                                      </p:to>
                                    </p:set>
                                    <p:anim calcmode="lin" valueType="num">
                                      <p:cBhvr additive="base">
                                        <p:cTn id="53" dur="500" fill="hold"/>
                                        <p:tgtEl>
                                          <p:spTgt spid="19479"/>
                                        </p:tgtEl>
                                        <p:attrNameLst>
                                          <p:attrName>ppt_x</p:attrName>
                                        </p:attrNameLst>
                                      </p:cBhvr>
                                      <p:tavLst>
                                        <p:tav tm="0">
                                          <p:val>
                                            <p:strVal val="0-#ppt_w/2"/>
                                          </p:val>
                                        </p:tav>
                                        <p:tav tm="100000">
                                          <p:val>
                                            <p:strVal val="#ppt_x"/>
                                          </p:val>
                                        </p:tav>
                                      </p:tavLst>
                                    </p:anim>
                                    <p:anim calcmode="lin" valueType="num">
                                      <p:cBhvr additive="base">
                                        <p:cTn id="54" dur="500" fill="hold"/>
                                        <p:tgtEl>
                                          <p:spTgt spid="1947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1"/>
                                            </p:cond>
                                          </p:stCondLst>
                                          <p:endCondLst>
                                            <p:cond evt="onStopAudio" delay="0">
                                              <p:tgtEl>
                                                <p:sldTgt/>
                                              </p:tgtEl>
                                            </p:cond>
                                          </p:endCondLst>
                                        </p:cTn>
                                        <p:tgtEl>
                                          <p:sndTgt r:embed="rId6" name="APPLAUSE.WAV"/>
                                        </p:tgtEl>
                                      </p:cMediaNode>
                                    </p:audio>
                                  </p:subTnLst>
                                </p:cTn>
                              </p:par>
                              <p:par>
                                <p:cTn id="55" presetID="2" presetClass="entr" presetSubtype="2" fill="hold" nodeType="withEffect">
                                  <p:stCondLst>
                                    <p:cond delay="0"/>
                                  </p:stCondLst>
                                  <p:childTnLst>
                                    <p:set>
                                      <p:cBhvr>
                                        <p:cTn id="56" dur="1" fill="hold">
                                          <p:stCondLst>
                                            <p:cond delay="0"/>
                                          </p:stCondLst>
                                        </p:cTn>
                                        <p:tgtEl>
                                          <p:spTgt spid="19476"/>
                                        </p:tgtEl>
                                        <p:attrNameLst>
                                          <p:attrName>style.visibility</p:attrName>
                                        </p:attrNameLst>
                                      </p:cBhvr>
                                      <p:to>
                                        <p:strVal val="visible"/>
                                      </p:to>
                                    </p:set>
                                    <p:anim calcmode="lin" valueType="num">
                                      <p:cBhvr additive="base">
                                        <p:cTn id="57" dur="3000" fill="hold"/>
                                        <p:tgtEl>
                                          <p:spTgt spid="19476"/>
                                        </p:tgtEl>
                                        <p:attrNameLst>
                                          <p:attrName>ppt_x</p:attrName>
                                        </p:attrNameLst>
                                      </p:cBhvr>
                                      <p:tavLst>
                                        <p:tav tm="0">
                                          <p:val>
                                            <p:strVal val="1+#ppt_w/2"/>
                                          </p:val>
                                        </p:tav>
                                        <p:tav tm="100000">
                                          <p:val>
                                            <p:strVal val="#ppt_x"/>
                                          </p:val>
                                        </p:tav>
                                      </p:tavLst>
                                    </p:anim>
                                    <p:anim calcmode="lin" valueType="num">
                                      <p:cBhvr additive="base">
                                        <p:cTn id="58" dur="3000" fill="hold"/>
                                        <p:tgtEl>
                                          <p:spTgt spid="1947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60" grpId="0" animBg="1"/>
      <p:bldP spid="19461" grpId="0"/>
      <p:bldP spid="19462" grpId="0"/>
      <p:bldP spid="19477" grpId="0"/>
      <p:bldP spid="19478" grpId="0"/>
      <p:bldP spid="19479" grpId="0"/>
    </p:bldLst>
  </p:timing>
</p:sld>
</file>

<file path=ppt/theme/theme1.xml><?xml version="1.0" encoding="utf-8"?>
<a:theme xmlns:a="http://schemas.openxmlformats.org/drawingml/2006/main" name="Fireball">
  <a:themeElements>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fontScheme name="Firebal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clrMap bg1="dk2" tx1="lt1" bg2="dk1" tx2="lt2" accent1="accent1" accent2="accent2" accent3="accent3" accent4="accent4" accent5="accent5" accent6="accent6" hlink="hlink" folHlink="folHlink"/>
    </a:extraClrScheme>
    <a:extraClrScheme>
      <a:clrScheme name="Fireball 2">
        <a:dk1>
          <a:srgbClr val="000000"/>
        </a:dk1>
        <a:lt1>
          <a:srgbClr val="FFFFFF"/>
        </a:lt1>
        <a:dk2>
          <a:srgbClr val="FF9900"/>
        </a:dk2>
        <a:lt2>
          <a:srgbClr val="5F5F5F"/>
        </a:lt2>
        <a:accent1>
          <a:srgbClr val="FF9933"/>
        </a:accent1>
        <a:accent2>
          <a:srgbClr val="CC0066"/>
        </a:accent2>
        <a:accent3>
          <a:srgbClr val="FFFFFF"/>
        </a:accent3>
        <a:accent4>
          <a:srgbClr val="000000"/>
        </a:accent4>
        <a:accent5>
          <a:srgbClr val="FFCAAD"/>
        </a:accent5>
        <a:accent6>
          <a:srgbClr val="B9005C"/>
        </a:accent6>
        <a:hlink>
          <a:srgbClr val="CC00CC"/>
        </a:hlink>
        <a:folHlink>
          <a:srgbClr val="990099"/>
        </a:folHlink>
      </a:clrScheme>
      <a:clrMap bg1="lt1" tx1="dk1" bg2="lt2" tx2="dk2" accent1="accent1" accent2="accent2" accent3="accent3" accent4="accent4" accent5="accent5" accent6="accent6" hlink="hlink" folHlink="folHlink"/>
    </a:extraClrScheme>
    <a:extraClrScheme>
      <a:clrScheme name="Fireball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Designs\FIREBALL.POT</Template>
  <TotalTime>4793</TotalTime>
  <Words>1451</Words>
  <Application>Microsoft Office PowerPoint</Application>
  <PresentationFormat>On-screen Show (4:3)</PresentationFormat>
  <Paragraphs>225</Paragraphs>
  <Slides>36</Slides>
  <Notes>2</Notes>
  <HiddenSlides>0</HiddenSlides>
  <MMClips>2</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Fireball</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J.J. Thomson</vt:lpstr>
      <vt:lpstr>J.J. Thomson – what he did &amp; what he saw</vt:lpstr>
      <vt:lpstr>J.J. Thomson – what he concluded</vt:lpstr>
      <vt:lpstr>Robert Millikan</vt:lpstr>
      <vt:lpstr>Robert Millikan – what he did &amp; saw</vt:lpstr>
      <vt:lpstr>Robert Millikan – what he concluded</vt:lpstr>
      <vt:lpstr>Ernest Rutherford </vt:lpstr>
      <vt:lpstr>Ernest Rutherford – what he did &amp; saw</vt:lpstr>
      <vt:lpstr>Ernest Rutherford – what he concluded</vt:lpstr>
      <vt:lpstr>Henry Moseley </vt:lpstr>
      <vt:lpstr>Henry Moseley – what he did &amp; saw</vt:lpstr>
      <vt:lpstr>Henry Moseley – what he concluded</vt:lpstr>
      <vt:lpstr>Walther Bothe &amp;  James Chadwick </vt:lpstr>
      <vt:lpstr>Walther Bothe &amp; James Chadwick – what they did &amp; saw</vt:lpstr>
      <vt:lpstr>Walther Bothe &amp; James Chadwick – what they concluded</vt:lpstr>
      <vt:lpstr>Inside the Atom</vt:lpstr>
      <vt:lpstr>Inside the Atom So, how do we know…</vt:lpstr>
      <vt:lpstr>Inside the Atom So, how do we know…</vt:lpstr>
      <vt:lpstr>Inside the Atom So, how do we know…</vt:lpstr>
      <vt:lpstr>ATOMIC THEORY Radiation vs. Radioactivity</vt:lpstr>
      <vt:lpstr>ATOMIC THEORY Radiation  and Identifying Elements</vt:lpstr>
      <vt:lpstr>ATOMIC THEORY Properties of Radiation</vt:lpstr>
    </vt:vector>
  </TitlesOfParts>
  <Company>NYCSD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Property of</dc:creator>
  <cp:lastModifiedBy>staff</cp:lastModifiedBy>
  <cp:revision>100</cp:revision>
  <cp:lastPrinted>2002-06-26T17:31:24Z</cp:lastPrinted>
  <dcterms:created xsi:type="dcterms:W3CDTF">2002-06-26T12:46:14Z</dcterms:created>
  <dcterms:modified xsi:type="dcterms:W3CDTF">2016-04-26T17:12:55Z</dcterms:modified>
</cp:coreProperties>
</file>