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67" r:id="rId3"/>
    <p:sldId id="279" r:id="rId4"/>
    <p:sldId id="261" r:id="rId5"/>
    <p:sldId id="260" r:id="rId6"/>
    <p:sldId id="263" r:id="rId7"/>
    <p:sldId id="265" r:id="rId8"/>
    <p:sldId id="264" r:id="rId9"/>
    <p:sldId id="269" r:id="rId10"/>
    <p:sldId id="283" r:id="rId11"/>
    <p:sldId id="285" r:id="rId12"/>
    <p:sldId id="284" r:id="rId13"/>
    <p:sldId id="266" r:id="rId14"/>
    <p:sldId id="262" r:id="rId15"/>
    <p:sldId id="257" r:id="rId16"/>
    <p:sldId id="258" r:id="rId17"/>
    <p:sldId id="259" r:id="rId18"/>
    <p:sldId id="268" r:id="rId19"/>
    <p:sldId id="270" r:id="rId20"/>
    <p:sldId id="272" r:id="rId21"/>
    <p:sldId id="271" r:id="rId22"/>
    <p:sldId id="273" r:id="rId23"/>
    <p:sldId id="274" r:id="rId24"/>
    <p:sldId id="276" r:id="rId25"/>
    <p:sldId id="277" r:id="rId26"/>
    <p:sldId id="278" r:id="rId27"/>
    <p:sldId id="280" r:id="rId28"/>
    <p:sldId id="282" r:id="rId29"/>
    <p:sldId id="281" r:id="rId30"/>
    <p:sldId id="27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6EA7C-0E80-4B4A-AB00-8235586F320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9AD32-E9A8-469E-82CF-36E44D41C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9AD32-E9A8-469E-82CF-36E44D41CB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A19659-B897-4548-866B-C51B45F4200F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041F12F-9736-42F6-BD7C-DE5364811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S_C7dM25pc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uKBuShAa1w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352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dirty="0" smtClean="0">
                <a:latin typeface="Arial Rounded MT Bold" pitchFamily="34" charset="0"/>
              </a:rPr>
              <a:t>KE = ½ m∙v</a:t>
            </a:r>
            <a:r>
              <a:rPr lang="en-US" sz="3600" baseline="30000" dirty="0" smtClean="0">
                <a:latin typeface="Arial Rounded MT Bold" pitchFamily="34" charset="0"/>
              </a:rPr>
              <a:t>2			</a:t>
            </a:r>
            <a:r>
              <a:rPr lang="en-US" sz="3600" dirty="0" smtClean="0">
                <a:latin typeface="Arial Rounded MT Bold" pitchFamily="34" charset="0"/>
              </a:rPr>
              <a:t>PE = </a:t>
            </a:r>
            <a:r>
              <a:rPr lang="en-US" sz="3600" dirty="0" err="1" smtClean="0">
                <a:latin typeface="Arial Rounded MT Bold" pitchFamily="34" charset="0"/>
              </a:rPr>
              <a:t>m∙g∙h</a:t>
            </a:r>
            <a:endParaRPr lang="en-US" sz="3600" dirty="0" smtClean="0">
              <a:latin typeface="Arial Rounded MT Bold" pitchFamily="34" charset="0"/>
            </a:endParaRPr>
          </a:p>
          <a:p>
            <a:pPr algn="l"/>
            <a:endParaRPr lang="en-US" sz="3600" dirty="0" smtClean="0">
              <a:latin typeface="Arial Rounded MT Bold" pitchFamily="34" charset="0"/>
            </a:endParaRPr>
          </a:p>
          <a:p>
            <a:pPr algn="l"/>
            <a:r>
              <a:rPr lang="en-US" sz="3600" i="1" u="sng" dirty="0" smtClean="0">
                <a:latin typeface="Arial Rounded MT Bold" pitchFamily="34" charset="0"/>
              </a:rPr>
              <a:t>Dimensional Analysis</a:t>
            </a:r>
            <a:r>
              <a:rPr lang="en-US" sz="3600" dirty="0" smtClean="0">
                <a:latin typeface="Arial Rounded MT Bold" pitchFamily="34" charset="0"/>
              </a:rPr>
              <a:t>:</a:t>
            </a:r>
          </a:p>
          <a:p>
            <a:pPr algn="l"/>
            <a:r>
              <a:rPr lang="en-US" sz="3600" dirty="0" smtClean="0">
                <a:latin typeface="Arial Rounded MT Bold" pitchFamily="34" charset="0"/>
              </a:rPr>
              <a:t>J = </a:t>
            </a:r>
            <a:r>
              <a:rPr lang="en-US" sz="3600" dirty="0" err="1" smtClean="0">
                <a:latin typeface="Arial Rounded MT Bold" pitchFamily="34" charset="0"/>
              </a:rPr>
              <a:t>N∙m</a:t>
            </a:r>
            <a:r>
              <a:rPr lang="en-US" sz="3600" dirty="0" smtClean="0">
                <a:latin typeface="Arial Rounded MT Bold" pitchFamily="34" charset="0"/>
              </a:rPr>
              <a:t>				N = </a:t>
            </a:r>
            <a:r>
              <a:rPr lang="en-US" sz="3600" dirty="0" err="1" smtClean="0">
                <a:latin typeface="Arial Rounded MT Bold" pitchFamily="34" charset="0"/>
              </a:rPr>
              <a:t>kg∙m</a:t>
            </a:r>
            <a:r>
              <a:rPr lang="en-US" sz="3600" dirty="0" smtClean="0">
                <a:latin typeface="Arial Rounded MT Bold" pitchFamily="34" charset="0"/>
              </a:rPr>
              <a:t>/s</a:t>
            </a:r>
            <a:r>
              <a:rPr lang="en-US" sz="3600" baseline="30000" dirty="0" smtClean="0">
                <a:latin typeface="Arial Rounded MT Bold" pitchFamily="34" charset="0"/>
              </a:rPr>
              <a:t>2</a:t>
            </a:r>
            <a:r>
              <a:rPr lang="en-US" sz="3600" dirty="0" smtClean="0">
                <a:latin typeface="Arial Rounded MT Bold" pitchFamily="34" charset="0"/>
              </a:rPr>
              <a:t>		</a:t>
            </a:r>
          </a:p>
          <a:p>
            <a:r>
              <a:rPr lang="en-US" sz="3600" dirty="0" smtClean="0">
                <a:latin typeface="Arial Rounded MT Bold" pitchFamily="34" charset="0"/>
              </a:rPr>
              <a:t>1 </a:t>
            </a:r>
            <a:r>
              <a:rPr lang="en-US" sz="3600" dirty="0" err="1" smtClean="0">
                <a:latin typeface="Arial Rounded MT Bold" pitchFamily="34" charset="0"/>
              </a:rPr>
              <a:t>L∙atm</a:t>
            </a:r>
            <a:r>
              <a:rPr lang="en-US" sz="3600" dirty="0" smtClean="0">
                <a:latin typeface="Arial Rounded MT Bold" pitchFamily="34" charset="0"/>
              </a:rPr>
              <a:t> = 101.3 J</a:t>
            </a:r>
            <a:endParaRPr lang="en-US" sz="3600" baseline="30000" dirty="0">
              <a:latin typeface="Arial Rounded MT Bol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energy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382000" cy="3276600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Calorimetry</a:t>
            </a:r>
            <a:r>
              <a:rPr lang="en-US" sz="3200" b="1" dirty="0" smtClean="0"/>
              <a:t> is the measurement of thermal energy.  This can be done in two ways…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b="1" dirty="0" smtClean="0"/>
              <a:t>Constant Pressure </a:t>
            </a:r>
            <a:r>
              <a:rPr lang="en-US" sz="3200" b="1" dirty="0" err="1" smtClean="0"/>
              <a:t>Calorimetry</a:t>
            </a:r>
            <a:r>
              <a:rPr lang="en-US" sz="3200" b="1" dirty="0" smtClean="0"/>
              <a:t>                (a.k.a. “coffee cup </a:t>
            </a:r>
            <a:r>
              <a:rPr lang="en-US" sz="3200" b="1" dirty="0" err="1" smtClean="0"/>
              <a:t>calorimetry</a:t>
            </a:r>
            <a:r>
              <a:rPr lang="en-US" sz="3200" b="1" dirty="0" smtClean="0"/>
              <a:t>”)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b="1" dirty="0" smtClean="0"/>
              <a:t>Constant Volume </a:t>
            </a:r>
            <a:r>
              <a:rPr lang="en-US" sz="3200" b="1" dirty="0" err="1" smtClean="0"/>
              <a:t>Calorimetry</a:t>
            </a:r>
            <a:r>
              <a:rPr lang="en-US" sz="3200" b="1" dirty="0" smtClean="0"/>
              <a:t>                       (a.k.a. “bomb </a:t>
            </a:r>
            <a:r>
              <a:rPr lang="en-US" sz="3200" b="1" dirty="0" err="1" smtClean="0"/>
              <a:t>calorimetry</a:t>
            </a:r>
            <a:r>
              <a:rPr lang="en-US" sz="3200" b="1" dirty="0" smtClean="0"/>
              <a:t>”)</a:t>
            </a:r>
            <a:endParaRPr lang="en-US" sz="3200" b="1" dirty="0" smtClean="0"/>
          </a:p>
          <a:p>
            <a:pPr algn="l"/>
            <a:endParaRPr lang="en-US" sz="1800" b="1" dirty="0" smtClean="0"/>
          </a:p>
          <a:p>
            <a:pPr algn="l"/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Two categories</a:t>
            </a:r>
            <a:endParaRPr lang="en-US" sz="7200" dirty="0">
              <a:latin typeface="Algerian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Calorimetry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382000" cy="1219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dirty="0" smtClean="0"/>
              <a:t>Constant Pressure </a:t>
            </a:r>
            <a:r>
              <a:rPr lang="en-US" sz="3200" b="1" dirty="0" err="1" smtClean="0"/>
              <a:t>Calorimetry</a:t>
            </a:r>
            <a:r>
              <a:rPr lang="en-US" sz="3200" b="1" dirty="0" smtClean="0"/>
              <a:t> uses an insulated container and is designed to find heat only. Work is unknown.</a:t>
            </a:r>
            <a:endParaRPr lang="en-US" sz="1800" b="1" dirty="0" smtClean="0"/>
          </a:p>
          <a:p>
            <a:pPr algn="l"/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smtClean="0">
                <a:latin typeface="Algerian" pitchFamily="82" charset="0"/>
              </a:rPr>
              <a:t>Category #1</a:t>
            </a:r>
            <a:endParaRPr lang="en-US" sz="7200" dirty="0">
              <a:latin typeface="Algerian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Calorimetry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1026" name="AutoShape 2" descr="data:image/jpeg;base64,/9j/4AAQSkZJRgABAQAAAQABAAD/2wCEAAkGBxMTEhUUExMUFhUXFxkWFxcWFRoYGhcVGxgYGhsaFxoaHSggHBolHRkXITEiJSkrLi4uGx8zODMsNygtLywBCgoKDg0OGhAQGiwkHCQsNywsLCwsLCwsLCwsLCwsLCwsLCwsLCwsLCwsLCwsLCwsLCwsLCwsLCwsLCwsLCwsLP/AABEIARoAswMBIgACEQEDEQH/xAAbAAEAAgMBAQAAAAAAAAAAAAAABQYCAwQBB//EAE0QAAEDAQQGBQYLBQUIAwAAAAEAAhEDBBIhMQUTIkFRYQYycYGRFEJSscHRBxUjM1NicpKhs/AkJaLC0kNjsuHiFnOCg7TD0/FUk6P/xAAYAQEBAQEBAAAAAAAAAAAAAAAAAQIDBP/EACgRAQABAwMDAwQDAAAAAAAAAAABAgMRMTJxEiFBYbHBBBMzgSJRUv/aAAwDAQACEQMRAD8A+xoiKKIiIKhZLS743qMnZNN5IgZhtAjHPzneKt6pVlH76f8A7t/5dmV1WKJ7fufdIERFtREXHabcGvFNrXPeRMCBAxxcScMig7EXPZrUHktLS1zYvNdEgGYIIJBBg4g7jwXQgIiICIiAiIgIiICIiAiIgIiICIiCm0Hfvl32Kg//ADs5VyVLaD8c8i2p+TR9yuixb0nmfdIERFtRQrSTbjdxApkPJ3E6skDiY1Pi5TSi7EP2iqeZH8Fn96I3MP7S6d9JtzmGuN+eYL2eI4mO5RttqObaKRawvOqrCAWggXqBnaIG78Vu8qqf/Hqffpf1orsRc9Oo94ILHUzGBJY7wgkYc1DWa31i1rr4cTaq1C6brWlrKtZrcQ2QYYJ5oLCir9n6TCpS1rKRLbjHmajQQX06VQNIzyqZgbuaztWnzT1gNITTvh0VMJZQZXMS3KHRPEIJ1FC2nT7WguDC4fKjODNJ4aZEYAzIPZxC8PSAB111OCXPY3bGLmV20TMgQCXtI8M8yJtFB/HzoM0duQ1tPWMkv1GtLS4m7OBbgd05TEho+2GrfNy6GvcwbUklpIMgDDdvOaK7EREBERAREQEREFNL/wB8NHJ/5FNXJUtw/fLex/8A09P9QrosUafufdIERFtRUbp5b6lCjWqU3uY7XBt5pgwaVE59yvK+e/CRWHk9dl15d5RTIim4iNSzzgCJ5ZqVaN2oia6c6ZSnQe3PrULJUquLnup2qXOMkxXpgduAAVuVF+Dev8hZWQ8FrLVJLHNGNdhgOIAcezJXpWGasdU4/sWApN9EZzkM+PbzWaIjV5Oz0G5BvVHVGQ7BwXrqDDm1pmZloOYg+Iw7FsRBrNBpmWtxzwGPb4DwWLrLTMyxhmQZaMQTJnDGTiVuRBqfZmHNjDlm0Hq5bt27gs2MAmABJkwIknMnmskQEREBERAREQEREFLthu6YofWv/wDT/wClXRUnTLv3vZO0/kVvcFdlijzykeRERbUXz74RtZqLVBp3NbRJBm+DcpiRjEbstxxX0FUP4RarBRtILwDFEhpDZdiRIJE7lKtJbt76eWn4NH1DQs0llwG0NAAN6S68Sccp5d6+hL518G1dpo2cB4JNats7Mxq3m84jHMCF9FVjRK908iIiMiIiAiIgIiICIiAiIgIiICIiCk6aH74snb/2a6uypGmz+97JzI/KtCu6xR55SNRERbUVI6fuqai13Q27doS4vIIN45ANMjvV3VE+EJzNVarz3h1yhDbzg1wvHDDZJ38e5SrRqjdHLm+Dtz9RZpulvlNXaDyXE6ipgW3cgN8nLJfRF81+Dd7DSs0Pde8orbF4lrW6irjGQJO/NfSlY0SvdPIiIiCIiAiIgIiICIiAiIgIiICIiCmabb+9rIeY/KtCuapWnj+9bJ9pv5doV1WKPPKRqIiLaipfT1zxQtcBt25QklxBabxygGfwV0VE+EO7qrXJqB2roQAXhjtt2cbJP4qVaNUbo5c/wePfqLNIF3yqrtXiSXeT1dxAwiV9DXzX4Nrmqs0F94Wmtsy4tA1FTccJOHPuX0pWNCvfVzIiIjIiIgIiICIiAiIgIiICLl0ha9W2QLziQ1jZiXHKTuEAk8gVGvZUf84932WEsaOWG0e8lSZTKStmkaVL5yoxpOQJEnsGZXM3TdM9VtV3ZTc0eL4XJZ7Axk3WNbIxhsSeZ3rbdO8bv1KnUmVY05pCdI2Z4puEOYLri0EyyviCCRv47lbPjGp9EzvrH2UyqZpth+MLMN5NMxyu1pPZ71bmsI3Rs+1Ypme/KZ7tnxhV+jpZfSu/8aC31vo6WU/OO/oWAacPsr2mzLsWsyZll8Y1sPk6eP8AeuH/AG1V+mVoqvs1sN2m1t2gDtuJBvmCDdxzGEe5Wa6dnvVR6aBnk9rBLw4soQBeuOF84HzZ/FM9nS3P845augdqcyzWY3Q5nlVUC4dou8nq7nXQAMd8q8O01THXFRvM03EeLQQvnvQW7qLNDnXvK6mzJutHk9XHgCeeOcYSr+5p2u1XJcn+dXMuux6RpVfm6jHHeAcR2jMLqURabGx96+xrjGEgGDySnZXN6j3thsxevDwfMdyuWcpdFw2e1uBa2oBLpDXNyJAmCD1TAO8gxuyXcqoiIgIiICIiAiIghdPQ6pRY4YRUfnG00NaI3yA9xwWoOqNkYPETjDXR4QT4Lv09RDrPUkYtY57Tva4NJBBzBUVZqFa/Va17XAdUVBBgveIvt+qG4lpOKzMMy3G3gTLXtw3tn8WyFkLcwyA5uUZif1ktRrP303EkZ0/lG4cx7l5VqUz1wR9uk4T4iFEdd+Puwmu5eao2m2z4w6mMPNcB6iukUWY3XHL0z70HTrOR6v67lm14w+yuY2fE7T+r6RXpsp9N/V9JQbtbl2FcFt0dSriKjSQRDrrnNJAMgEtIkTiJyW/yaLs1H5cf8l7Qs2Ldp3e5By6L0RQo3RTYRDyQHVHvgnCRfJgxhIUoX9b7S5xZmQLzjmfPI9RWpzLOOs5hx854PrKo6q9rY0uvObOAi8J7gvH2yZute7Zzi6MvrR7Vg61Umh10EiRGrpud/hbC2l9R86ulgRF57w0DuF508oCK5re0hgqv/swKwY3dcN52J6xLQ5u4Y96mNefo3/w/1KEsBdWqtFVwLLhOrDYbIbQeCScXRrd+HJWJahYahWMxcf24R61HWzSbqT3XxDQHGnhIqBtIvc295tSWuMEdUSJxiWXPUp05xDJxzAzIDT3wQO9VWitpRrQ8lrthoeQIm6WzeGOImW9oPatVv0y2myo664uYKgjCL7KRqlpIOGyDjlh2T1aqkbwN1wcA0tMEBk3boHCZ75RwovkHVuvSHZG9LQCDx2S0dhCIwGkGjAmTeLJgDaDA+M87p7MDyWLNKsJAAcZujLe51RomTxpuHgumpZWOmWNM5yBjgBj3ADuXjLHTGTGjEHADMFzh+LnHvKDKy1xUY17ZuvaHCcDDgCJ7iiypUw1oa0ANaAABgABgABwRFe1GBwLTkQQew4FV/Q9JxrvD3B12+0YETcNNoc/GCYAPCSVO2irdbMTiABMS5zg0Ce0hQGj7YBaKxeQIqvZMcadJxjGc2ntRJWRFXrV0lgwxve4+wH2qNraerOHXjk0AfjmukW6pZmuIaOkzZ0pZRGBdSnmPl1b6tkoecyl3tb7V8xt9pL7XTL3Xjep4kkmIr5KUgcB3rNu1MzVHqzNeFvdRsQOPk472D2ry7YuND77feqjhy9yykLr9j1T7votraNjORoHse0+1VXppSpsp2l1J7GllOiWtF2cajgS3eD2LAxyXFpSnNkth1bHRqdsnFpvcIyWLlrppy6Wq81xGG3oABUZZ3Pc1zjaaouua0uuiz1MSYmAQOS+kspgZADsEL5d0PwstJwa0ftNSKjTDifJqkNwExnv7lZKOlqrfPJHOD61miiao7LcqimuY9VvXJpJnyVQiQ4McQ4Zghpjt7Comjp93nNaezA+1db9KU6lN7Rg4tIuu54GOKVUVRqkVRLHQdF1+q5waC1xptDTIiGGZIGbbgiMLu9TCjdFWib/OtVbPMOdn/wAIzUksqLmfYWG9Mw5zXkXjg9paQ4cDLWnhh2rpRFczLEwEEDEF5zON8y6eIJx7gvLPYWMuROw0sbJnZN3A8eo3E44LqRAREQEREEfp6mHUHXsgWPOJGDKjHzIxEXZVStDCH1wTLg5ryXGSTcq0jiMsKauWlqZdQqtGZpvA7S0wqnaj8tUI/tG0yOw1b/qrp5ZqRmsEwcDzw/8AfcvQhP63LWaQ3Ydhj8MvwXueZGWgftVL7VP1V/8ANS/sUHWa7yqmL0m9Si8OIrjGIUy0OjNpPeOHauNrdVz8NS2BqzAWmX+i37x/p7EvP9Fv3/8ASuzLoYMlHaVczya2A1HBxbRhk4PF93EZ78McF2B78Ja37/8ApXPpCpV8ktwApxdoOJNRwuy92QDDOXJcr2yXax+SHP0Pumy0wHunyirsTgB5NU2ss54lTQZw7fwUR0MNU2JvzdwWmptS9xveTPEQQ3CN871KFpM7ZjkIj28s1mxtX6jfPM+7dIAkkRC8Bl1MAYaymJiPPbl3Ty9SUaLRGAkbzLjxzOOeC6bMAalIH058Guf62rrXpLjGrboGkb9PF0GtWrxJj5R1rgnlF3DsVuVW6KgnUl0g6gTz+Sszv8VVytK8b0wIiIoiIgIiICIiAqTbrIKdocATiXsaJMNa+kx7IG4B1EgAcldlVOkgu2gO3fsxn/nVGH8Ht8USUG8NnCY3dhXkBZVWQY4ADwEeyFgGr20zmMvNOqItgAtNM/Xs48XVgfWpnBQ2kxFel/vbN+ZUU0zcuVrdXz8Qs+HuC9agbzXhXZllwXLaac0bdN75iicC6PnK2cYbt66B+oXPao1VsmqWTZ2bIu7e3Vw2gcROEcVyvbJdbO+OXP0JANkyds2lxOLoxs5GImJxUyCOar/QQjyZ4FSP2hsUzd2iacScL0DthT4b+pWbG1r6j8ktjXj9dqxfUjFubWVX+FItw73heALW6ZcQJmmWxMdepSbw7V0ubZcY1Wfo9YwzW77rxTaTjDW0qTSByvNJ8OCmVDaBrVDSJLBjVrHr/wB68cOSkXVngSWAAZkvEepeR6YdCLlslqLyZpkNHnSId9kZntiOEqMsVuqtuNeb7pote4fNkPFT5SmQBi4tEsPVw4gkJ1FGt0mSWDVw51Q0iC4i69rKj3Y3cW7Ag77wWg6UdU1Qa1zL5pEk5gPFSW4jCo0sEjdIQTKKGq6eDad803fNtqAHAkllVxp4jCoNWQW/WHYt1TS0Ei5gC/Gcwx9NhOW/WA9xQSaIiKKrdNcIdwo1nd9N1Go31OVpUD0tpXmMHpa2n3Oo1D62hElXNIAh57T+LiR+BC5oJXVaqocA6esGuHYadP8AzXPeC9dvbDz1aoXSbjrqWfztm/NfmphsqJ0m4a6jl89ZvznKYaQsW91fPxBPh7eMb17e7V4Y/QWUjDJdmRpXJbKjwy03XAA0WhwLZJHy7sIIgi6uyBxUP0ktGrpEzBfsHCQYa8ifF2I4lc72yXS1vg6Btf5JUIeLvlNKRd2iSABBvYDHgpsA88FVugdvwq0J2ZFbIZtLGid+EyO/krWCOKxY25dfq4xdmASvaGLnDnQHhVc890MXhcOSyovGJMFush32W2Ws/wAJIHet3drhTqsXR+1X7PT1QmWl5eeoHOcXEYYudJMgd5ClKdm3uJe7icgfqtyHr5latDUAyz0WDJtKm3wYAuxeV6GL3wCTkASe5R1p0y1jL5a67qn1hBBljGNed+ZvR3KTXKdG0boZqqdwTDbggXhBgRvBhFcZ0uxhuCm+BrALoBwpVGMeYGMfKB2E4B2+AZSlUDmhwIIIBBBkEESCDvC56Gj6bb2yCXOc8kgEy517hlIEdgXQxoAAAAAEADAADIDkgyREQEREBRXSJvybD6NWn/E7V/zqVUd0hH7PUPoAVP8A63B/8qIpV35KmN7WNae1pcw/4VpLV21qcNc3e2pV8DUvD+GqFxlemzOaXCvVB6ZcG1aRJhoq2cknIAVjieS7amlKQ8+Y4CfA5HuXNp6yPcWFrZAdTceOw8Ow7RK1UDZ29ak4H67Sce0rnE1RXV88Qk4bjp+kcAHHDIR2cVn8bmMKFU/8J9gW1ulKAGDwOUQtw0nR+kausTP+oP05Rph2HyFX7rv6VD9KbdrKQGre2HEy4Eea7iFYhpKl9I1cml6lCtTuOqgY4HnBHqKzX3pmMtW56a4lXuiFpbTrVC4mNXGGPnsPFXGzaTouIAqCdwdLSeycz2KvaHstnol5L9aXNuxcwAkOwHpEgY8FvtVGnUBDKL5M4xAy4ZLnRVVRT4dfqblNy5NUaLO0D9frsXrWzTqCYvMtJB+sGUaIn75K4LDRratgc5t4A5iSBLroJnHZgfqV2WKnUcGC+3EgEXT1atqAEbXBhXS7OaYcadX0SEWktf6bfuH+pesa+cXNI5MI/mK870NqKGtdltANR1J03m1Cy8QCypcAZBmHMJEw4YE57l0jXX3YAMvOIOEkXKd2cd7tYO4IiQRRRdarhgMvinIwEOq3HbJ2hAD7vERv4SdMGBOe/wDQRWSIiAiIgLVa6V9j2nzmub4ghbUCCgUnXmuPpFlQ9jrMB66a5nZFdmrILmDMUg0YSYo1qjHGOTXBcWrGMie+fxXexPaYcK2JqN4jsGKXxwP3fetjV6W5ru5ucgfRk9zfesDQb9EPBq61kQpiBxCzt+hHg1ZNptB+bjsA9hXUQV6AnTA0tc3hj9k+uFuY4ZSsxl2rENnd+gqNgC6tEN2qAznydpHAtZXrH1g9yjq7SG7HWdg1ucvOAEdqndD0Rr2jc2pUc3kKdnpUT/E93iuF6dHS2tKIi4O4iIgIiICIiAiIgIiIKLpKzfKiHFr2vtJa4Zi9Va+OYIeMDh4LndJxfTM8aMQd8mm4gDE7jKk9KUotFTPGthHA2Zn8zCtQZiM8pUzMT2YlE6xoze0YTth9P/EI8Cs2gnqi8M9lzHep0qSFPjwK0GwUzmxp2Z6oXSL1UMdMOa47ex/HqO9yAfVf9x3uW9mjafoxsnIkepZNsTcADUy+kdn4rX35TohzNB3Nfl6DvwwWQpu9Cp9w5d4C6Pi9uGL+rPXcfasjoukc2Ts7xPrT78nRDlcI60NGe29g/mlYB+IAdOH9mxzyewkNb+PFSVCxsbEMaNncAPUtrWZfZKzN6qV6YclBrgRcFwwZqPIfUiMboGyw8xPYpHoxZw11IDzadp4mb9oZiScybkrUxuRx6q7+jjdr/kUz2F9Ss4+oeC55zLcQn0RFWxERAREQEREBERAREQVXpCIrPP1aJ7y6rTJ8IUc60YkNlxA3bu05Ka6UUMQTg17dWXbmua8PZeI6oO2J4kDMhRDYGyQGboI3cRxHMLMsS03qp3tbhzcfYJWIpO31H5fVHqErrMcM8ELR44eCiObVDi/L03e9bG2ZuPWyHnu9637PHPAcoXkDjn7FRpfRG69l6bx7VlqPrPGHpuPrJWwgHlPqWYePvYdyDnNN8GKhwGRDThwwAWOsqDNrSLvmmDHYfeus1Act+A7li92fPZHcgwbaG4jIhmREHuU10abg6c2soM8Kd71vPioKrTFWWtgmLodup4dYndHiVZNAiRVeOq+pLObG06dORO4mm4g7wQd6sNQlERFWhERAREQEREBERARcWldLUbMwPr1G02k3QXTBdBMYcgfBbbHbadW9q3tfddcddM3XAA3TwMEYc0G8hcb9E0ThqwBwbLR4DBdqIIl/R+kci9vYQPYtf+zzNz398FSjrUwVBSLhrC0vDd5YCAXRwkgTzWi2aWoUqlOnUqsZUqYU2k4uxAw7yB3omHB/s6PpXfdC8HR7+9OUdQe9TqJgxCFGgP7w5R1R70boAYfKHDDqhTSKYMIdnR9gjbfh3LY3QNIR1j2kH2KURXBhyU9G0mxsAxleJdB5A4BdaIiiIiAiIgIiICIiAiIgqnT6x1KvkTabnsPljJqMaHGmNXV2iCC2JjMRiqV0p0xbLO+0EOtFOmK1puuptgF4FluF5u9S66pBymeC+wKkfCcwHyIEAh1qZTdI61Nzm3mHi0wJGRgImMq3W0vpE1KzA60tDHlpcGYAP0hSDLhLYPyBdlumVZ9CWu1fGdalUfV1TC8Ma5hLTSFOhq334i8XGpiMSb05BXQohh85t1e0s03I1sOdQpgBksNkFGq+oS6MCKo3Ebp3LfpfTDalosFezC0CvVNJhpupm75I97jUvy0hrgWzIM4Dir+iAiIiiIiAiIgIiICIiAiIg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xQTEhQUEhQWFhUXFxUXGBYUGBcVFRsVGBcaFxcaFxwaHCggGBwlHBcXIjEhJykrLi4uFx8zODMsNygtLisBCgoKDg0OGhAQGiwcHBwsLCwsLCwsKywsLCwsLSwsLCwsLCwsLCwsLCwsLCwsNywrLCw3NzgsLCwrLCwsKywrK//AABEIAPUAzgMBIgACEQEDEQH/xAAbAAEAAgMBAQAAAAAAAAAAAAAABQYCAwQBB//EAE0QAAIBAgMDBAwJCgUEAwAAAAECAwARBBIhBRMxBiJBURUjMlJhcXKRobHB0hQzQlOBorLR4SRDVGJzgpKjwtMWRGN0s4O0w/AlNeL/xAAYAQEBAQEBAAAAAAAAAAAAAAAAAQIDBP/EACIRAQEAAgIDAAIDAQAAAAAAAAABAhEDMRIhMhNBcZGxIv/aAAwDAQACEQMRAD8A+40pSgUpSgUpSgVWtvcpzDiEw8aBnIzEsSAAQ7ACw42Q+K69ellqibUjzbXFxwgcj6FUf1USrZsHaYxOHinUZRIt7HiDwIP0iu+oDkImXAwD9U+kk1P0UpSlApSlApSlApSlApSlApSlApSlApSlApSlApSlApSlAql4lb7WbwYd/wDxffV0qoSD/wCVf9g3rhpR17NgDbOsw0EbnpGouQdPEKjYJHh3bxMqgYXCM4ZS5bPMQ2uYWJu2uutuqxsXJsfk6Dx+s1J5RUgpX+JcQwky7pe2pEM+RihONTDaosuZuY17nLZh1Gw821t/FQjEMskREMeKcAxm5+DxRSC5D/KLsDpwtbXWrrkGpsLm1/DbhemQdVUU/GcpZlXEMpjzImPIiKktH8GNo3ezAlXGViNNJUsek4YzlBiYTNmeNwi4j83ktu9wQ7EyWyqJXJFxoo1GpNz3Y1Nhc8dOPj669yigpa7Yn3sLtKlt1jLRgod6ySQbteZIyiQhstgTrmsBmsM9mbfxEow9nhtNMq51CNzDhXnYBUlYA5o9CT3Li4JFzbxEumg04aDTxdVerGBwAGt9Os8T46DKlKUClKUClKUClKUClKUClKUClKUClKUCqLtrHGHaDuADdI0sdPjJsNGT9Aa/0Veq+dcqNccw8OG/7nB1L01hN5SLrsEdpXxt9o1IVx7LWyW6nkH1zXZSdMlKUqhSlKBSoDlCwOIw0crlIXE5JEjRXlVFKKWUg9xvmtf83foqMxvKmRHnEeR0TD4mSMsMt3wxjVlLb0s4u5BbIo0Fs1BcqVRNq7SmbEQo8kdo8TLEVRWR2YbMmmLm8hsl3FksbWU5uit+y9uThYIM8LM4wyiYI27UPh5ZSrLvCWftA1zL8cptpYhdKVTsHyrkkfCWyZZgoey6LI2HknBRzKC4IRSAEPNbVga4cTt2eWKDO8SZuxU7BVcFvhOLUbtCZNMojsSQc2Y6LQX+lV7lVtuTD33e75uHxGIIkBOfcZO1rYjKWz91rbTmm9d2x8XJI0xcplWRo0VVIbm8S5LEE6gWAHck9NgEnSlKBSlKBSlKBSlKBSlKBXzrlGL7Qbx4b/ucFX0MyDrHnr5/tchtoPax52F8I+Pwh9lS9NYfUXjZ/cny5PttXVXFs6dcp5w7uTpHftXWHHWKRllSlKoUpXBj9pBCERTJKwusa8bcMznhGmh5x6rAMbAg2visOigYlowrHQS5bErrex6uN+jjW5IIizkLGWOjkBSb5Ro37pXQ9BFQnKeGTJHJEknwtEk3TQhXTOwUmKTOReN2Vbk27i+ZDY1GYhHwxxWIyzBkxCYgrvHaOSIwRpKqgsQxF5SFsDeJOjLQXF8LGWzFFLWtmKgtbXS/G2p85rkkXDqRhyidsu27Ed1NtSzgLlGo4ta5FV/sZiEUl2nkI+Cq5SR7slk+EMihhY5lubc7KGC8bHnGycTZpO3Z92qr21824+FyHJ3esvwZgMx1zWN760FzOFTNnyLmsBmyjNYcBfjavGwkZKkohKiykqDlGmi6acBw6hVOxcGKsgjWcKJXeMlpS+73sZCuN6oF1DsN5msvNy3JWk+y8UXLgz3vi20mkC3GMjOG5ue1tzvLLa1r3FBbca8V1EoUkZpFzDNbJa7LpoRca+GshiowIyCBvTzNLZmKF/PlVjr1VG7ew7NJGVDkbvEJeMsCGdVK85SCvcnndGlQuEwWIOKhaZZmKTIwbOd0sHwAxnMM2Ut8IaToLc6/C1BdaUpQKUpQK04jFIg5zAdQ4k+IDU15jpSqMVtcDTNoOq58FVnE4iSMCRlRgzKpdXLHnEgHVBpfoqW6Ew21ie4j+lzl9AufPauSbardMgHkL9964cPgpZP1VPXoPoHTXfDsNR3TE+LQVjd/auNtp3+VIf3iPVatfwkH5N/KN6m49nRLwQHx6+uuhIlHAAeIAVFV1b9CD6BUBb8se4sd5htLW/PYavolUfHf/YP+0w3okw1WLj3ErAW53NU9sl1sfnG6jR5LcY09I9tTOzu4Ply/8rV03oiuLjlHyCPJcj2V0R7VHfyL5XOHrPqqYaBDxUHxgGuaXZcR+TbxaU2aceI2nKRljkjBJ1e3OVekovAt1XFhxs1rHu2VuowQoILHMzObs7cMzt8o2AGvAAAWAArgn2H3jfQ33/hXC0jwsFdWOYhVA1JJ4ZSTb003U0uNapsOj2zqrZSGXMAbMOBF+BHXUXsnGuWCNFKoINi+Swt0aMTUzW5doUpSqFKUoFKUoFKUoFKUoMJpVUEsQB4arG3pQ+FZk4BwynhYrJofwNS214A5UMWA0tlGmY341F7QgthZV6s3HwODWbfYqXZrE/pEv1Pcr3s1iejESeaP3K4G424nqGprqj2fI3Rl8o29HGt6Z8tM225if0iTzR+5Wltv4r9Ik8ye5XUNin5UlvEPaTWY2FH8oufpA9lXTPmjf8RYv9IfzR+5XRsDEvJPnkYsxkjBY2vo0NuAA6PRXaNhQ9TfxGvdkYZUlIUWAnQcb8VjPTUrWGXtw43buJSWVUmZVEklgBGQOeetSeutY5Q4v9If+GL3KlzsuJmdmXUyS3NyPzjeGnYWHqI8TH21U8kenKDFfpD/AMMXuVtXb+K+ff8Ahi9yuo7Cj6Cw9NapNiEdywPj0++s1ZlAbcxPz7/wxf267tj4mWaaMSSs6qWcArGBcK1u5QHpqImwDpxU26xqKlOSq3nHkt6rVmtRdMCFbW92BYHXhrbh0aV21WsNC4JlWw1Y8eIzHj5qsgNMaPaUpWgpSlApSlApSlApSlBz43gPKX12qG2lbc4i/wCt9hTUxj+4/eT7YqI2qvasQOtW/wCP8Kn7L0qWHxcKaLx6WI1Nbuy0ffH+E1WyDQLXo8I8flVj7KRd+fFlNertKLv/AKrfdVcy17anjF8qsa7Ri+cH8L/dWOy5VaZiDcb9LaG3cp91V6pbk5xH7Zfsis5YyR04sv8ApJLi4gXBkAO8luCG+cbqWsxjovnV+kP7tVzF/GSftJPtmtVXwjFyu1qXGRfOr5mHsrL4ZF84v1vuqqisr08IedWxMfH0yL9b7q6tkCIylkIvlNwARxI14VTVarFyR7uQ9Sf1D7qxnhJG8M7bpYtmxhhEDrzGbptxH31NVE7KHxf7L15alq5x3KUpVClKUClKUClKUClKUHPtD4s/unzMKi8SL70fqD0qw9lSmP8Ai38k1GyC8kg6DGn2pBUvY+Y2pasmrGvU8T0UIry1ZUCpXk13R/bD7FRYqX5MLr/1h9g1jPp04vpG4z4yT9o/2zWkkaVvxXdyeW/2jWvLwrUYvZQCvQK9AqoyAqx8ltFmP6o9p9lV5asXJ4dpxB8H9LVz5Pl04/paNmDnAdUSf++ipOo/ADtjeBEHpastrbWiw6ZpW6CQo1Y2FzYdQ6WNgBqSBrXGdPS3bQxqQRSTSnLHGjO5sTZFGZjYanQdFMNjUkJCNewQm3Czi6kHgbjqqFYYnFYLEbyNYnmjkEURJzqrKQu9bhnPEgDm3tra9Q2L5KzXkXu4N8CiLus+43LgLllUxndyPlANuYFN7ixou886opZjYDUmtlUrFcmWYzruhIrwqGbEbqSR5YxCIwj2vlO7YsGAGbKy2uaxxHJiV5pHTPCSjbgoYFSFThDAInyqXKhyXCo2S5B4rqFwhxSszqL3jIDeMqGFuvQit9QPJXZm531oEw6u6MqJk6IkRiQmgN1PXpbxCeoFKUoFKUoNGOHa38lvUajj8afDGvoY/fUpiBdWHgPqqI/OR+GNvQY/erNHzdlrwLW+VOc3jPrrG1et4mkLXoWt2WmSg1WqY5Mcf+vb+W1ReSpjk4LZf9x/43+6uefTrxdoec89/Lf7RrCtrrct5T/aNeWrbne2Nq9C1navQtEAKsmwR+TzeHT6v41XgKs2wR+Tt4ZLfYHtrHJ8unF9JRppd7IsKgaLmlk+LQc46C4Mja8NABxYaA6NkbNWVhMSzx3Uq8li87KbrK+gAjU6xoAFuc9u5sw0fwp5V/yyvZ/9ZlA5nhiB49+dO5DBrLXGPS4ttY0wwSyqhkKIWCC+pHkgm3XYE2vYHhUVFyoQGESWYSxTTCXDCSeHJGUF8yp05/ot4RU7iY2ZSEbI3QwAa30HQ/jULByfMTCVHLSAzs4yqFffGNnVRoEuYkAN+libk3qjsm29ArKpclnKBQiO9zIpZbZVI7lWY9Sgk2GtR20eVkYivASzloFF4Z3GSZiElyquZ4yFezDRitgax5O8m93HHnupWV5Alw1o902GhjYjTmwZAbG2YHU8TvwXJhUy3kZigwyKbAdrwzM8YPWxLtdtL6aCg64NvQtmALsVFyFilOYBsjGMZe2ANoct7XF9CDWqTlPhlCEs9nAtaGZiLvugGAS6Nn5uU2N9LVzSclQVymU2UZYwVFljMyTMjj84rbtEI0ugtxJJ9w/JRFRUztZSpFlVRzcV8KAAAsBcZbDooJRNqxGEz5juwGJJVgwykqwKkZswIIy2vcWtWtNtwkXJddFJDxyIwDyGJbqygi7gjhw14a1g2xVOHeDOwDNI4cWzKzytMCNLHKx6erWufGbBeQhmnIYiMOVRQGEcu9QAG+UXuDxuD0HWgz/xPhueM7c0uuscozNHKIHWO69sIkZUst9WA6alYJQ6qwuAwBAZWRrHrVgCp8BF6rOzeTD2k3zLrJjskbIske7xOLaY5we7uoTTS2ZhroRYdnYXdRJHmZ8ihczG7G3XQdDVBA86A/qOPRGfZU9UD8x9I/lsf6azkKPjktJIP1mHpNagK7dqDt0vlt9quYLXqeOsMtZAVlavQOFEa8tSXJ/5H+5P/HL91cJFduwOMf8AuW/45xWMnXi+kao4+U32jXoWmH4fS32jWdq1HO9sLVlas8tLU2MbVYMDhs+FyEsA8qglTYld4lxfiAQCLixsdCDrUCBVn2WvaIfDID/M/CscnTpxdp3Y6BQ4UAANYACwACKAABwFuipCuHZQ5r+F29g9ld1co9BSlKoUpSgUpSgUpSgUpSgVAS6bv9qR9WQVP1Xsd0ft/RnI9tZyFX2yO3yeV69a5LV37aHb3/dPnUGuMCvRL6eTLusAKztS1ZURhau7k+Pi/wDcyfYxFcVc52m0DIqgG8jyLe+jbiYa9YvlNvC1Zy6deL6/swncD/3pra6A3BAIIIIOoI4GvIYsqgXJsALnjp0m1bAK05uQbOTozr5Mjgfw5svop8GkHczMfA6ow+qFPprstXjCh7cfbh80/wDHF7Hqz7PxUgigDYeQ6k3jaJh8s/KZW+r0VC2q04LRMOPAT/Lc+2ufJ068Xbq2btmIKc+8TnObyRSovdH5RXL6aksJtOGX4qWN/IdW9Rpsr4seN/tGssXgIpRaWNHHU6q3rFZdmO19oLh4Jp3BKxRvIwW2YqiliFuQL2HXXkO0BYmUbkjXLI0ebLcDNzWItc241xbU2Aj4TE4eELFv4ZItAcil0ZAco0AGbotXDLycdtwQsEO4YuiRJ2ssWViG0Fl0JsB3eR+KCglMZt/DRK7NNHaNlV7Ot1ZmyANrprfj3p6qxwO34ZJZIg6B1ZVUZ1vIDCk2eMXuy5ZOP6pqLXk1JltnTtaGOK2bnjfJNebqbtarpfi7dNhniOTTyMzO6qXn3zZL6A4D4IVUm2uYlgeqgmE2xhyoYTxFS2QESKQX0soN9W5y6eEddYxbdwzMEXEQsxNgokQsTbNYAG50BP0VF7K5OGMws2XNHJnY55Zc1sO8AI3rEp3Xcg2A0ueNY4Tk0yFTnU2TBJwP+WlmkY/SJQB4jQSuF21CwjzSRq0ubdrvI2LgG10Kmz30OnXUjUBs3Y0sMpdTGyuqq+bMCoWaaUFO+vvyLG1it9eFT9ApSlAqvbRGjeCVD/NT76sNV7apsJvAynzZGqUQO3R24+JfsiuACpPbw7b+6vtHsrgUV1xvqPNl3WGWvLVstXlqu0YkVB7ZPb4erXzlJAKnq558GrMCQLi1ri5Fr9zrp3TDp4+I1L7b48vG7/n/ABsIpatgrwLTbDwChFZAUNXYxAq0Yf8AMj/Tv9RR7arNqsy90vgj/tiufI68faa2UO0p4r+c3rrrl2WO0x+QvqrqqOrl2njlghkmYErGrOwUXbKoubDpNuiohOV0W+3BVhKAQYy8OYSCHflCBJocny+4vpmqax2EWWN431V1ZWsbHKwsdeiuLF7Bik32YvlnVhKgchGLRiItYag5ABoegHjrQceD5VJKqbqN5GZpBkjaFubFlzvn3mRl7ZGNGJu4FtDbVDygdspeN4l+EzRFu1MpSPe912zMvxYuQCb9Frkdy8n4wcweXPmZjJnOc51RXF+AVt2hsALFRa1hW1dixgk84gyGUKTdQ7Zs1h1HOxIPXQccfKdSB2mXOdyVQ7vMyT5t03d5QCY3BBIIy6jhUpszGiaJJQCoYXytbMDwINiRcEEaEiuPCcn4Y8ts7Fd1lLsWYLDmES3OpVczcbk5iSSa78FhViQInci9rm/Ek+s0G+lKUClKUCq5twaYjySfNGD7KsdQG21uZh1x/wBLD2VKIXbg56nrUetqjxUjtjXdnrT2k+2o4mt49OGXb01iBXhcCvN4K0yyoKxz17moMqWrzNWDPQbaxNYhxQtQZVZJDZ28EZH1v/zVdiFyPGKnsSedL5HrL1zzdeNZMELRoP1V9VbqwhFlA8A9VZ0dHBt3GmHDyyra6IWu3ci3ym1HNHE6jQHUVAjb8u83RlhQB5gMS63icRxwuFA3gGa8zg2b/LvoPk201r3C2Ayiw4CwsLcLDooK1HygfKZHkhA+E7kxkWaNBijBdiX4sLHgBdha/Tqh27PKHaJ4Moid1uOazb6aJOfnAC2RT4SOIBqy4Zo5VzqAyvxOXurG2txrw6a8fEx6DQhnMfNBcZ+dmVsoNtVa97C/hoIXH7Q3mzZJRla0blhIllOQkOpVX61IurEdIJFqzwm05jicjNGYzLNGFCEMAkauCWzm5uSOA0I6tZ8ILWAFuFui1ehRQe0pSgUpSgVC7UW8rDrjX1uKmqh9qDto8KepvxqZdCqbZxgWOEnpQeyq++PYnTSpYYvDyKkcyMWjGXS9tNLggjqHGtuXCfMt5z/creOUk9uOWFt9IVJCeN66ojUlmwvzLen+5WQnw44RP6f7la84z+KuRazy10jGQfNP6ffrMY2D5t/MffrPk14VxSCtL1JHFQfNv6ffrEzYf5t/re/SZxPx1EtWlpCOBqcz4b5t/re9XhXCn5D/AFvvq/kifiqOwGO56hh0j11apdTJ5Kjz5vvqBJwiEMRILEEaNa99KmNl4oTBnUWVnVRfjYFRr9JNYzu/cdMMbO1wFe0pR0cW2YS8EirnBZSAY7B9e9uR6xVZGCxRMZMbKQMMEyPZI8mIczlgXJGeHJzbv0rfS5udKClphsSiBFil7kpzWQAMMRnLauNCh0I1NiOoHfhdkyIbRpIjDFTSZy94ykm+Km2fnAZkuCOPXarbSgpmB2VOQoZZkj/JM6tKc5kTefCHzK5JVrxA687K2mtzObA3qJHDJG/NjvvGZWW4cqEvmLFstje1rdN6l6UClKUClKUCona456H9Vh6VNS1acVhlcWa/gI0IPgNSzcFAOw5MxIKi5J4npN+gVkNiSd8n1vdq6jZi98/n/CnYtetvOPuqaopXYN++Tzt7te9g375PO3u1dOxa983nH3U7Fr3zecfdTVFMGxH75Pre7XvYV++T63u1cuxa98/n/CvOxKdb+f8ACmqqoHYr98nnb3a87Cv3yedvdq4dik75/P8AhTsUnfP5/wAKaqKgNiv3yedvdr3sM/fJ5292rd2KXvn8/wCFOxSd8/8AFTVVUuwrHiyW/eP9NSGyMFukVP8AVUi1+lwanhstOt/PWyHAIpzakjhck+jhemqjqpXJtPHrBGZHBIFhZRdiT0CuB+UkQWNsshEge1gtwyXBQ87jdStxdQbXIuL6E1SoKLlVC1rLJYtEt7La8rZATzuAfmnpvwuNazblNErlZVeLVxmcKU5hQEkozZReVNWtx66CapUOeU2GuAXYE24xSixLlLNdOYcwIs1jXg5UYXKGEhIbLYiOU3LPkVRZNWLEWXjbW1taCZpUbituQpHvAwcWibKhUvlmYJGbEiwJPE2Gh6q5oeVWGIUlytwpIZW5uYIbMwBUW3kdzewLqL6i4TdKgm5XYUMytIQURXYFHDBWcxi65cy88W1A4i162ryjiLPzZMqMY2kygrvL2CAAl2Y3FrKb3A4m1BMUqJwXKLDyyCJHu5FwpBF1tcHhpcBtDY81tNDUtQKUpQKUpQKUpQKUpQKUpQKUpQKUpQa8RAsilXUMp4qwBB6RofDXM+yIDa8MZyoYxdF0jbulGminqpSgxXYuHBBEEQIKEHItwYxaMjT5I0HVW6TZ8TG7RoTrxVTxKk8R1oh/cXqFKUGtNkQAWEMQHVkW3dZurviT4zesY9i4dSCsEQItYhFuLPvB0d/zvHrxr2lBvfBRlBGY0MYCgIVGQBbFQBwFiBbqsK0jY+H07RFzTccxdDZVuNOpEH7i9QpSgw7BYa1vg8NrWtu04E5iOHC+vjrI7Gw5N9xFfLkvkW+QcF4cPBSlBnBsyFGDJFGrAZQVRVIW1gBYaC2lddK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TEhQUEhQWFhUXFxUXGBYUGBcVFRsVGBcaFxcaFxwaHCggGBwlHBcXIjEhJykrLi4uFx8zODMsNygtLisBCgoKDg0OGhAQGiwcHBwsLCwsLCwsKywsLCwsLSwsLCwsLCwsLCwsLCwsLCwsNywrLCw3NzgsLCwrLCwsKywrK//AABEIAPUAzgMBIgACEQEDEQH/xAAbAAEAAgMBAQAAAAAAAAAAAAAABQYCAwQBB//EAE0QAAIBAgMDBAwJCgUEAwAAAAECAwARBBIhBRMxBiJBURUjMlJhcXKRobHB0hQzQlOBorLR4SRDVGJzgpKjwtMWRGN0s4O0w/AlNeL/xAAYAQEBAQEBAAAAAAAAAAAAAAAAAQIDBP/EACIRAQEAAgIDAAIDAQAAAAAAAAABAhEDMRIhMhNBcZGxIv/aAAwDAQACEQMRAD8A+40pSgUpSgUpSgVWtvcpzDiEw8aBnIzEsSAAQ7ACw42Q+K69ellqibUjzbXFxwgcj6FUf1USrZsHaYxOHinUZRIt7HiDwIP0iu+oDkImXAwD9U+kk1P0UpSlApSlApSlApSlApSlApSlApSlApSlApSlApSlApSlAql4lb7WbwYd/wDxffV0qoSD/wCVf9g3rhpR17NgDbOsw0EbnpGouQdPEKjYJHh3bxMqgYXCM4ZS5bPMQ2uYWJu2uutuqxsXJsfk6Dx+s1J5RUgpX+JcQwky7pe2pEM+RihONTDaosuZuY17nLZh1Gw821t/FQjEMskREMeKcAxm5+DxRSC5D/KLsDpwtbXWrrkGpsLm1/DbhemQdVUU/GcpZlXEMpjzImPIiKktH8GNo3ezAlXGViNNJUsek4YzlBiYTNmeNwi4j83ktu9wQ7EyWyqJXJFxoo1GpNz3Y1Nhc8dOPj669yigpa7Yn3sLtKlt1jLRgod6ySQbteZIyiQhstgTrmsBmsM9mbfxEow9nhtNMq51CNzDhXnYBUlYA5o9CT3Li4JFzbxEumg04aDTxdVerGBwAGt9Os8T46DKlKUClKUClKUClKUClKUClKUClKUClKUCqLtrHGHaDuADdI0sdPjJsNGT9Aa/0Veq+dcqNccw8OG/7nB1L01hN5SLrsEdpXxt9o1IVx7LWyW6nkH1zXZSdMlKUqhSlKBSoDlCwOIw0crlIXE5JEjRXlVFKKWUg9xvmtf83foqMxvKmRHnEeR0TD4mSMsMt3wxjVlLb0s4u5BbIo0Fs1BcqVRNq7SmbEQo8kdo8TLEVRWR2YbMmmLm8hsl3FksbWU5uit+y9uThYIM8LM4wyiYI27UPh5ZSrLvCWftA1zL8cptpYhdKVTsHyrkkfCWyZZgoey6LI2HknBRzKC4IRSAEPNbVga4cTt2eWKDO8SZuxU7BVcFvhOLUbtCZNMojsSQc2Y6LQX+lV7lVtuTD33e75uHxGIIkBOfcZO1rYjKWz91rbTmm9d2x8XJI0xcplWRo0VVIbm8S5LEE6gWAHck9NgEnSlKBSlKBSlKBSlKBSlKBXzrlGL7Qbx4b/ucFX0MyDrHnr5/tchtoPax52F8I+Pwh9lS9NYfUXjZ/cny5PttXVXFs6dcp5w7uTpHftXWHHWKRllSlKoUpXBj9pBCERTJKwusa8bcMznhGmh5x6rAMbAg2visOigYlowrHQS5bErrex6uN+jjW5IIizkLGWOjkBSb5Ro37pXQ9BFQnKeGTJHJEknwtEk3TQhXTOwUmKTOReN2Vbk27i+ZDY1GYhHwxxWIyzBkxCYgrvHaOSIwRpKqgsQxF5SFsDeJOjLQXF8LGWzFFLWtmKgtbXS/G2p85rkkXDqRhyidsu27Ed1NtSzgLlGo4ta5FV/sZiEUl2nkI+Cq5SR7slk+EMihhY5lubc7KGC8bHnGycTZpO3Z92qr21824+FyHJ3esvwZgMx1zWN760FzOFTNnyLmsBmyjNYcBfjavGwkZKkohKiykqDlGmi6acBw6hVOxcGKsgjWcKJXeMlpS+73sZCuN6oF1DsN5msvNy3JWk+y8UXLgz3vi20mkC3GMjOG5ue1tzvLLa1r3FBbca8V1EoUkZpFzDNbJa7LpoRca+GshiowIyCBvTzNLZmKF/PlVjr1VG7ew7NJGVDkbvEJeMsCGdVK85SCvcnndGlQuEwWIOKhaZZmKTIwbOd0sHwAxnMM2Ut8IaToLc6/C1BdaUpQKUpQK04jFIg5zAdQ4k+IDU15jpSqMVtcDTNoOq58FVnE4iSMCRlRgzKpdXLHnEgHVBpfoqW6Ew21ie4j+lzl9AufPauSbardMgHkL9964cPgpZP1VPXoPoHTXfDsNR3TE+LQVjd/auNtp3+VIf3iPVatfwkH5N/KN6m49nRLwQHx6+uuhIlHAAeIAVFV1b9CD6BUBb8se4sd5htLW/PYavolUfHf/YP+0w3okw1WLj3ErAW53NU9sl1sfnG6jR5LcY09I9tTOzu4Ply/8rV03oiuLjlHyCPJcj2V0R7VHfyL5XOHrPqqYaBDxUHxgGuaXZcR+TbxaU2aceI2nKRljkjBJ1e3OVekovAt1XFhxs1rHu2VuowQoILHMzObs7cMzt8o2AGvAAAWAArgn2H3jfQ33/hXC0jwsFdWOYhVA1JJ4ZSTb003U0uNapsOj2zqrZSGXMAbMOBF+BHXUXsnGuWCNFKoINi+Swt0aMTUzW5doUpSqFKUoFKUoFKUoFKUoMJpVUEsQB4arG3pQ+FZk4BwynhYrJofwNS214A5UMWA0tlGmY341F7QgthZV6s3HwODWbfYqXZrE/pEv1Pcr3s1iejESeaP3K4G424nqGprqj2fI3Rl8o29HGt6Z8tM225if0iTzR+5Wltv4r9Ik8ye5XUNin5UlvEPaTWY2FH8oufpA9lXTPmjf8RYv9IfzR+5XRsDEvJPnkYsxkjBY2vo0NuAA6PRXaNhQ9TfxGvdkYZUlIUWAnQcb8VjPTUrWGXtw43buJSWVUmZVEklgBGQOeetSeutY5Q4v9If+GL3KlzsuJmdmXUyS3NyPzjeGnYWHqI8TH21U8kenKDFfpD/AMMXuVtXb+K+ff8Ahi9yuo7Cj6Cw9NapNiEdywPj0++s1ZlAbcxPz7/wxf267tj4mWaaMSSs6qWcArGBcK1u5QHpqImwDpxU26xqKlOSq3nHkt6rVmtRdMCFbW92BYHXhrbh0aV21WsNC4JlWw1Y8eIzHj5qsgNMaPaUpWgpSlApSlApSlApSlBz43gPKX12qG2lbc4i/wCt9hTUxj+4/eT7YqI2qvasQOtW/wCP8Kn7L0qWHxcKaLx6WI1Nbuy0ffH+E1WyDQLXo8I8flVj7KRd+fFlNertKLv/AKrfdVcy17anjF8qsa7Ri+cH8L/dWOy5VaZiDcb9LaG3cp91V6pbk5xH7Zfsis5YyR04sv8ApJLi4gXBkAO8luCG+cbqWsxjovnV+kP7tVzF/GSftJPtmtVXwjFyu1qXGRfOr5mHsrL4ZF84v1vuqqisr08IedWxMfH0yL9b7q6tkCIylkIvlNwARxI14VTVarFyR7uQ9Sf1D7qxnhJG8M7bpYtmxhhEDrzGbptxH31NVE7KHxf7L15alq5x3KUpVClKUClKUClKUClKUHPtD4s/unzMKi8SL70fqD0qw9lSmP8Ai38k1GyC8kg6DGn2pBUvY+Y2pasmrGvU8T0UIry1ZUCpXk13R/bD7FRYqX5MLr/1h9g1jPp04vpG4z4yT9o/2zWkkaVvxXdyeW/2jWvLwrUYvZQCvQK9AqoyAqx8ltFmP6o9p9lV5asXJ4dpxB8H9LVz5Pl04/paNmDnAdUSf++ipOo/ADtjeBEHpastrbWiw6ZpW6CQo1Y2FzYdQ6WNgBqSBrXGdPS3bQxqQRSTSnLHGjO5sTZFGZjYanQdFMNjUkJCNewQm3Czi6kHgbjqqFYYnFYLEbyNYnmjkEURJzqrKQu9bhnPEgDm3tra9Q2L5KzXkXu4N8CiLus+43LgLllUxndyPlANuYFN7ixou886opZjYDUmtlUrFcmWYzruhIrwqGbEbqSR5YxCIwj2vlO7YsGAGbKy2uaxxHJiV5pHTPCSjbgoYFSFThDAInyqXKhyXCo2S5B4rqFwhxSszqL3jIDeMqGFuvQit9QPJXZm531oEw6u6MqJk6IkRiQmgN1PXpbxCeoFKUoFKUoNGOHa38lvUajj8afDGvoY/fUpiBdWHgPqqI/OR+GNvQY/erNHzdlrwLW+VOc3jPrrG1et4mkLXoWt2WmSg1WqY5Mcf+vb+W1ReSpjk4LZf9x/43+6uefTrxdoec89/Lf7RrCtrrct5T/aNeWrbne2Nq9C1navQtEAKsmwR+TzeHT6v41XgKs2wR+Tt4ZLfYHtrHJ8unF9JRppd7IsKgaLmlk+LQc46C4Mja8NABxYaA6NkbNWVhMSzx3Uq8li87KbrK+gAjU6xoAFuc9u5sw0fwp5V/yyvZ/9ZlA5nhiB49+dO5DBrLXGPS4ttY0wwSyqhkKIWCC+pHkgm3XYE2vYHhUVFyoQGESWYSxTTCXDCSeHJGUF8yp05/ot4RU7iY2ZSEbI3QwAa30HQ/jULByfMTCVHLSAzs4yqFffGNnVRoEuYkAN+libk3qjsm29ArKpclnKBQiO9zIpZbZVI7lWY9Sgk2GtR20eVkYivASzloFF4Z3GSZiElyquZ4yFezDRitgax5O8m93HHnupWV5Alw1o902GhjYjTmwZAbG2YHU8TvwXJhUy3kZigwyKbAdrwzM8YPWxLtdtL6aCg64NvQtmALsVFyFilOYBsjGMZe2ANoct7XF9CDWqTlPhlCEs9nAtaGZiLvugGAS6Nn5uU2N9LVzSclQVymU2UZYwVFljMyTMjj84rbtEI0ugtxJJ9w/JRFRUztZSpFlVRzcV8KAAAsBcZbDooJRNqxGEz5juwGJJVgwykqwKkZswIIy2vcWtWtNtwkXJddFJDxyIwDyGJbqygi7gjhw14a1g2xVOHeDOwDNI4cWzKzytMCNLHKx6erWufGbBeQhmnIYiMOVRQGEcu9QAG+UXuDxuD0HWgz/xPhueM7c0uuscozNHKIHWO69sIkZUst9WA6alYJQ6qwuAwBAZWRrHrVgCp8BF6rOzeTD2k3zLrJjskbIske7xOLaY5we7uoTTS2ZhroRYdnYXdRJHmZ8ihczG7G3XQdDVBA86A/qOPRGfZU9UD8x9I/lsf6azkKPjktJIP1mHpNagK7dqDt0vlt9quYLXqeOsMtZAVlavQOFEa8tSXJ/5H+5P/HL91cJFduwOMf8AuW/45xWMnXi+kao4+U32jXoWmH4fS32jWdq1HO9sLVlas8tLU2MbVYMDhs+FyEsA8qglTYld4lxfiAQCLixsdCDrUCBVn2WvaIfDID/M/CscnTpxdp3Y6BQ4UAANYACwACKAABwFuipCuHZQ5r+F29g9ld1co9BSlKoUpSgUpSgUpSgUpSgVAS6bv9qR9WQVP1Xsd0ft/RnI9tZyFX2yO3yeV69a5LV37aHb3/dPnUGuMCvRL6eTLusAKztS1ZURhau7k+Pi/wDcyfYxFcVc52m0DIqgG8jyLe+jbiYa9YvlNvC1Zy6deL6/swncD/3pra6A3BAIIIIOoI4GvIYsqgXJsALnjp0m1bAK05uQbOTozr5Mjgfw5svop8GkHczMfA6ow+qFPprstXjCh7cfbh80/wDHF7Hqz7PxUgigDYeQ6k3jaJh8s/KZW+r0VC2q04LRMOPAT/Lc+2ufJ068Xbq2btmIKc+8TnObyRSovdH5RXL6aksJtOGX4qWN/IdW9Rpsr4seN/tGssXgIpRaWNHHU6q3rFZdmO19oLh4Jp3BKxRvIwW2YqiliFuQL2HXXkO0BYmUbkjXLI0ebLcDNzWItc241xbU2Aj4TE4eELFv4ZItAcil0ZAco0AGbotXDLycdtwQsEO4YuiRJ2ssWViG0Fl0JsB3eR+KCglMZt/DRK7NNHaNlV7Ot1ZmyANrprfj3p6qxwO34ZJZIg6B1ZVUZ1vIDCk2eMXuy5ZOP6pqLXk1JltnTtaGOK2bnjfJNebqbtarpfi7dNhniOTTyMzO6qXn3zZL6A4D4IVUm2uYlgeqgmE2xhyoYTxFS2QESKQX0soN9W5y6eEddYxbdwzMEXEQsxNgokQsTbNYAG50BP0VF7K5OGMws2XNHJnY55Zc1sO8AI3rEp3Xcg2A0ueNY4Tk0yFTnU2TBJwP+WlmkY/SJQB4jQSuF21CwjzSRq0ubdrvI2LgG10Kmz30OnXUjUBs3Y0sMpdTGyuqq+bMCoWaaUFO+vvyLG1it9eFT9ApSlAqvbRGjeCVD/NT76sNV7apsJvAynzZGqUQO3R24+JfsiuACpPbw7b+6vtHsrgUV1xvqPNl3WGWvLVstXlqu0YkVB7ZPb4erXzlJAKnq558GrMCQLi1ri5Fr9zrp3TDp4+I1L7b48vG7/n/ABsIpatgrwLTbDwChFZAUNXYxAq0Yf8AMj/Tv9RR7arNqsy90vgj/tiufI68faa2UO0p4r+c3rrrl2WO0x+QvqrqqOrl2njlghkmYErGrOwUXbKoubDpNuiohOV0W+3BVhKAQYy8OYSCHflCBJocny+4vpmqax2EWWN431V1ZWsbHKwsdeiuLF7Bik32YvlnVhKgchGLRiItYag5ABoegHjrQceD5VJKqbqN5GZpBkjaFubFlzvn3mRl7ZGNGJu4FtDbVDygdspeN4l+EzRFu1MpSPe912zMvxYuQCb9Frkdy8n4wcweXPmZjJnOc51RXF+AVt2hsALFRa1hW1dixgk84gyGUKTdQ7Zs1h1HOxIPXQccfKdSB2mXOdyVQ7vMyT5t03d5QCY3BBIIy6jhUpszGiaJJQCoYXytbMDwINiRcEEaEiuPCcn4Y8ts7Fd1lLsWYLDmES3OpVczcbk5iSSa78FhViQInci9rm/Ek+s0G+lKUClKUCq5twaYjySfNGD7KsdQG21uZh1x/wBLD2VKIXbg56nrUetqjxUjtjXdnrT2k+2o4mt49OGXb01iBXhcCvN4K0yyoKxz17moMqWrzNWDPQbaxNYhxQtQZVZJDZ28EZH1v/zVdiFyPGKnsSedL5HrL1zzdeNZMELRoP1V9VbqwhFlA8A9VZ0dHBt3GmHDyyra6IWu3ci3ym1HNHE6jQHUVAjb8u83RlhQB5gMS63icRxwuFA3gGa8zg2b/LvoPk201r3C2Ayiw4CwsLcLDooK1HygfKZHkhA+E7kxkWaNBijBdiX4sLHgBdha/Tqh27PKHaJ4Moid1uOazb6aJOfnAC2RT4SOIBqy4Zo5VzqAyvxOXurG2txrw6a8fEx6DQhnMfNBcZ+dmVsoNtVa97C/hoIXH7Q3mzZJRla0blhIllOQkOpVX61IurEdIJFqzwm05jicjNGYzLNGFCEMAkauCWzm5uSOA0I6tZ8ILWAFuFui1ehRQe0pSgUpSgVC7UW8rDrjX1uKmqh9qDto8KepvxqZdCqbZxgWOEnpQeyq++PYnTSpYYvDyKkcyMWjGXS9tNLggjqHGtuXCfMt5z/creOUk9uOWFt9IVJCeN66ojUlmwvzLen+5WQnw44RP6f7la84z+KuRazy10jGQfNP6ffrMY2D5t/MffrPk14VxSCtL1JHFQfNv6ffrEzYf5t/re/SZxPx1EtWlpCOBqcz4b5t/re9XhXCn5D/AFvvq/kifiqOwGO56hh0j11apdTJ5Kjz5vvqBJwiEMRILEEaNa99KmNl4oTBnUWVnVRfjYFRr9JNYzu/cdMMbO1wFe0pR0cW2YS8EirnBZSAY7B9e9uR6xVZGCxRMZMbKQMMEyPZI8mIczlgXJGeHJzbv0rfS5udKClphsSiBFil7kpzWQAMMRnLauNCh0I1NiOoHfhdkyIbRpIjDFTSZy94ykm+Km2fnAZkuCOPXarbSgpmB2VOQoZZkj/JM6tKc5kTefCHzK5JVrxA687K2mtzObA3qJHDJG/NjvvGZWW4cqEvmLFstje1rdN6l6UClKUClKUCona456H9Vh6VNS1acVhlcWa/gI0IPgNSzcFAOw5MxIKi5J4npN+gVkNiSd8n1vdq6jZi98/n/CnYtetvOPuqaopXYN++Tzt7te9g375PO3u1dOxa983nH3U7Fr3zecfdTVFMGxH75Pre7XvYV++T63u1cuxa98/n/CvOxKdb+f8ACmqqoHYr98nnb3a87Cv3yedvdq4dik75/P8AhTsUnfP5/wAKaqKgNiv3yedvdr3sM/fJ5292rd2KXvn8/wCFOxSd8/8AFTVVUuwrHiyW/eP9NSGyMFukVP8AVUi1+lwanhstOt/PWyHAIpzakjhck+jhemqjqpXJtPHrBGZHBIFhZRdiT0CuB+UkQWNsshEge1gtwyXBQ87jdStxdQbXIuL6E1SoKLlVC1rLJYtEt7La8rZATzuAfmnpvwuNazblNErlZVeLVxmcKU5hQEkozZReVNWtx66CapUOeU2GuAXYE24xSixLlLNdOYcwIs1jXg5UYXKGEhIbLYiOU3LPkVRZNWLEWXjbW1taCZpUbituQpHvAwcWibKhUvlmYJGbEiwJPE2Gh6q5oeVWGIUlytwpIZW5uYIbMwBUW3kdzewLqL6i4TdKgm5XYUMytIQURXYFHDBWcxi65cy88W1A4i162ryjiLPzZMqMY2kygrvL2CAAl2Y3FrKb3A4m1BMUqJwXKLDyyCJHu5FwpBF1tcHhpcBtDY81tNDUtQKUpQKUpQKUpQKUpQKUpQKUpQKUpQa8RAsilXUMp4qwBB6RofDXM+yIDa8MZyoYxdF0jbulGminqpSgxXYuHBBEEQIKEHItwYxaMjT5I0HVW6TZ8TG7RoTrxVTxKk8R1oh/cXqFKUGtNkQAWEMQHVkW3dZurviT4zesY9i4dSCsEQItYhFuLPvB0d/zvHrxr2lBvfBRlBGY0MYCgIVGQBbFQBwFiBbqsK0jY+H07RFzTccxdDZVuNOpEH7i9QpSgw7BYa1vg8NrWtu04E5iOHC+vjrI7Gw5N9xFfLkvkW+QcF4cPBSlBnBsyFGDJFGrAZQVRVIW1gBYaC2lddK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t3.gstatic.com/images?q=tbn:ANd9GcRO657Z1hdUFzIuCTn_ZLZq6_cClf6t3Ch_7wfnEmZzKg4ZhtBed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078925"/>
            <a:ext cx="2209800" cy="2426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382000" cy="1600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dirty="0" smtClean="0"/>
              <a:t>Constant Volume </a:t>
            </a:r>
            <a:r>
              <a:rPr lang="en-US" sz="3200" b="1" dirty="0" err="1" smtClean="0"/>
              <a:t>Calorimetry</a:t>
            </a:r>
            <a:r>
              <a:rPr lang="en-US" sz="3200" b="1" dirty="0" smtClean="0"/>
              <a:t> uses a rigid steel reaction vessel, called a “bomb” surrounded by a container of water. Work is zero, because the volume is fixed by virtue of the “bomb”.</a:t>
            </a:r>
            <a:endParaRPr lang="en-US" sz="3200" b="1" dirty="0" smtClean="0"/>
          </a:p>
          <a:p>
            <a:pPr algn="l"/>
            <a:endParaRPr lang="en-US" sz="1800" b="1" dirty="0" smtClean="0"/>
          </a:p>
          <a:p>
            <a:pPr algn="l"/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>
                <a:latin typeface="Algerian" pitchFamily="82" charset="0"/>
              </a:rPr>
              <a:t>categorY</a:t>
            </a:r>
            <a:r>
              <a:rPr lang="en-US" sz="7200" dirty="0" smtClean="0">
                <a:latin typeface="Algerian" pitchFamily="82" charset="0"/>
              </a:rPr>
              <a:t> #2</a:t>
            </a:r>
            <a:endParaRPr lang="en-US" sz="7200" dirty="0">
              <a:latin typeface="Algerian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Calorimetry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pic>
        <p:nvPicPr>
          <p:cNvPr id="2050" name="Picture 2" descr="http://t0.gstatic.com/images?q=tbn:ANd9GcT7vm5nuXOFXprPG5HJiDj2KZgtnGruY1-Akt7MU3L4-GTQ_RlT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876800"/>
            <a:ext cx="2828925" cy="1619251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ANd9GcQoMgB7bW9J5ViE06eAHSCihbvJmt6A6Up5bJ94aL0E9VYp-nx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800600"/>
            <a:ext cx="2057400" cy="1604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077200" cy="16002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/>
              <a:t>Chang, p. 265, #6.29-6.38</a:t>
            </a:r>
          </a:p>
          <a:p>
            <a:pPr algn="l"/>
            <a:r>
              <a:rPr lang="en-US" sz="5400" dirty="0" err="1" smtClean="0"/>
              <a:t>Zumdahl</a:t>
            </a:r>
            <a:r>
              <a:rPr lang="en-US" sz="5400" dirty="0" smtClean="0"/>
              <a:t>, p. 280-281, #17-28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practice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a chemical reaction can be rewritten as a series of stepwise reactions, the enthalpy change for the overall reaction is equal to the sum of the enthalpy changes of the steps.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Hess’s Law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382000" cy="34290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600" dirty="0" smtClean="0"/>
              <a:t>If a reaction is reversed, what happens to its enthalpy change?</a:t>
            </a:r>
          </a:p>
          <a:p>
            <a:pPr marL="971550" lvl="1" indent="-514350" algn="l"/>
            <a:r>
              <a:rPr lang="en-US" sz="3400" dirty="0" smtClean="0"/>
              <a:t>		(Answer: the sign of </a:t>
            </a:r>
            <a:r>
              <a:rPr lang="en-US" sz="3400" dirty="0" smtClean="0">
                <a:latin typeface="Symbol" pitchFamily="18" charset="2"/>
              </a:rPr>
              <a:t>D</a:t>
            </a:r>
            <a:r>
              <a:rPr lang="en-US" sz="3400" dirty="0" smtClean="0"/>
              <a:t>H changes.)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dirty="0" smtClean="0"/>
              <a:t>If the amounts of reactants and products are doubled, tripled or cut in half, what happens to the enthalpy change? </a:t>
            </a:r>
          </a:p>
          <a:p>
            <a:pPr marL="971550" lvl="1" indent="-514350" algn="l"/>
            <a:r>
              <a:rPr lang="en-US" sz="3400" dirty="0" smtClean="0"/>
              <a:t>		(Answer: the enthalpy likewise doubles, triples, 		or is cut in half.)</a:t>
            </a:r>
          </a:p>
          <a:p>
            <a:pPr marL="514350" indent="-514350" algn="l">
              <a:buFont typeface="+mj-lt"/>
              <a:buAutoNum type="arabicPeriod"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Manipulating the steps…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Hess’s Law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background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5943600" cy="34290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sz="2400" b="1" dirty="0" smtClean="0"/>
              <a:t>N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 +  3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  2 NH</a:t>
            </a:r>
            <a:r>
              <a:rPr lang="en-US" sz="2400" b="1" baseline="-25000" dirty="0" smtClean="0">
                <a:sym typeface="Wingdings" pitchFamily="2" charset="2"/>
              </a:rPr>
              <a:t>3</a:t>
            </a:r>
            <a:r>
              <a:rPr lang="en-US" sz="2400" b="1" dirty="0" smtClean="0">
                <a:sym typeface="Wingdings" pitchFamily="2" charset="2"/>
              </a:rPr>
              <a:t>		</a:t>
            </a:r>
            <a:r>
              <a:rPr lang="en-US" sz="2400" b="1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US" sz="2400" b="1" dirty="0" smtClean="0">
                <a:sym typeface="Wingdings" pitchFamily="2" charset="2"/>
              </a:rPr>
              <a:t>H = -92.22 kJ</a:t>
            </a:r>
          </a:p>
          <a:p>
            <a:pPr marL="514350" indent="-514350" algn="l"/>
            <a:endParaRPr lang="en-US" sz="2400" b="1" dirty="0" smtClean="0">
              <a:sym typeface="Wingdings" pitchFamily="2" charset="2"/>
            </a:endParaRPr>
          </a:p>
          <a:p>
            <a:pPr marL="514350" indent="-514350" algn="l"/>
            <a:r>
              <a:rPr lang="en-US" sz="2400" b="1" dirty="0" smtClean="0"/>
              <a:t>N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 + 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  2 NO		</a:t>
            </a:r>
            <a:r>
              <a:rPr lang="en-US" sz="2400" b="1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US" sz="2400" b="1" dirty="0" smtClean="0">
                <a:sym typeface="Wingdings" pitchFamily="2" charset="2"/>
              </a:rPr>
              <a:t>H = +180.5 kJ</a:t>
            </a:r>
          </a:p>
          <a:p>
            <a:pPr marL="514350" indent="-514350" algn="l"/>
            <a:endParaRPr lang="en-US" sz="2400" b="1" dirty="0" smtClean="0"/>
          </a:p>
          <a:p>
            <a:pPr marL="514350" indent="-514350" algn="l"/>
            <a:r>
              <a:rPr lang="en-US" sz="2400" b="1" dirty="0" smtClean="0"/>
              <a:t>2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 + 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  2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		</a:t>
            </a:r>
            <a:r>
              <a:rPr lang="en-US" sz="2400" b="1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US" sz="2400" b="1" dirty="0" smtClean="0">
                <a:sym typeface="Wingdings" pitchFamily="2" charset="2"/>
              </a:rPr>
              <a:t>H = -571.6 kJ</a:t>
            </a:r>
          </a:p>
          <a:p>
            <a:pPr marL="514350" indent="-514350" algn="l"/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 NH</a:t>
            </a:r>
            <a:r>
              <a:rPr lang="en-US" baseline="-25000" dirty="0" smtClean="0"/>
              <a:t>3</a:t>
            </a:r>
            <a:r>
              <a:rPr lang="en-US" dirty="0" smtClean="0"/>
              <a:t>  +  5 O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4 NO  + 6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Hess’s Law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Example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096000" cy="3429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Chang, p. 267, #6.61-6.64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chemeClr val="tx1"/>
                </a:solidFill>
              </a:rPr>
              <a:t>black</a:t>
            </a:r>
            <a:r>
              <a:rPr lang="en-US" sz="2000" dirty="0" smtClean="0"/>
              <a:t> numbered examples in class,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rgbClr val="CC0000"/>
                </a:solidFill>
              </a:rPr>
              <a:t>red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numbered examples at home.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Zumdahl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, p. 283, #51-58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chemeClr val="tx1"/>
                </a:solidFill>
              </a:rPr>
              <a:t>black</a:t>
            </a:r>
            <a:r>
              <a:rPr lang="en-US" sz="2000" dirty="0" smtClean="0"/>
              <a:t> numbered examples in class,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rgbClr val="0070C0"/>
                </a:solidFill>
              </a:rPr>
              <a:t>blue</a:t>
            </a:r>
            <a:r>
              <a:rPr lang="en-US" sz="2000" dirty="0" smtClean="0"/>
              <a:t> numbered examples at home.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PRACTICE, PRACTICE, PRACTICE!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Hess’s Law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8458200" cy="38100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The change in enthalpy that accompanies the formation of 1 mole of a substance from its elements with all substances in their standard states.</a:t>
            </a:r>
          </a:p>
          <a:p>
            <a:pPr algn="l"/>
            <a:r>
              <a:rPr lang="en-US" sz="2800" dirty="0" smtClean="0"/>
              <a:t>(These values are available from the table of thermodynamic values at the back of most chemistry textbooks.)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>
                <a:latin typeface="Symbol" pitchFamily="18" charset="2"/>
              </a:rPr>
              <a:t>D</a:t>
            </a:r>
            <a:r>
              <a:rPr lang="en-US" sz="7200" dirty="0" err="1" smtClean="0"/>
              <a:t>H</a:t>
            </a:r>
            <a:r>
              <a:rPr lang="en-US" sz="7200" baseline="-25000" dirty="0" err="1" smtClean="0">
                <a:latin typeface="Lucida Calligraphy" pitchFamily="66" charset="0"/>
              </a:rPr>
              <a:t>f</a:t>
            </a:r>
            <a:r>
              <a:rPr lang="en-US" sz="7200" baseline="30000" dirty="0" err="1" smtClean="0"/>
              <a:t>o</a:t>
            </a:r>
            <a:endParaRPr lang="en-US" sz="72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Standard enthalpy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of formation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8458200" cy="38100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Solving this equation will give an amount of energy representative of the </a:t>
            </a:r>
            <a:r>
              <a:rPr lang="en-US" sz="4400" b="1" i="1" u="sng" dirty="0" smtClean="0"/>
              <a:t>molar amounts</a:t>
            </a:r>
            <a:r>
              <a:rPr lang="en-US" sz="4400" dirty="0" smtClean="0"/>
              <a:t> of substances in the chemical reaction.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2700" baseline="-25000" dirty="0" err="1" smtClean="0">
                <a:latin typeface="Lucida Calligraphy" pitchFamily="66" charset="0"/>
              </a:rPr>
              <a:t>Reaction</a:t>
            </a:r>
            <a:r>
              <a:rPr lang="en-US" sz="5400" dirty="0" smtClean="0">
                <a:latin typeface="Lucida Calligraphy" pitchFamily="66" charset="0"/>
              </a:rPr>
              <a:t>=∑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Products</a:t>
            </a:r>
            <a:r>
              <a:rPr lang="en-US" sz="5400" dirty="0" smtClean="0">
                <a:latin typeface="Lucida Calligraphy" pitchFamily="66" charset="0"/>
              </a:rPr>
              <a:t>- 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Reactants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Using Standard enthalpy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of formation to calculate enthalpy</a:t>
            </a:r>
            <a:r>
              <a:rPr kumimoji="0" lang="en-US" sz="72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change for a reaction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We can never </a:t>
            </a:r>
            <a:r>
              <a:rPr lang="en-US" sz="3600" dirty="0" err="1" smtClean="0"/>
              <a:t>measurethe</a:t>
            </a:r>
            <a:r>
              <a:rPr lang="en-US" sz="3600" dirty="0" smtClean="0"/>
              <a:t> true energy content of a system. We can only measure energy which goes into the system and energy which comes out of the system.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thermodynamics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8458200" cy="38100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Given the amounts of reactants, one can calculate the amount of energy absorbed or produced along with the reaction.</a:t>
            </a:r>
          </a:p>
          <a:p>
            <a:pPr algn="l"/>
            <a:r>
              <a:rPr lang="en-US" sz="4400" dirty="0" smtClean="0"/>
              <a:t>(Mass-Heat problems are a common example, especially with fuels.)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2700" baseline="-25000" dirty="0" err="1" smtClean="0">
                <a:latin typeface="Lucida Calligraphy" pitchFamily="66" charset="0"/>
              </a:rPr>
              <a:t>Reaction</a:t>
            </a:r>
            <a:r>
              <a:rPr lang="en-US" sz="5400" dirty="0" smtClean="0">
                <a:latin typeface="Lucida Calligraphy" pitchFamily="66" charset="0"/>
              </a:rPr>
              <a:t>=∑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Products</a:t>
            </a:r>
            <a:r>
              <a:rPr lang="en-US" sz="5400" dirty="0" smtClean="0">
                <a:latin typeface="Lucida Calligraphy" pitchFamily="66" charset="0"/>
              </a:rPr>
              <a:t>- 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Reactants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Stoichiometry</a:t>
            </a: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enthalpy</a:t>
            </a:r>
            <a:r>
              <a:rPr kumimoji="0" lang="en-US" sz="72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of a reaction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8458200" cy="38100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How much energy is produced by the combustion of 28.73 g of propane?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2700" baseline="-25000" dirty="0" err="1" smtClean="0">
                <a:latin typeface="Lucida Calligraphy" pitchFamily="66" charset="0"/>
              </a:rPr>
              <a:t>Reaction</a:t>
            </a:r>
            <a:r>
              <a:rPr lang="en-US" sz="5400" dirty="0" smtClean="0">
                <a:latin typeface="Lucida Calligraphy" pitchFamily="66" charset="0"/>
              </a:rPr>
              <a:t>=∑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Products</a:t>
            </a:r>
            <a:r>
              <a:rPr lang="en-US" sz="5400" dirty="0" smtClean="0">
                <a:latin typeface="Lucida Calligraphy" pitchFamily="66" charset="0"/>
              </a:rPr>
              <a:t>- 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Reactants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Mass-Heat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458200" cy="38100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Practice Problems;</a:t>
            </a:r>
          </a:p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Chang, p.266, #6.46-6.60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chemeClr val="tx1"/>
                </a:solidFill>
              </a:rPr>
              <a:t>black</a:t>
            </a:r>
            <a:r>
              <a:rPr lang="en-US" sz="2000" dirty="0" smtClean="0"/>
              <a:t> numbered examples in class,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rgbClr val="CC0000"/>
                </a:solidFill>
              </a:rPr>
              <a:t>red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numbered examples at home.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Zumdahl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, p. 284, #67-74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chemeClr val="tx1"/>
                </a:solidFill>
              </a:rPr>
              <a:t>black</a:t>
            </a:r>
            <a:r>
              <a:rPr lang="en-US" sz="2000" dirty="0" smtClean="0"/>
              <a:t> numbered examples in class,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rgbClr val="0070C0"/>
                </a:solidFill>
              </a:rPr>
              <a:t>blue</a:t>
            </a:r>
            <a:r>
              <a:rPr lang="en-US" sz="2000" dirty="0" smtClean="0"/>
              <a:t> numbered examples at home.</a:t>
            </a:r>
          </a:p>
          <a:p>
            <a:pPr algn="l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2700" baseline="-25000" dirty="0" err="1" smtClean="0">
                <a:latin typeface="Lucida Calligraphy" pitchFamily="66" charset="0"/>
              </a:rPr>
              <a:t>Reaction</a:t>
            </a:r>
            <a:r>
              <a:rPr lang="en-US" sz="5400" dirty="0" smtClean="0">
                <a:latin typeface="Lucida Calligraphy" pitchFamily="66" charset="0"/>
              </a:rPr>
              <a:t>=∑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Products</a:t>
            </a:r>
            <a:r>
              <a:rPr lang="en-US" sz="5400" dirty="0" smtClean="0">
                <a:latin typeface="Lucida Calligraphy" pitchFamily="66" charset="0"/>
              </a:rPr>
              <a:t>- ∑</a:t>
            </a:r>
            <a:r>
              <a:rPr lang="en-US" sz="5400" dirty="0" err="1" smtClean="0">
                <a:latin typeface="Symbol" pitchFamily="18" charset="2"/>
              </a:rPr>
              <a:t>D</a:t>
            </a:r>
            <a:r>
              <a:rPr lang="en-US" sz="5400" dirty="0" err="1" smtClean="0"/>
              <a:t>H</a:t>
            </a:r>
            <a:r>
              <a:rPr lang="en-US" sz="5400" baseline="-25000" dirty="0" err="1" smtClean="0">
                <a:latin typeface="Lucida Calligraphy" pitchFamily="66" charset="0"/>
              </a:rPr>
              <a:t>f</a:t>
            </a:r>
            <a:r>
              <a:rPr lang="en-US" sz="5400" baseline="30000" dirty="0" err="1" smtClean="0"/>
              <a:t>o</a:t>
            </a:r>
            <a:r>
              <a:rPr lang="en-US" sz="2700" baseline="-25000" dirty="0" err="1" smtClean="0">
                <a:latin typeface="Lucida Calligraphy" pitchFamily="66" charset="0"/>
              </a:rPr>
              <a:t>Reactants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Stoichiometry</a:t>
            </a: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and enthalpy changes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458200" cy="28956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latin typeface="Symbol" pitchFamily="18" charset="2"/>
              </a:rPr>
              <a:t>D</a:t>
            </a:r>
            <a:r>
              <a:rPr lang="en-US" sz="4400" dirty="0" smtClean="0"/>
              <a:t>H – thermal energy change </a:t>
            </a:r>
            <a:r>
              <a:rPr lang="en-US" sz="2400" dirty="0" smtClean="0"/>
              <a:t>(J/mol or KJ/mol)</a:t>
            </a:r>
            <a:endParaRPr lang="en-US" sz="2400" dirty="0"/>
          </a:p>
          <a:p>
            <a:pPr algn="l"/>
            <a:r>
              <a:rPr lang="en-US" sz="4400" dirty="0" smtClean="0">
                <a:latin typeface="Symbol" pitchFamily="18" charset="2"/>
              </a:rPr>
              <a:t>D</a:t>
            </a:r>
            <a:r>
              <a:rPr lang="en-US" sz="4400" dirty="0" smtClean="0"/>
              <a:t>S – entropy change 		</a:t>
            </a:r>
            <a:r>
              <a:rPr lang="en-US" sz="2400" dirty="0" smtClean="0"/>
              <a:t>(J/</a:t>
            </a:r>
            <a:r>
              <a:rPr lang="en-US" sz="2400" dirty="0" err="1" smtClean="0"/>
              <a:t>molK</a:t>
            </a:r>
            <a:r>
              <a:rPr lang="en-US" sz="2400" dirty="0" smtClean="0"/>
              <a:t> or KJ/</a:t>
            </a:r>
            <a:r>
              <a:rPr lang="en-US" sz="2400" dirty="0" err="1" smtClean="0"/>
              <a:t>molK</a:t>
            </a:r>
            <a:r>
              <a:rPr lang="en-US" sz="2400" dirty="0" smtClean="0"/>
              <a:t>)</a:t>
            </a:r>
          </a:p>
          <a:p>
            <a:pPr algn="l"/>
            <a:r>
              <a:rPr lang="en-US" sz="4400" dirty="0" smtClean="0">
                <a:latin typeface="Symbol" pitchFamily="18" charset="2"/>
              </a:rPr>
              <a:t>D</a:t>
            </a:r>
            <a:r>
              <a:rPr lang="en-US" sz="4400" dirty="0" smtClean="0"/>
              <a:t>G – change in (Gibbs) Free Energy</a:t>
            </a:r>
            <a:r>
              <a:rPr lang="en-US" sz="2800" dirty="0" smtClean="0"/>
              <a:t> 							(J/mol or KJ/mol)</a:t>
            </a:r>
            <a:endParaRPr lang="en-US" sz="1600" dirty="0" smtClean="0"/>
          </a:p>
          <a:p>
            <a:pPr algn="l"/>
            <a:endParaRPr lang="en-US" sz="2800" dirty="0" smtClean="0"/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458200" cy="2895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+mj-lt"/>
              </a:rPr>
              <a:t>Enthalpy – thermal energy</a:t>
            </a:r>
          </a:p>
          <a:p>
            <a:pPr algn="l"/>
            <a:r>
              <a:rPr lang="en-US" sz="4000" b="1" dirty="0" smtClean="0">
                <a:latin typeface="+mj-lt"/>
              </a:rPr>
              <a:t>Entropy – disorder of a system</a:t>
            </a:r>
          </a:p>
          <a:p>
            <a:pPr algn="l"/>
            <a:r>
              <a:rPr lang="en-US" sz="4000" b="1" dirty="0" smtClean="0">
                <a:latin typeface="+mj-lt"/>
              </a:rPr>
              <a:t>Free Energy – “available” energy (energy which is available to do work)</a:t>
            </a:r>
          </a:p>
          <a:p>
            <a:pPr algn="l"/>
            <a:endParaRPr lang="en-US" sz="2800" dirty="0" smtClean="0">
              <a:latin typeface="+mj-lt"/>
            </a:endParaRPr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458200" cy="33528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+mj-lt"/>
              </a:rPr>
              <a:t>What is Entropy? Disorder is one synonym. Another explanation is that entropy describes how “spread out” the energy of the system is. WATCH THIS!</a:t>
            </a:r>
          </a:p>
          <a:p>
            <a:pPr algn="l"/>
            <a:r>
              <a:rPr lang="en-US" sz="4000" b="1" dirty="0" smtClean="0">
                <a:latin typeface="+mj-lt"/>
                <a:hlinkClick r:id="rId2"/>
              </a:rPr>
              <a:t>Entropy Explained...</a:t>
            </a:r>
            <a:endParaRPr lang="en-US" sz="4000" b="1" dirty="0" smtClean="0">
              <a:latin typeface="+mj-lt"/>
            </a:endParaRPr>
          </a:p>
          <a:p>
            <a:pPr algn="l"/>
            <a:endParaRPr lang="en-US" sz="2800" dirty="0" smtClean="0">
              <a:latin typeface="+mj-lt"/>
            </a:endParaRPr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458200" cy="2895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+mj-lt"/>
              </a:rPr>
              <a:t>How are these three entities related to one another? Mr. Anderson can explain it better than I can…</a:t>
            </a:r>
          </a:p>
          <a:p>
            <a:pPr algn="l"/>
            <a:r>
              <a:rPr lang="en-US" sz="4000" b="1" dirty="0" smtClean="0">
                <a:latin typeface="+mj-lt"/>
                <a:hlinkClick r:id="rId2"/>
              </a:rPr>
              <a:t>Gibbs Free Energy Explained...</a:t>
            </a:r>
            <a:endParaRPr lang="en-US" sz="4000" b="1" dirty="0" smtClean="0">
              <a:latin typeface="+mj-lt"/>
            </a:endParaRPr>
          </a:p>
          <a:p>
            <a:pPr algn="l"/>
            <a:endParaRPr lang="en-US" sz="2800" dirty="0" smtClean="0">
              <a:latin typeface="+mj-lt"/>
            </a:endParaRPr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458200" cy="35052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>
                <a:latin typeface="+mj-lt"/>
              </a:rPr>
              <a:t>Exothermic reactions </a:t>
            </a:r>
            <a:r>
              <a:rPr lang="en-US" sz="3000" b="1" i="1" u="sng" dirty="0" smtClean="0">
                <a:latin typeface="+mj-lt"/>
              </a:rPr>
              <a:t>tend</a:t>
            </a:r>
            <a:r>
              <a:rPr lang="en-US" sz="3000" b="1" dirty="0" smtClean="0">
                <a:latin typeface="+mj-lt"/>
              </a:rPr>
              <a:t> to be spontaneous.</a:t>
            </a:r>
          </a:p>
          <a:p>
            <a:pPr algn="l"/>
            <a:r>
              <a:rPr lang="en-US" sz="3000" b="1" dirty="0" smtClean="0">
                <a:latin typeface="+mj-lt"/>
              </a:rPr>
              <a:t>Reactions which increase entropy of the system </a:t>
            </a:r>
            <a:r>
              <a:rPr lang="en-US" sz="3000" b="1" i="1" u="sng" dirty="0" smtClean="0">
                <a:latin typeface="+mj-lt"/>
              </a:rPr>
              <a:t>tend</a:t>
            </a:r>
            <a:r>
              <a:rPr lang="en-US" sz="3000" b="1" dirty="0" smtClean="0">
                <a:latin typeface="+mj-lt"/>
              </a:rPr>
              <a:t> to be spontaneous.</a:t>
            </a:r>
          </a:p>
          <a:p>
            <a:pPr algn="l"/>
            <a:r>
              <a:rPr lang="en-US" sz="3000" b="1" dirty="0" smtClean="0">
                <a:latin typeface="+mj-lt"/>
              </a:rPr>
              <a:t>What if the reaction is exothermic </a:t>
            </a:r>
            <a:r>
              <a:rPr lang="en-US" sz="3000" b="1" i="1" u="sng" dirty="0" smtClean="0">
                <a:latin typeface="+mj-lt"/>
              </a:rPr>
              <a:t>and</a:t>
            </a:r>
            <a:r>
              <a:rPr lang="en-US" sz="3000" b="1" dirty="0" smtClean="0">
                <a:latin typeface="+mj-lt"/>
              </a:rPr>
              <a:t> increases entropy?</a:t>
            </a:r>
          </a:p>
          <a:p>
            <a:pPr algn="l"/>
            <a:r>
              <a:rPr lang="en-US" sz="3000" b="1" dirty="0" smtClean="0">
                <a:latin typeface="+mj-lt"/>
              </a:rPr>
              <a:t>What if </a:t>
            </a:r>
            <a:r>
              <a:rPr lang="en-US" sz="3000" dirty="0" smtClean="0">
                <a:latin typeface="Symbol" pitchFamily="18" charset="2"/>
              </a:rPr>
              <a:t>D</a:t>
            </a:r>
            <a:r>
              <a:rPr lang="en-US" sz="3000" dirty="0" smtClean="0"/>
              <a:t>H</a:t>
            </a:r>
            <a:r>
              <a:rPr lang="en-US" sz="3000" dirty="0" smtClean="0">
                <a:latin typeface="Lucida Calligraphy" pitchFamily="66" charset="0"/>
              </a:rPr>
              <a:t> </a:t>
            </a:r>
            <a:r>
              <a:rPr lang="en-US" sz="3000" b="1" i="1" u="sng" dirty="0" smtClean="0"/>
              <a:t>OR</a:t>
            </a:r>
            <a:r>
              <a:rPr lang="en-US" sz="3000" dirty="0" smtClean="0">
                <a:latin typeface="Lucida Calligraphy" pitchFamily="66" charset="0"/>
              </a:rPr>
              <a:t> </a:t>
            </a:r>
            <a:r>
              <a:rPr lang="en-US" sz="3000" dirty="0" smtClean="0">
                <a:latin typeface="Symbol" pitchFamily="18" charset="2"/>
              </a:rPr>
              <a:t>D</a:t>
            </a:r>
            <a:r>
              <a:rPr lang="en-US" sz="3000" dirty="0" smtClean="0"/>
              <a:t>S</a:t>
            </a:r>
            <a:r>
              <a:rPr lang="en-US" sz="3000" b="1" dirty="0" smtClean="0"/>
              <a:t> favors spontaneity but the other one opposes it?</a:t>
            </a:r>
            <a:endParaRPr lang="en-US" sz="3000" b="1" dirty="0" smtClean="0">
              <a:latin typeface="+mj-lt"/>
            </a:endParaRPr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581400"/>
            <a:ext cx="8458200" cy="23622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>
                <a:latin typeface="+mj-lt"/>
              </a:rPr>
              <a:t>Phase (Solids=Low S, Gases=High 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>
                <a:latin typeface="+mj-lt"/>
              </a:rPr>
              <a:t>Number of Particles (More Particles=Higher 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>
                <a:latin typeface="+mj-lt"/>
              </a:rPr>
              <a:t>Complexity of Particles </a:t>
            </a:r>
            <a:r>
              <a:rPr lang="en-US" sz="2800" b="1" dirty="0" smtClean="0">
                <a:latin typeface="+mj-lt"/>
              </a:rPr>
              <a:t>(More Complex=Higher 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b="1" dirty="0" smtClean="0">
                <a:latin typeface="+mj-lt"/>
              </a:rPr>
              <a:t>IMF’s (Stronger IMF’s=Lower S)</a:t>
            </a:r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Qualitative Assessment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 (s)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458200" cy="35052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latin typeface="+mj-lt"/>
              </a:rPr>
              <a:t>If we calculate </a:t>
            </a:r>
            <a:r>
              <a:rPr lang="en-US" sz="3200" dirty="0" smtClean="0">
                <a:latin typeface="Symbol" pitchFamily="18" charset="2"/>
              </a:rPr>
              <a:t>D</a:t>
            </a:r>
            <a:r>
              <a:rPr lang="en-US" sz="3200" dirty="0" smtClean="0"/>
              <a:t>G </a:t>
            </a:r>
            <a:r>
              <a:rPr lang="en-US" sz="3200" b="1" dirty="0" smtClean="0">
                <a:latin typeface="+mj-lt"/>
              </a:rPr>
              <a:t>for a reaction we can predict whether or not that reaction is spontaneous.</a:t>
            </a:r>
          </a:p>
          <a:p>
            <a:r>
              <a:rPr lang="en-US" sz="2400" b="1" dirty="0" smtClean="0">
                <a:latin typeface="Symbol" pitchFamily="18" charset="2"/>
              </a:rPr>
              <a:t>D</a:t>
            </a:r>
            <a:r>
              <a:rPr lang="en-US" sz="2400" b="1" dirty="0" smtClean="0"/>
              <a:t>G &lt; 0</a:t>
            </a:r>
            <a:r>
              <a:rPr lang="en-US" sz="2400" dirty="0" smtClean="0"/>
              <a:t>, reaction is spontaneous at the given temperature</a:t>
            </a:r>
          </a:p>
          <a:p>
            <a:r>
              <a:rPr lang="en-US" sz="2400" b="1" dirty="0" smtClean="0">
                <a:latin typeface="Symbol" pitchFamily="18" charset="2"/>
              </a:rPr>
              <a:t>D</a:t>
            </a:r>
            <a:r>
              <a:rPr lang="en-US" sz="2400" b="1" dirty="0" smtClean="0"/>
              <a:t>G&gt;0</a:t>
            </a:r>
            <a:r>
              <a:rPr lang="en-US" sz="2400" dirty="0" smtClean="0"/>
              <a:t>, reaction is non-spontaneous, but the reverse process is spontaneous</a:t>
            </a:r>
          </a:p>
          <a:p>
            <a:r>
              <a:rPr lang="en-US" sz="2400" b="1" dirty="0" smtClean="0">
                <a:latin typeface="Symbol" pitchFamily="18" charset="2"/>
              </a:rPr>
              <a:t>D</a:t>
            </a:r>
            <a:r>
              <a:rPr lang="en-US" sz="2400" b="1" dirty="0" smtClean="0"/>
              <a:t>G=0</a:t>
            </a:r>
            <a:r>
              <a:rPr lang="en-US" sz="2400" dirty="0" smtClean="0"/>
              <a:t>, reaction is at equilibrium</a:t>
            </a:r>
          </a:p>
          <a:p>
            <a:r>
              <a:rPr lang="en-US" sz="7200" i="1" dirty="0" smtClean="0">
                <a:latin typeface="Symbol" pitchFamily="18" charset="2"/>
              </a:rPr>
              <a:t>D</a:t>
            </a:r>
            <a:r>
              <a:rPr lang="en-US" sz="7200" i="1" dirty="0" smtClean="0"/>
              <a:t>G is the guarantee!</a:t>
            </a:r>
            <a:endParaRPr lang="en-US" sz="7200" b="1" i="1" dirty="0" smtClean="0">
              <a:latin typeface="+mj-lt"/>
            </a:endParaRPr>
          </a:p>
          <a:p>
            <a:pPr algn="l"/>
            <a:endParaRPr lang="en-US" sz="44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534400" cy="3048000"/>
          </a:xfrm>
        </p:spPr>
        <p:txBody>
          <a:bodyPr>
            <a:normAutofit fontScale="925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Law – Energy is conserved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Law – Entropy increases in spontaneous processes and is unchanged in a system at equilibrium 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300" dirty="0" smtClean="0"/>
              <a:t>(NOTE: There is no such thing as negative entropy, but there can be localized negative CHANGES in entropy. Ultimately, the entropy of the universe always increases.)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Law – Absolute Entropy (perfect crystal at 0 K has S = 0)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thermodynamics</a:t>
            </a:r>
            <a:endParaRPr lang="en-US" sz="7200" dirty="0">
              <a:latin typeface="Algerian" pitchFamily="82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381000"/>
            <a:ext cx="60960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Three Laws of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458200" cy="38100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Practice Problems;</a:t>
            </a:r>
          </a:p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Chang, p.806-807, #5,6, 9-14, 17-20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chemeClr val="tx1"/>
                </a:solidFill>
              </a:rPr>
              <a:t>black</a:t>
            </a:r>
            <a:r>
              <a:rPr lang="en-US" sz="2000" dirty="0" smtClean="0"/>
              <a:t> numbered examples in class,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rgbClr val="CC0000"/>
                </a:solidFill>
              </a:rPr>
              <a:t>red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numbered examples at home.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Zumdahl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, p. 819-820, #29-46 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chemeClr val="tx1"/>
                </a:solidFill>
              </a:rPr>
              <a:t>black</a:t>
            </a:r>
            <a:r>
              <a:rPr lang="en-US" sz="2000" dirty="0" smtClean="0"/>
              <a:t> numbered examples in class,</a:t>
            </a:r>
          </a:p>
          <a:p>
            <a:pPr marL="514350" indent="-514350"/>
            <a:r>
              <a:rPr lang="en-US" sz="2000" dirty="0" smtClean="0"/>
              <a:t>Do </a:t>
            </a:r>
            <a:r>
              <a:rPr lang="en-US" sz="2000" b="1" dirty="0" smtClean="0">
                <a:solidFill>
                  <a:srgbClr val="0070C0"/>
                </a:solidFill>
              </a:rPr>
              <a:t>blue</a:t>
            </a:r>
            <a:r>
              <a:rPr lang="en-US" sz="2000" dirty="0" smtClean="0"/>
              <a:t> numbered examples at home.</a:t>
            </a:r>
          </a:p>
          <a:p>
            <a:pPr algn="l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G</a:t>
            </a:r>
            <a:r>
              <a:rPr lang="en-US" sz="5400" dirty="0" smtClean="0">
                <a:latin typeface="Lucida Calligraphy" pitchFamily="66" charset="0"/>
              </a:rPr>
              <a:t>=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H</a:t>
            </a:r>
            <a:r>
              <a:rPr lang="en-US" sz="5400" dirty="0" smtClean="0">
                <a:latin typeface="Lucida Calligraphy" pitchFamily="66" charset="0"/>
              </a:rPr>
              <a:t>- </a:t>
            </a:r>
            <a:r>
              <a:rPr lang="en-US" sz="5400" dirty="0" smtClean="0"/>
              <a:t>T</a:t>
            </a:r>
            <a:r>
              <a:rPr lang="en-US" sz="5400" dirty="0" smtClean="0">
                <a:latin typeface="Symbol" pitchFamily="18" charset="2"/>
              </a:rPr>
              <a:t>D</a:t>
            </a:r>
            <a:r>
              <a:rPr lang="en-US" sz="5400" dirty="0" smtClean="0"/>
              <a:t>S</a:t>
            </a:r>
            <a:endParaRPr lang="en-US" sz="2700" baseline="30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30175"/>
            <a:ext cx="8229600" cy="1470025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Entropy, free energy &amp; spontaneity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33600" y="685800"/>
            <a:ext cx="5029200" cy="5410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SYSTEM</a:t>
            </a:r>
            <a:endParaRPr lang="en-US" sz="1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-US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None may enter here…</a:t>
            </a:r>
            <a:endParaRPr lang="en-US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006848"/>
            <a:ext cx="1015663" cy="3208571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UNIVERSE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46011" y="1371600"/>
            <a:ext cx="285212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Thermal </a:t>
            </a:r>
          </a:p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Surroundings</a:t>
            </a:r>
          </a:p>
          <a:p>
            <a:pPr algn="ctr"/>
            <a:r>
              <a:rPr lang="en-US" sz="1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tique Olive" pitchFamily="34" charset="0"/>
              </a:rPr>
              <a:t> q = </a:t>
            </a:r>
            <a:r>
              <a:rPr lang="en-US" sz="1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tique Olive" pitchFamily="34" charset="0"/>
              </a:rPr>
              <a:t>mc</a:t>
            </a:r>
            <a:r>
              <a:rPr lang="en-US" sz="1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ymbol" pitchFamily="18" charset="2"/>
              </a:rPr>
              <a:t>D</a:t>
            </a:r>
            <a:r>
              <a:rPr lang="en-US" sz="1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tique Olive" pitchFamily="34" charset="0"/>
              </a:rPr>
              <a:t>t</a:t>
            </a:r>
            <a:endParaRPr lang="en-US" sz="1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ntique Olive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09800" y="27432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41148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43875" y="4393049"/>
            <a:ext cx="285212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Mechanical</a:t>
            </a:r>
          </a:p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surroundings</a:t>
            </a:r>
            <a:endParaRPr lang="en-US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1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tique Olive" pitchFamily="34" charset="0"/>
              </a:rPr>
              <a:t>w = -P</a:t>
            </a:r>
            <a:r>
              <a:rPr lang="en-US" sz="1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ymbol" pitchFamily="18" charset="2"/>
              </a:rPr>
              <a:t>D</a:t>
            </a:r>
            <a:r>
              <a:rPr lang="en-US" sz="1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tique Olive" pitchFamily="34" charset="0"/>
              </a:rPr>
              <a:t>V</a:t>
            </a:r>
            <a:endParaRPr lang="en-US" sz="1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ntique Olive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21336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477000" y="2209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48000" y="35814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48400" y="36576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Sign conventions are subject to context. In this course, we will define any energy entering the system as a POSITIVE and any energy leaving the system as a NEGATIVE.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SIGN convention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26670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/>
              <a:t>a) </a:t>
            </a:r>
            <a:r>
              <a:rPr lang="en-US" sz="3600" b="1" dirty="0" smtClean="0"/>
              <a:t>Endothermic reactions are…?</a:t>
            </a:r>
          </a:p>
          <a:p>
            <a:pPr algn="l"/>
            <a:r>
              <a:rPr lang="en-US" sz="3600" b="1" dirty="0" smtClean="0"/>
              <a:t>b) Exothermic reactions are…?</a:t>
            </a:r>
          </a:p>
          <a:p>
            <a:pPr algn="l"/>
            <a:endParaRPr lang="en-US" sz="3600" b="1" dirty="0" smtClean="0"/>
          </a:p>
          <a:p>
            <a:pPr algn="l"/>
            <a:r>
              <a:rPr lang="en-US" sz="3600" b="1" dirty="0" err="1" smtClean="0"/>
              <a:t>Ans</a:t>
            </a:r>
            <a:r>
              <a:rPr lang="en-US" sz="3600" b="1" dirty="0" smtClean="0"/>
              <a:t>: a) positive	b) negative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SIGN convention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8077200" cy="3352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400" b="1" dirty="0" smtClean="0"/>
              <a:t>a) </a:t>
            </a:r>
            <a:r>
              <a:rPr lang="en-US" sz="3600" b="1" dirty="0" smtClean="0"/>
              <a:t>When the system does work on the surroundings, w is…?</a:t>
            </a:r>
          </a:p>
          <a:p>
            <a:pPr algn="l"/>
            <a:r>
              <a:rPr lang="en-US" sz="3600" b="1" dirty="0" smtClean="0"/>
              <a:t>b) When the surroundings do work on the system, w is…?</a:t>
            </a:r>
          </a:p>
          <a:p>
            <a:pPr algn="l"/>
            <a:endParaRPr lang="en-US" sz="3600" b="1" dirty="0" smtClean="0"/>
          </a:p>
          <a:p>
            <a:pPr algn="l"/>
            <a:r>
              <a:rPr lang="en-US" sz="3600" b="1" dirty="0" err="1" smtClean="0"/>
              <a:t>Ans</a:t>
            </a:r>
            <a:r>
              <a:rPr lang="en-US" sz="3600" b="1" dirty="0" smtClean="0"/>
              <a:t>: a) negative	b) positive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SIGN convention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26670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/>
              <a:t>a) </a:t>
            </a:r>
            <a:r>
              <a:rPr lang="en-US" sz="3600" b="1" dirty="0" smtClean="0"/>
              <a:t>When a gas is compressed, w is…?</a:t>
            </a:r>
          </a:p>
          <a:p>
            <a:pPr algn="l"/>
            <a:r>
              <a:rPr lang="en-US" sz="3600" b="1" dirty="0" smtClean="0"/>
              <a:t>b)  When a gas expands, w is…?</a:t>
            </a:r>
          </a:p>
          <a:p>
            <a:pPr algn="l"/>
            <a:endParaRPr lang="en-US" sz="3600" b="1" dirty="0" smtClean="0"/>
          </a:p>
          <a:p>
            <a:pPr algn="l"/>
            <a:r>
              <a:rPr lang="en-US" sz="3600" b="1" dirty="0" err="1" smtClean="0"/>
              <a:t>Ans</a:t>
            </a:r>
            <a:r>
              <a:rPr lang="en-US" sz="3600" b="1" dirty="0" smtClean="0"/>
              <a:t>: a) positive	b) negative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SIGN convention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382000" cy="3276600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 smtClean="0"/>
              <a:t>q = </a:t>
            </a:r>
            <a:r>
              <a:rPr lang="en-US" sz="4400" b="1" dirty="0" err="1" smtClean="0"/>
              <a:t>ms</a:t>
            </a:r>
            <a:r>
              <a:rPr lang="en-US" sz="4400" b="1" dirty="0" err="1" smtClean="0">
                <a:latin typeface="Symbol" pitchFamily="18" charset="2"/>
              </a:rPr>
              <a:t>D</a:t>
            </a:r>
            <a:r>
              <a:rPr lang="en-US" sz="4400" b="1" dirty="0" err="1" smtClean="0"/>
              <a:t>t</a:t>
            </a:r>
            <a:r>
              <a:rPr lang="en-US" sz="4400" b="1" dirty="0" smtClean="0"/>
              <a:t>		OR		q = </a:t>
            </a:r>
            <a:r>
              <a:rPr lang="en-US" sz="4400" b="1" dirty="0" err="1" smtClean="0"/>
              <a:t>C</a:t>
            </a:r>
            <a:r>
              <a:rPr lang="en-US" sz="4400" b="1" dirty="0" err="1" smtClean="0">
                <a:latin typeface="Symbol" pitchFamily="18" charset="2"/>
              </a:rPr>
              <a:t>D</a:t>
            </a:r>
            <a:r>
              <a:rPr lang="en-US" sz="4400" b="1" dirty="0" err="1" smtClean="0"/>
              <a:t>t</a:t>
            </a:r>
            <a:endParaRPr lang="en-US" sz="4400" b="1" dirty="0" smtClean="0"/>
          </a:p>
          <a:p>
            <a:pPr algn="l"/>
            <a:endParaRPr lang="en-US" sz="1700" b="1" dirty="0" smtClean="0"/>
          </a:p>
          <a:p>
            <a:r>
              <a:rPr lang="en-US" sz="3400" b="1" dirty="0" smtClean="0"/>
              <a:t>Heat = mass*specific heat capacity*change in temperature</a:t>
            </a:r>
            <a:endParaRPr lang="en-US" sz="1700" b="1" dirty="0" smtClean="0"/>
          </a:p>
          <a:p>
            <a:r>
              <a:rPr lang="en-US" sz="3200" b="1" dirty="0" smtClean="0"/>
              <a:t>Heat = heat capacity*change in temperature</a:t>
            </a:r>
          </a:p>
          <a:p>
            <a:pPr algn="l"/>
            <a:endParaRPr lang="en-US" sz="1700" b="1" dirty="0" smtClean="0"/>
          </a:p>
          <a:p>
            <a:pPr algn="l"/>
            <a:r>
              <a:rPr lang="en-US" sz="4400" b="1" i="1" u="sng" dirty="0" smtClean="0"/>
              <a:t>specific heat capacity</a:t>
            </a:r>
            <a:r>
              <a:rPr lang="en-US" sz="4400" b="1" dirty="0" smtClean="0"/>
              <a:t> (s) - the amount of energy needed to raise the temperature of one gram of a substance by one Celsius degree.</a:t>
            </a:r>
          </a:p>
          <a:p>
            <a:pPr algn="l"/>
            <a:r>
              <a:rPr lang="en-US" sz="4400" b="1" i="1" u="sng" dirty="0" smtClean="0"/>
              <a:t>heat capacity</a:t>
            </a:r>
            <a:r>
              <a:rPr lang="en-US" sz="4400" b="1" dirty="0" smtClean="0"/>
              <a:t> (C) - the amount of energy needed to raise the temperature of a given amount of a substance by one Celsius degree. (Often used for an entire object such as a calorimeter.)</a:t>
            </a:r>
          </a:p>
          <a:p>
            <a:pPr algn="l"/>
            <a:endParaRPr lang="en-US" sz="4400" b="1" dirty="0" smtClean="0"/>
          </a:p>
          <a:p>
            <a:pPr algn="l"/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Heat (</a:t>
            </a:r>
            <a:r>
              <a:rPr lang="en-US" sz="1800" dirty="0" smtClean="0">
                <a:latin typeface="Algerian" pitchFamily="82" charset="0"/>
              </a:rPr>
              <a:t>thermal surroundings</a:t>
            </a:r>
            <a:r>
              <a:rPr lang="en-US" sz="7200" dirty="0" smtClean="0">
                <a:latin typeface="Algerian" pitchFamily="82" charset="0"/>
              </a:rPr>
              <a:t>)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1623</TotalTime>
  <Words>1052</Words>
  <Application>Microsoft Office PowerPoint</Application>
  <PresentationFormat>On-screen Show (4:3)</PresentationFormat>
  <Paragraphs>158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Equity</vt:lpstr>
      <vt:lpstr>energy</vt:lpstr>
      <vt:lpstr>thermodynamics</vt:lpstr>
      <vt:lpstr>thermodynamics</vt:lpstr>
      <vt:lpstr>Slide 4</vt:lpstr>
      <vt:lpstr>SIGN convention</vt:lpstr>
      <vt:lpstr>SIGN convention</vt:lpstr>
      <vt:lpstr>SIGN convention</vt:lpstr>
      <vt:lpstr>SIGN convention</vt:lpstr>
      <vt:lpstr>Heat (thermal surroundings)</vt:lpstr>
      <vt:lpstr>Two categories</vt:lpstr>
      <vt:lpstr>Category #1</vt:lpstr>
      <vt:lpstr>categorY #2</vt:lpstr>
      <vt:lpstr>practice</vt:lpstr>
      <vt:lpstr>Hess’s Law</vt:lpstr>
      <vt:lpstr>Manipulating the steps…</vt:lpstr>
      <vt:lpstr>4 NH3  +  5 O2   4 NO  + 6 H2O</vt:lpstr>
      <vt:lpstr>PRACTICE, PRACTICE, PRACTICE!</vt:lpstr>
      <vt:lpstr>DHfo</vt:lpstr>
      <vt:lpstr>DHReaction=∑DHfoProducts- ∑DHfoReactants</vt:lpstr>
      <vt:lpstr>DHReaction=∑DHfoProducts- ∑DHfoReactants</vt:lpstr>
      <vt:lpstr>DHReaction=∑DHfoProducts- ∑DHfoReactants</vt:lpstr>
      <vt:lpstr>DHReaction=∑DHfoProducts- ∑DHfoReactants</vt:lpstr>
      <vt:lpstr>DG=DH- TDS</vt:lpstr>
      <vt:lpstr>DG=DH- TDS</vt:lpstr>
      <vt:lpstr>DG=DH- TDS</vt:lpstr>
      <vt:lpstr>DG=DH- TDS</vt:lpstr>
      <vt:lpstr>DG=DH- TDS</vt:lpstr>
      <vt:lpstr>Qualitative Assessment</vt:lpstr>
      <vt:lpstr>DG=DH- TDS</vt:lpstr>
      <vt:lpstr>DG=DH- TDS</vt:lpstr>
    </vt:vector>
  </TitlesOfParts>
  <Company>Northern York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Hess’s Law</dc:title>
  <dc:creator>staff</dc:creator>
  <cp:lastModifiedBy>Teacher</cp:lastModifiedBy>
  <cp:revision>106</cp:revision>
  <dcterms:created xsi:type="dcterms:W3CDTF">2013-02-25T18:13:19Z</dcterms:created>
  <dcterms:modified xsi:type="dcterms:W3CDTF">2015-01-19T20:44:37Z</dcterms:modified>
</cp:coreProperties>
</file>