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8" r:id="rId4"/>
    <p:sldId id="257" r:id="rId5"/>
    <p:sldId id="261" r:id="rId6"/>
    <p:sldId id="264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303D5B-E12E-49DC-A729-E17F5F7299F9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07EBDE-0CAD-4E07-BBF7-6182A28B6D2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LEQ: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the </a:t>
            </a:r>
            <a:r>
              <a:rPr lang="en-US" sz="4000" dirty="0" smtClean="0"/>
              <a:t>#1 secret </a:t>
            </a:r>
            <a:r>
              <a:rPr lang="en-US" sz="4000" dirty="0"/>
              <a:t>to a successful marketing campaign?</a:t>
            </a:r>
          </a:p>
        </p:txBody>
      </p:sp>
    </p:spTree>
    <p:extLst>
      <p:ext uri="{BB962C8B-B14F-4D97-AF65-F5344CB8AC3E}">
        <p14:creationId xmlns:p14="http://schemas.microsoft.com/office/powerpoint/2010/main" xmlns="" val="16738518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Successful Marketing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ampaign is to…</a:t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effective Marketing Mix using the “4 P’s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product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place, price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promotion –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always keeping the </a:t>
            </a:r>
            <a:r>
              <a:rPr 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mind.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2082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were going to bake a delicious cake, what would be some of the most essential ingredients you would need?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020850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Marketing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4 P’s in Marketing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4481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5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# 1 Secret to any Successful Marketing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88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Putting the RIGHT product,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RIGHT place,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RIGHT price,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RIGHT time.</a:t>
            </a:r>
          </a:p>
        </p:txBody>
      </p:sp>
    </p:spTree>
    <p:extLst>
      <p:ext uri="{BB962C8B-B14F-4D97-AF65-F5344CB8AC3E}">
        <p14:creationId xmlns:p14="http://schemas.microsoft.com/office/powerpoint/2010/main" xmlns="" val="12169751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Marketing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572000" cy="6477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4 P’s in Marketing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2247900"/>
            <a:ext cx="19812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984500"/>
            <a:ext cx="19812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28600" y="3721100"/>
            <a:ext cx="19812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4457700"/>
            <a:ext cx="19812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133600" y="2324100"/>
            <a:ext cx="6705600" cy="4953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include naming the product (brand name), product design, features, packaging, service, warranty, and how to match the target market’s wants. 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133600" y="3060700"/>
            <a:ext cx="6248400" cy="4953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include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and where a product will be distributed to get it into the consumers’ hands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133600" y="3797300"/>
            <a:ext cx="6705600" cy="4953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should reflect what customers are willing and able to pay.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relate to the list price, discounts, allowances, credit terms and promotional pricing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133600" y="4533900"/>
            <a:ext cx="6705600" cy="8763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include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related to advertising, personal selling, sales promotion, and publicity.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Promotional strategies deal with how potential customers will be told about a product (message, media selected, special offers, and the timing of the promotional campaigns)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7713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The Secret to the 4 P’s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your P’s on the RIGHT </a:t>
            </a: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latform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2362200"/>
            <a:ext cx="8305800" cy="4038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P’s are based on the seller’s viewpoint.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successful marketing campaign will focus on the buyer’s perspective – the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customer’s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viewpoint.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 you have properly identified your target market and understand their wants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begin to build an effective marketing mix.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developing your 4 P’s, you should consider your 4 C’s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perspective of your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82153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Marketing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572000" cy="6477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4 C’s in Marketing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" y="2095500"/>
            <a:ext cx="1981200" cy="2019300"/>
            <a:chOff x="457200" y="2095500"/>
            <a:chExt cx="1981200" cy="2019300"/>
          </a:xfrm>
        </p:grpSpPr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457200" y="2095500"/>
              <a:ext cx="1981200" cy="4953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Char char="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Product: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457200" y="2603500"/>
              <a:ext cx="1981200" cy="4953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Char char="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Place: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457200" y="3111500"/>
              <a:ext cx="1981200" cy="4953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Char char="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Price: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457200" y="3619500"/>
              <a:ext cx="1981200" cy="4953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95000"/>
                <a:buFont typeface="Wingdings 2"/>
                <a:buChar char="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4688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/>
                <a:buChar char="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46888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/>
                <a:buChar char="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88720" indent="-210312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63040" indent="-210312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65000"/>
                <a:buFont typeface="Wingdings 2"/>
                <a:buChar char="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210312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68880" indent="-182880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Promotion: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>
          <a:xfrm>
            <a:off x="2438400" y="2095500"/>
            <a:ext cx="52578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ustomer Solution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438400" y="2603500"/>
            <a:ext cx="52578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onvenience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438400" y="3111500"/>
            <a:ext cx="52578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 (overall)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438400" y="3619500"/>
            <a:ext cx="60960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ommunication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3433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Marketing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99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target market is in the center, to show that all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Mix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are made with the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866900" y="2438400"/>
            <a:ext cx="5410200" cy="3569732"/>
            <a:chOff x="2362200" y="2438400"/>
            <a:chExt cx="5410200" cy="3569732"/>
          </a:xfrm>
        </p:grpSpPr>
        <p:sp>
          <p:nvSpPr>
            <p:cNvPr id="4" name="Rectangle 3"/>
            <p:cNvSpPr/>
            <p:nvPr/>
          </p:nvSpPr>
          <p:spPr>
            <a:xfrm>
              <a:off x="4191000" y="3543300"/>
              <a:ext cx="1752600" cy="1371600"/>
            </a:xfrm>
            <a:prstGeom prst="rect">
              <a:avLst/>
            </a:prstGeom>
            <a:solidFill>
              <a:schemeClr val="bg2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  <a:outerShdw blurRad="57150" dist="38100" dir="5400000" algn="ctr" rotWithShape="0">
                <a:schemeClr val="accent3">
                  <a:shade val="9000"/>
                  <a:alpha val="48000"/>
                  <a:satMod val="105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Target </a:t>
              </a:r>
            </a:p>
            <a:p>
              <a:pPr algn="ctr"/>
              <a:r>
                <a:rPr lang="en-US" sz="2000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Market</a:t>
              </a:r>
              <a:r>
                <a:rPr lang="en-US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/>
              </a:r>
              <a:br>
                <a:rPr lang="en-US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</a:br>
              <a:r>
                <a:rPr lang="en-US" sz="1400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(customer profile)</a:t>
              </a:r>
              <a:endPara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33900" y="24384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Product</a:t>
              </a:r>
              <a:endPara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62450" y="5638800"/>
              <a:ext cx="1409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Promotion</a:t>
              </a:r>
              <a:endPara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Down Arrow 5"/>
            <p:cNvSpPr/>
            <p:nvPr/>
          </p:nvSpPr>
          <p:spPr>
            <a:xfrm>
              <a:off x="4953000" y="2895600"/>
              <a:ext cx="228600" cy="495300"/>
            </a:xfrm>
            <a:prstGeom prst="downArrow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7" name="Down Arrow 16"/>
            <p:cNvSpPr/>
            <p:nvPr/>
          </p:nvSpPr>
          <p:spPr>
            <a:xfrm flipV="1">
              <a:off x="4953000" y="5105400"/>
              <a:ext cx="228600" cy="495300"/>
            </a:xfrm>
            <a:prstGeom prst="downArrow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62200" y="4110297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</a:t>
              </a:r>
              <a:endPara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Down Arrow 18"/>
            <p:cNvSpPr/>
            <p:nvPr/>
          </p:nvSpPr>
          <p:spPr>
            <a:xfrm rot="16200000">
              <a:off x="3638550" y="4047313"/>
              <a:ext cx="228600" cy="495300"/>
            </a:xfrm>
            <a:prstGeom prst="downArrow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05600" y="4110297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Price</a:t>
              </a:r>
              <a:endPara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Down Arrow 20"/>
            <p:cNvSpPr/>
            <p:nvPr/>
          </p:nvSpPr>
          <p:spPr>
            <a:xfrm rot="5400000" flipH="1">
              <a:off x="6305550" y="4047313"/>
              <a:ext cx="228600" cy="495300"/>
            </a:xfrm>
            <a:prstGeom prst="downArrow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6350"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679943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questions should we consider in our Marketing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ix?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81000" y="1943100"/>
            <a:ext cx="51816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Product: Cake Mix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81000" y="4724400"/>
            <a:ext cx="19812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81000" y="5232400"/>
            <a:ext cx="19812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81000" y="5740400"/>
            <a:ext cx="19812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209800" y="4724400"/>
            <a:ext cx="52578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onvenience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209800" y="5232400"/>
            <a:ext cx="52578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 (overall)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2209800" y="5740400"/>
            <a:ext cx="6096000" cy="495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ommunication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4 P’s with the Customer in Mind</a:t>
            </a:r>
            <a:endParaRPr lang="en-US" sz="4000" dirty="0"/>
          </a:p>
        </p:txBody>
      </p:sp>
      <p:pic>
        <p:nvPicPr>
          <p:cNvPr id="27" name="Picture 4" descr="http://i5.walmartimages.com/asr/cbc49515-230f-4bc4-8bec-b6744c4734a7_1.2219180679c7be4d875ef2d971878819.jpeg?odnHeight=450&amp;odnWidth=45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10889" r="90000">
                        <a14:backgroundMark x1="14222" y1="1778" x2="14222" y2="1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1" r="12089"/>
          <a:stretch/>
        </p:blipFill>
        <p:spPr bwMode="auto">
          <a:xfrm>
            <a:off x="5632705" y="1981200"/>
            <a:ext cx="3358895" cy="437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ontent Placeholder 2"/>
          <p:cNvSpPr txBox="1">
            <a:spLocks/>
          </p:cNvSpPr>
          <p:nvPr/>
        </p:nvSpPr>
        <p:spPr>
          <a:xfrm>
            <a:off x="152400" y="2438400"/>
            <a:ext cx="2286000" cy="2362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Variety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Branding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711453" y="2438400"/>
            <a:ext cx="3927347" cy="2362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192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(moist, pudding in the mix)</a:t>
            </a:r>
          </a:p>
          <a:p>
            <a:pPr marL="393192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(flavors, sugar-free, gluten-free)</a:t>
            </a:r>
          </a:p>
          <a:p>
            <a:pPr marL="393192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(colors, appeal, helpful info)</a:t>
            </a:r>
          </a:p>
          <a:p>
            <a:pPr marL="393192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(easy, great taste, impressive)</a:t>
            </a:r>
          </a:p>
          <a:p>
            <a:pPr marL="393192" lvl="1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(familiarity, trustworthiness)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84404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  <p:bldP spid="20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5">
      <a:dk1>
        <a:sysClr val="windowText" lastClr="000000"/>
      </a:dk1>
      <a:lt1>
        <a:sysClr val="window" lastClr="FFFFFF"/>
      </a:lt1>
      <a:dk2>
        <a:srgbClr val="842F73"/>
      </a:dk2>
      <a:lt2>
        <a:srgbClr val="F4E7ED"/>
      </a:lt2>
      <a:accent1>
        <a:srgbClr val="842F73"/>
      </a:accent1>
      <a:accent2>
        <a:srgbClr val="AC66BB"/>
      </a:accent2>
      <a:accent3>
        <a:srgbClr val="CE95AF"/>
      </a:accent3>
      <a:accent4>
        <a:srgbClr val="E5C6D4"/>
      </a:accent4>
      <a:accent5>
        <a:srgbClr val="842F73"/>
      </a:accent5>
      <a:accent6>
        <a:srgbClr val="D487C4"/>
      </a:accent6>
      <a:hlink>
        <a:srgbClr val="842F73"/>
      </a:hlink>
      <a:folHlink>
        <a:srgbClr val="AC66B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3046</TotalTime>
  <Words>445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LEQ:</vt:lpstr>
      <vt:lpstr>Do Now</vt:lpstr>
      <vt:lpstr>Marketing Mix</vt:lpstr>
      <vt:lpstr>The # 1 Secret to any Successful Marketing Campaign</vt:lpstr>
      <vt:lpstr>Marketing Mix</vt:lpstr>
      <vt:lpstr>The Secret to the 4 P’s</vt:lpstr>
      <vt:lpstr>Marketing Mix</vt:lpstr>
      <vt:lpstr>Marketing Mix</vt:lpstr>
      <vt:lpstr>The 4 P’s with the Customer in Mind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Neessen</dc:creator>
  <cp:lastModifiedBy>staff</cp:lastModifiedBy>
  <cp:revision>87</cp:revision>
  <dcterms:created xsi:type="dcterms:W3CDTF">2016-06-29T15:32:56Z</dcterms:created>
  <dcterms:modified xsi:type="dcterms:W3CDTF">2016-09-07T16:15:54Z</dcterms:modified>
</cp:coreProperties>
</file>