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60" r:id="rId5"/>
    <p:sldId id="262" r:id="rId6"/>
    <p:sldId id="261" r:id="rId7"/>
    <p:sldId id="268" r:id="rId8"/>
    <p:sldId id="274" r:id="rId9"/>
    <p:sldId id="269" r:id="rId10"/>
    <p:sldId id="264" r:id="rId11"/>
    <p:sldId id="271" r:id="rId12"/>
    <p:sldId id="270" r:id="rId13"/>
    <p:sldId id="273" r:id="rId14"/>
    <p:sldId id="272" r:id="rId15"/>
    <p:sldId id="265" r:id="rId16"/>
    <p:sldId id="266" r:id="rId17"/>
    <p:sldId id="267"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1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1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a:defRPr/>
              </a:pPr>
              <a:endParaRPr lang="en-US"/>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24"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a:defRPr/>
              </a:pPr>
              <a:endParaRPr lang="en-US"/>
            </a:p>
          </p:txBody>
        </p:sp>
        <p:sp>
          <p:nvSpPr>
            <p:cNvPr id="2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p>
          </p:txBody>
        </p:sp>
      </p:grpSp>
      <p:sp>
        <p:nvSpPr>
          <p:cNvPr id="5144" name="Rectangle 24"/>
          <p:cNvSpPr>
            <a:spLocks noGrp="1" noChangeArrowheads="1"/>
          </p:cNvSpPr>
          <p:nvPr>
            <p:ph type="ctrTitle" sz="quarter"/>
          </p:nvPr>
        </p:nvSpPr>
        <p:spPr>
          <a:xfrm>
            <a:off x="685800" y="1600200"/>
            <a:ext cx="7772400" cy="1828800"/>
          </a:xfrm>
        </p:spPr>
        <p:txBody>
          <a:bodyPr/>
          <a:lstStyle>
            <a:lvl1pPr>
              <a:defRPr sz="4800"/>
            </a:lvl1pPr>
          </a:lstStyle>
          <a:p>
            <a:r>
              <a:rPr lang="en-US"/>
              <a:t>Click to edit Master title style</a:t>
            </a:r>
          </a:p>
        </p:txBody>
      </p:sp>
      <p:sp>
        <p:nvSpPr>
          <p:cNvPr id="5145"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6" name="Rectangle 26"/>
          <p:cNvSpPr>
            <a:spLocks noGrp="1" noChangeArrowheads="1"/>
          </p:cNvSpPr>
          <p:nvPr>
            <p:ph type="dt" sz="quarter" idx="10"/>
          </p:nvPr>
        </p:nvSpPr>
        <p:spPr>
          <a:xfrm>
            <a:off x="457200" y="6243638"/>
            <a:ext cx="2133600" cy="457200"/>
          </a:xfrm>
        </p:spPr>
        <p:txBody>
          <a:bodyPr/>
          <a:lstStyle>
            <a:lvl1pPr>
              <a:defRPr/>
            </a:lvl1pPr>
          </a:lstStyle>
          <a:p>
            <a:pPr>
              <a:defRPr/>
            </a:pPr>
            <a:endParaRPr lang="en-US"/>
          </a:p>
        </p:txBody>
      </p:sp>
      <p:sp>
        <p:nvSpPr>
          <p:cNvPr id="27" name="Rectangle 27"/>
          <p:cNvSpPr>
            <a:spLocks noGrp="1" noChangeArrowheads="1"/>
          </p:cNvSpPr>
          <p:nvPr>
            <p:ph type="ftr" sz="quarter" idx="11"/>
          </p:nvPr>
        </p:nvSpPr>
        <p:spPr/>
        <p:txBody>
          <a:bodyPr/>
          <a:lstStyle>
            <a:lvl1pPr>
              <a:defRPr/>
            </a:lvl1pPr>
          </a:lstStyle>
          <a:p>
            <a:pPr>
              <a:defRPr/>
            </a:pPr>
            <a:endParaRPr lang="en-US"/>
          </a:p>
        </p:txBody>
      </p:sp>
      <p:sp>
        <p:nvSpPr>
          <p:cNvPr id="28" name="Rectangle 28"/>
          <p:cNvSpPr>
            <a:spLocks noGrp="1" noChangeArrowheads="1"/>
          </p:cNvSpPr>
          <p:nvPr>
            <p:ph type="sldNum" sz="quarter" idx="12"/>
          </p:nvPr>
        </p:nvSpPr>
        <p:spPr/>
        <p:txBody>
          <a:bodyPr/>
          <a:lstStyle>
            <a:lvl1pPr>
              <a:defRPr/>
            </a:lvl1pPr>
          </a:lstStyle>
          <a:p>
            <a:pPr>
              <a:defRPr/>
            </a:pPr>
            <a:fld id="{1EF448AC-DC22-4C9C-9416-E9FA6713BCD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1CCDEC55-FD2B-4560-97AD-7291D91753CF}"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957BC01C-FD94-466B-A8C5-AC82B5C5F230}"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6"/>
          <p:cNvSpPr>
            <a:spLocks noGrp="1" noChangeArrowheads="1"/>
          </p:cNvSpPr>
          <p:nvPr>
            <p:ph type="ftr" sz="quarter" idx="10"/>
          </p:nvPr>
        </p:nvSpPr>
        <p:spPr>
          <a:ln/>
        </p:spPr>
        <p:txBody>
          <a:bodyPr/>
          <a:lstStyle>
            <a:lvl1pPr>
              <a:defRPr/>
            </a:lvl1pPr>
          </a:lstStyle>
          <a:p>
            <a:pPr>
              <a:defRPr/>
            </a:pPr>
            <a:endParaRPr lang="en-US"/>
          </a:p>
        </p:txBody>
      </p:sp>
      <p:sp>
        <p:nvSpPr>
          <p:cNvPr id="7" name="Rectangle 27"/>
          <p:cNvSpPr>
            <a:spLocks noGrp="1" noChangeArrowheads="1"/>
          </p:cNvSpPr>
          <p:nvPr>
            <p:ph type="sldNum" sz="quarter" idx="11"/>
          </p:nvPr>
        </p:nvSpPr>
        <p:spPr>
          <a:ln/>
        </p:spPr>
        <p:txBody>
          <a:bodyPr/>
          <a:lstStyle>
            <a:lvl1pPr>
              <a:defRPr/>
            </a:lvl1pPr>
          </a:lstStyle>
          <a:p>
            <a:pPr>
              <a:defRPr/>
            </a:pPr>
            <a:fld id="{54CC2B40-27E9-43E1-8F8F-9FAD663D8B11}" type="slidenum">
              <a:rPr lang="en-US"/>
              <a:pPr>
                <a:defRPr/>
              </a:pPr>
              <a:t>‹#›</a:t>
            </a:fld>
            <a:endParaRPr lang="en-US"/>
          </a:p>
        </p:txBody>
      </p:sp>
      <p:sp>
        <p:nvSpPr>
          <p:cNvPr id="8"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27BD8F30-2A89-4CEA-A43A-C867D47A40C5}"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A017C783-8C5E-440A-B94F-0EC55043BE98}"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163427F6-B796-4F95-BC15-8E41C6AC492B}"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6"/>
          <p:cNvSpPr>
            <a:spLocks noGrp="1" noChangeArrowheads="1"/>
          </p:cNvSpPr>
          <p:nvPr>
            <p:ph type="ftr" sz="quarter" idx="10"/>
          </p:nvPr>
        </p:nvSpPr>
        <p:spPr>
          <a:ln/>
        </p:spPr>
        <p:txBody>
          <a:bodyPr/>
          <a:lstStyle>
            <a:lvl1pPr>
              <a:defRPr/>
            </a:lvl1pPr>
          </a:lstStyle>
          <a:p>
            <a:pPr>
              <a:defRPr/>
            </a:pPr>
            <a:endParaRPr lang="en-US"/>
          </a:p>
        </p:txBody>
      </p:sp>
      <p:sp>
        <p:nvSpPr>
          <p:cNvPr id="5" name="Rectangle 27"/>
          <p:cNvSpPr>
            <a:spLocks noGrp="1" noChangeArrowheads="1"/>
          </p:cNvSpPr>
          <p:nvPr>
            <p:ph type="sldNum" sz="quarter" idx="11"/>
          </p:nvPr>
        </p:nvSpPr>
        <p:spPr>
          <a:ln/>
        </p:spPr>
        <p:txBody>
          <a:bodyPr/>
          <a:lstStyle>
            <a:lvl1pPr>
              <a:defRPr/>
            </a:lvl1pPr>
          </a:lstStyle>
          <a:p>
            <a:pPr>
              <a:defRPr/>
            </a:pPr>
            <a:fld id="{99C39D87-BC48-47F0-97E0-AA3616B09B2E}" type="slidenum">
              <a:rPr lang="en-US"/>
              <a:pPr>
                <a:defRPr/>
              </a:pPr>
              <a:t>‹#›</a:t>
            </a:fld>
            <a:endParaRPr lang="en-US"/>
          </a:p>
        </p:txBody>
      </p:sp>
      <p:sp>
        <p:nvSpPr>
          <p:cNvPr id="6"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5B4E8A09-B941-4820-B5C7-55CAB31A3B71}"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6"/>
          <p:cNvSpPr>
            <a:spLocks noGrp="1" noChangeArrowheads="1"/>
          </p:cNvSpPr>
          <p:nvPr>
            <p:ph type="ftr" sz="quarter" idx="10"/>
          </p:nvPr>
        </p:nvSpPr>
        <p:spPr>
          <a:ln/>
        </p:spPr>
        <p:txBody>
          <a:bodyPr/>
          <a:lstStyle>
            <a:lvl1pPr>
              <a:defRPr/>
            </a:lvl1pPr>
          </a:lstStyle>
          <a:p>
            <a:pPr>
              <a:defRPr/>
            </a:pPr>
            <a:endParaRPr lang="en-US"/>
          </a:p>
        </p:txBody>
      </p:sp>
      <p:sp>
        <p:nvSpPr>
          <p:cNvPr id="8" name="Rectangle 27"/>
          <p:cNvSpPr>
            <a:spLocks noGrp="1" noChangeArrowheads="1"/>
          </p:cNvSpPr>
          <p:nvPr>
            <p:ph type="sldNum" sz="quarter" idx="11"/>
          </p:nvPr>
        </p:nvSpPr>
        <p:spPr>
          <a:ln/>
        </p:spPr>
        <p:txBody>
          <a:bodyPr/>
          <a:lstStyle>
            <a:lvl1pPr>
              <a:defRPr/>
            </a:lvl1pPr>
          </a:lstStyle>
          <a:p>
            <a:pPr>
              <a:defRPr/>
            </a:pPr>
            <a:fld id="{F0500706-B943-43D2-94D1-11C86A7E700A}" type="slidenum">
              <a:rPr lang="en-US"/>
              <a:pPr>
                <a:defRPr/>
              </a:pPr>
              <a:t>‹#›</a:t>
            </a:fld>
            <a:endParaRPr lang="en-US"/>
          </a:p>
        </p:txBody>
      </p:sp>
      <p:sp>
        <p:nvSpPr>
          <p:cNvPr id="9"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6"/>
          <p:cNvSpPr>
            <a:spLocks noGrp="1" noChangeArrowheads="1"/>
          </p:cNvSpPr>
          <p:nvPr>
            <p:ph type="ftr" sz="quarter" idx="10"/>
          </p:nvPr>
        </p:nvSpPr>
        <p:spPr>
          <a:ln/>
        </p:spPr>
        <p:txBody>
          <a:bodyPr/>
          <a:lstStyle>
            <a:lvl1pPr>
              <a:defRPr/>
            </a:lvl1pPr>
          </a:lstStyle>
          <a:p>
            <a:pPr>
              <a:defRPr/>
            </a:pPr>
            <a:endParaRPr lang="en-US"/>
          </a:p>
        </p:txBody>
      </p:sp>
      <p:sp>
        <p:nvSpPr>
          <p:cNvPr id="4" name="Rectangle 27"/>
          <p:cNvSpPr>
            <a:spLocks noGrp="1" noChangeArrowheads="1"/>
          </p:cNvSpPr>
          <p:nvPr>
            <p:ph type="sldNum" sz="quarter" idx="11"/>
          </p:nvPr>
        </p:nvSpPr>
        <p:spPr>
          <a:ln/>
        </p:spPr>
        <p:txBody>
          <a:bodyPr/>
          <a:lstStyle>
            <a:lvl1pPr>
              <a:defRPr/>
            </a:lvl1pPr>
          </a:lstStyle>
          <a:p>
            <a:pPr>
              <a:defRPr/>
            </a:pPr>
            <a:fld id="{9FDABE61-165F-43AD-B50E-8A7AA9EACF39}" type="slidenum">
              <a:rPr lang="en-US"/>
              <a:pPr>
                <a:defRPr/>
              </a:pPr>
              <a:t>‹#›</a:t>
            </a:fld>
            <a:endParaRPr lang="en-US"/>
          </a:p>
        </p:txBody>
      </p:sp>
      <p:sp>
        <p:nvSpPr>
          <p:cNvPr id="5"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6"/>
          <p:cNvSpPr>
            <a:spLocks noGrp="1" noChangeArrowheads="1"/>
          </p:cNvSpPr>
          <p:nvPr>
            <p:ph type="ftr" sz="quarter" idx="10"/>
          </p:nvPr>
        </p:nvSpPr>
        <p:spPr>
          <a:ln/>
        </p:spPr>
        <p:txBody>
          <a:bodyPr/>
          <a:lstStyle>
            <a:lvl1pPr>
              <a:defRPr/>
            </a:lvl1pPr>
          </a:lstStyle>
          <a:p>
            <a:pPr>
              <a:defRPr/>
            </a:pPr>
            <a:endParaRPr lang="en-US"/>
          </a:p>
        </p:txBody>
      </p:sp>
      <p:sp>
        <p:nvSpPr>
          <p:cNvPr id="3" name="Rectangle 27"/>
          <p:cNvSpPr>
            <a:spLocks noGrp="1" noChangeArrowheads="1"/>
          </p:cNvSpPr>
          <p:nvPr>
            <p:ph type="sldNum" sz="quarter" idx="11"/>
          </p:nvPr>
        </p:nvSpPr>
        <p:spPr>
          <a:ln/>
        </p:spPr>
        <p:txBody>
          <a:bodyPr/>
          <a:lstStyle>
            <a:lvl1pPr>
              <a:defRPr/>
            </a:lvl1pPr>
          </a:lstStyle>
          <a:p>
            <a:pPr>
              <a:defRPr/>
            </a:pPr>
            <a:fld id="{EB040E6A-5F9E-4A6A-8368-F1D4B5993156}" type="slidenum">
              <a:rPr lang="en-US"/>
              <a:pPr>
                <a:defRPr/>
              </a:pPr>
              <a:t>‹#›</a:t>
            </a:fld>
            <a:endParaRPr lang="en-US"/>
          </a:p>
        </p:txBody>
      </p:sp>
      <p:sp>
        <p:nvSpPr>
          <p:cNvPr id="4"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D1B5D388-9410-4AFD-A5CB-D428B982D246}"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6"/>
          <p:cNvSpPr>
            <a:spLocks noGrp="1" noChangeArrowheads="1"/>
          </p:cNvSpPr>
          <p:nvPr>
            <p:ph type="ftr" sz="quarter" idx="10"/>
          </p:nvPr>
        </p:nvSpPr>
        <p:spPr>
          <a:ln/>
        </p:spPr>
        <p:txBody>
          <a:bodyPr/>
          <a:lstStyle>
            <a:lvl1pPr>
              <a:defRPr/>
            </a:lvl1pPr>
          </a:lstStyle>
          <a:p>
            <a:pPr>
              <a:defRPr/>
            </a:pPr>
            <a:endParaRPr lang="en-US"/>
          </a:p>
        </p:txBody>
      </p:sp>
      <p:sp>
        <p:nvSpPr>
          <p:cNvPr id="6" name="Rectangle 27"/>
          <p:cNvSpPr>
            <a:spLocks noGrp="1" noChangeArrowheads="1"/>
          </p:cNvSpPr>
          <p:nvPr>
            <p:ph type="sldNum" sz="quarter" idx="11"/>
          </p:nvPr>
        </p:nvSpPr>
        <p:spPr>
          <a:ln/>
        </p:spPr>
        <p:txBody>
          <a:bodyPr/>
          <a:lstStyle>
            <a:lvl1pPr>
              <a:defRPr/>
            </a:lvl1pPr>
          </a:lstStyle>
          <a:p>
            <a:pPr>
              <a:defRPr/>
            </a:pPr>
            <a:fld id="{A865D68A-CC15-4427-8314-1218D6CBF513}" type="slidenum">
              <a:rPr lang="en-US"/>
              <a:pPr>
                <a:defRPr/>
              </a:pPr>
              <a:t>‹#›</a:t>
            </a:fld>
            <a:endParaRPr lang="en-US"/>
          </a:p>
        </p:txBody>
      </p:sp>
      <p:sp>
        <p:nvSpPr>
          <p:cNvPr id="7" name="Rectangle 28"/>
          <p:cNvSpPr>
            <a:spLocks noGrp="1" noChangeArrowheads="1"/>
          </p:cNvSpPr>
          <p:nvPr>
            <p:ph type="dt" sz="half" idx="12"/>
          </p:nvPr>
        </p:nvSpPr>
        <p:spPr>
          <a:ln/>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59875" cy="6858000"/>
            <a:chOff x="0" y="0"/>
            <a:chExt cx="5770" cy="4320"/>
          </a:xfrm>
        </p:grpSpPr>
        <p:sp>
          <p:nvSpPr>
            <p:cNvPr id="4099"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defRPr/>
              </a:pPr>
              <a:endParaRPr lang="en-US"/>
            </a:p>
          </p:txBody>
        </p:sp>
        <p:sp>
          <p:nvSpPr>
            <p:cNvPr id="4100"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4101"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4102"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4103"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4104"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4105"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4106"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4107"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4108"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4109"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4110"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4111"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4112"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a:defRPr/>
              </a:pPr>
              <a:endParaRPr lang="en-US"/>
            </a:p>
          </p:txBody>
        </p:sp>
        <p:sp>
          <p:nvSpPr>
            <p:cNvPr id="4113"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4114"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4115"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defRPr/>
              </a:pPr>
              <a:endParaRPr lang="en-US"/>
            </a:p>
          </p:txBody>
        </p:sp>
        <p:sp>
          <p:nvSpPr>
            <p:cNvPr id="4116"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4117"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defRPr/>
              </a:pPr>
              <a:endParaRPr lang="en-US"/>
            </a:p>
          </p:txBody>
        </p:sp>
        <p:sp>
          <p:nvSpPr>
            <p:cNvPr id="4118"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a:defRPr/>
              </a:pPr>
              <a:endParaRPr lang="en-US"/>
            </a:p>
          </p:txBody>
        </p:sp>
        <p:sp>
          <p:nvSpPr>
            <p:cNvPr id="4119"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defRPr/>
              </a:pPr>
              <a:endParaRPr lang="en-US"/>
            </a:p>
          </p:txBody>
        </p:sp>
      </p:grpSp>
      <p:sp>
        <p:nvSpPr>
          <p:cNvPr id="4120"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121"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22"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latin typeface="Tahoma" pitchFamily="34" charset="0"/>
              </a:defRPr>
            </a:lvl1pPr>
          </a:lstStyle>
          <a:p>
            <a:pPr>
              <a:defRPr/>
            </a:pPr>
            <a:endParaRPr lang="en-US"/>
          </a:p>
        </p:txBody>
      </p:sp>
      <p:sp>
        <p:nvSpPr>
          <p:cNvPr id="4123"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latin typeface="Tahoma" pitchFamily="34" charset="0"/>
              </a:defRPr>
            </a:lvl1pPr>
          </a:lstStyle>
          <a:p>
            <a:pPr>
              <a:defRPr/>
            </a:pPr>
            <a:fld id="{095A305F-309F-4AE0-8055-4A2C25AD0EF7}" type="slidenum">
              <a:rPr lang="en-US"/>
              <a:pPr>
                <a:defRPr/>
              </a:pPr>
              <a:t>‹#›</a:t>
            </a:fld>
            <a:endParaRPr lang="en-US"/>
          </a:p>
        </p:txBody>
      </p:sp>
      <p:sp>
        <p:nvSpPr>
          <p:cNvPr id="4124"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latin typeface="Tahoma" pitchFamily="34" charset="0"/>
              </a:defRPr>
            </a:lvl1pPr>
          </a:lstStyle>
          <a:p>
            <a:pPr>
              <a:defRPr/>
            </a:pPr>
            <a:endParaRPr lang="en-US"/>
          </a:p>
        </p:txBody>
      </p:sp>
    </p:spTree>
  </p:cSld>
  <p:clrMap bg1="dk2" tx1="lt1" bg2="dk1" tx2="lt2" accent1="accent1" accent2="accent2" accent3="accent3" accent4="accent4" accent5="accent5" accent6="accent6" hlink="hlink" folHlink="folHlink"/>
  <p:sldLayoutIdLst>
    <p:sldLayoutId id="2147483798"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video" Target="file:///\\TEACHER-FS01\USERS\STAFF\COLES\Life%20Science\8%20Bacteria%20and%20Virus\Vaccine.asf" TargetMode="External"/><Relationship Id="rId2" Type="http://schemas.openxmlformats.org/officeDocument/2006/relationships/video" Target="file:///\\TEACHER-FS01\USERS\STAFF\MBRINDLE\7%20Bacteria%20and%20Virus\Vaccine.asf" TargetMode="External"/><Relationship Id="rId1" Type="http://schemas.openxmlformats.org/officeDocument/2006/relationships/video" Target="file:///C:\Documents%20and%20Settings\staff\Desktop\Life%20Science\Virus%20and%20Bacteria\Vaccine.asf" TargetMode="Externa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en.wikipedia.org/wiki/Edward_Jenner" TargetMode="Externa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sci.sdsu.edu/~smaloy/MicrobialGenetics/topics/phage/lysis.htm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biochem.unizh.ch/biocinfo/Molekuele/Nanomaschinen/Viren.html" TargetMode="External"/><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hyperlink" Target="http://www.dform.com/projects/t4/virus.html"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video" Target="file:///\\TEACHER-FS01\USERS\STAFF\COLES\Life%20Science\8%20Bacteria%20and%20Virus\Bacteriophage%20(Hybrid%20Medical%20Animation)%20HD%20(HD).wmv" TargetMode="External"/><Relationship Id="rId2" Type="http://schemas.openxmlformats.org/officeDocument/2006/relationships/video" Target="file:///\\TEACHER-FS01\USERS\STAFF\MBRINDLE\7%20Bacteria%20and%20Virus\Bacteriophage%20(Hybrid%20Medical%20Animation)%20HD%20(HD).wmv" TargetMode="External"/><Relationship Id="rId1" Type="http://schemas.openxmlformats.org/officeDocument/2006/relationships/video" Target="file:///C:\Documents%20and%20Settings\staff\Desktop\Life%20Science\Videos\Bacteriophage%20(Hybrid%20Medical%20Animation)%20HD%20(HD).wmv" TargetMode="Externa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sz="6000" smtClean="0"/>
              <a:t>What is a Virus??</a:t>
            </a:r>
          </a:p>
        </p:txBody>
      </p:sp>
      <p:sp>
        <p:nvSpPr>
          <p:cNvPr id="2051" name="Rectangle 3"/>
          <p:cNvSpPr>
            <a:spLocks noGrp="1" noChangeArrowheads="1"/>
          </p:cNvSpPr>
          <p:nvPr>
            <p:ph type="subTitle" idx="1"/>
          </p:nvPr>
        </p:nvSpPr>
        <p:spPr/>
        <p:txBody>
          <a:bodyPr/>
          <a:lstStyle/>
          <a:p>
            <a:pPr eaLnBrk="1" hangingPunct="1">
              <a:defRPr/>
            </a:pP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pPr eaLnBrk="1" hangingPunct="1">
              <a:defRPr/>
            </a:pPr>
            <a:r>
              <a:rPr lang="en-US" sz="3200" smtClean="0"/>
              <a:t>Lytic cycle…</a:t>
            </a:r>
          </a:p>
        </p:txBody>
      </p:sp>
      <p:sp>
        <p:nvSpPr>
          <p:cNvPr id="17413" name="Rectangle 5"/>
          <p:cNvSpPr>
            <a:spLocks noGrp="1" noChangeArrowheads="1"/>
          </p:cNvSpPr>
          <p:nvPr>
            <p:ph sz="half" idx="1"/>
          </p:nvPr>
        </p:nvSpPr>
        <p:spPr/>
        <p:txBody>
          <a:bodyPr/>
          <a:lstStyle/>
          <a:p>
            <a:pPr eaLnBrk="1" hangingPunct="1">
              <a:defRPr/>
            </a:pPr>
            <a:endParaRPr lang="en-US" sz="2800" smtClean="0"/>
          </a:p>
        </p:txBody>
      </p:sp>
      <p:sp>
        <p:nvSpPr>
          <p:cNvPr id="17414" name="Rectangle 6"/>
          <p:cNvSpPr>
            <a:spLocks noGrp="1" noChangeArrowheads="1"/>
          </p:cNvSpPr>
          <p:nvPr>
            <p:ph type="body" sz="half" idx="2"/>
          </p:nvPr>
        </p:nvSpPr>
        <p:spPr/>
        <p:txBody>
          <a:bodyPr/>
          <a:lstStyle/>
          <a:p>
            <a:pPr eaLnBrk="1" hangingPunct="1">
              <a:defRPr/>
            </a:pPr>
            <a:r>
              <a:rPr lang="en-US" sz="2800" dirty="0" smtClean="0"/>
              <a:t>3. </a:t>
            </a:r>
            <a:r>
              <a:rPr lang="en-US" sz="2800" dirty="0" err="1" smtClean="0"/>
              <a:t>Lysis</a:t>
            </a:r>
            <a:r>
              <a:rPr lang="en-US" sz="2800" dirty="0" smtClean="0"/>
              <a:t>- Cell bursts and new viruses infect other cells</a:t>
            </a:r>
          </a:p>
        </p:txBody>
      </p:sp>
      <p:pic>
        <p:nvPicPr>
          <p:cNvPr id="12293" name="Picture 8" descr="t4cover12"/>
          <p:cNvPicPr>
            <a:picLocks noChangeAspect="1" noChangeArrowheads="1"/>
          </p:cNvPicPr>
          <p:nvPr/>
        </p:nvPicPr>
        <p:blipFill>
          <a:blip r:embed="rId2" cstate="print"/>
          <a:srcRect/>
          <a:stretch>
            <a:fillRect/>
          </a:stretch>
        </p:blipFill>
        <p:spPr bwMode="auto">
          <a:xfrm>
            <a:off x="304800" y="1676400"/>
            <a:ext cx="4225925" cy="44497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5"/>
          <p:cNvSpPr>
            <a:spLocks noGrp="1" noChangeArrowheads="1"/>
          </p:cNvSpPr>
          <p:nvPr>
            <p:ph type="title"/>
          </p:nvPr>
        </p:nvSpPr>
        <p:spPr>
          <a:xfrm>
            <a:off x="685800" y="5181600"/>
            <a:ext cx="8229600" cy="1139825"/>
          </a:xfrm>
        </p:spPr>
        <p:txBody>
          <a:bodyPr/>
          <a:lstStyle/>
          <a:p>
            <a:pPr eaLnBrk="1" hangingPunct="1">
              <a:defRPr/>
            </a:pPr>
            <a:r>
              <a:rPr lang="en-US" sz="2200" dirty="0" smtClean="0"/>
              <a:t>Answer these questions while the movie plays…</a:t>
            </a:r>
            <a:br>
              <a:rPr lang="en-US" sz="2200" dirty="0" smtClean="0"/>
            </a:br>
            <a:r>
              <a:rPr lang="en-US" sz="2200" dirty="0" smtClean="0"/>
              <a:t>1. Who did Jenner infect with cowpox on purpose?</a:t>
            </a:r>
            <a:br>
              <a:rPr lang="en-US" sz="2200" dirty="0" smtClean="0"/>
            </a:br>
            <a:r>
              <a:rPr lang="en-US" sz="2200" dirty="0" smtClean="0"/>
              <a:t>2. What binds to the surface of viruses flagging them for death?</a:t>
            </a:r>
            <a:br>
              <a:rPr lang="en-US" sz="2200" dirty="0" smtClean="0"/>
            </a:br>
            <a:r>
              <a:rPr lang="en-US" sz="2200" dirty="0" smtClean="0"/>
              <a:t>3. How do vaccines work?</a:t>
            </a:r>
            <a:br>
              <a:rPr lang="en-US" sz="2200" dirty="0" smtClean="0"/>
            </a:br>
            <a:r>
              <a:rPr lang="en-US" sz="2200" dirty="0" smtClean="0"/>
              <a:t>4. Why do they put the viruses in a chicken egg?</a:t>
            </a:r>
            <a:endParaRPr lang="en-US" sz="2400" dirty="0" smtClean="0"/>
          </a:p>
        </p:txBody>
      </p:sp>
      <p:pic>
        <p:nvPicPr>
          <p:cNvPr id="31748" name="Vaccine.asf">
            <a:hlinkClick r:id="" action="ppaction://media"/>
          </p:cNvPr>
          <p:cNvPicPr>
            <a:picLocks noGrp="1" noRot="1" noChangeAspect="1" noChangeArrowheads="1"/>
          </p:cNvPicPr>
          <p:nvPr>
            <p:ph idx="1"/>
            <a:videoFile r:link="rId1"/>
          </p:nvPr>
        </p:nvPicPr>
        <p:blipFill>
          <a:blip r:embed="rId5" cstate="print"/>
          <a:srcRect/>
          <a:stretch>
            <a:fillRect/>
          </a:stretch>
        </p:blipFill>
        <p:spPr>
          <a:xfrm>
            <a:off x="762000" y="0"/>
            <a:ext cx="7010400" cy="4779963"/>
          </a:xfrm>
        </p:spPr>
      </p:pic>
      <p:pic>
        <p:nvPicPr>
          <p:cNvPr id="4" name="Vaccine.asf">
            <a:hlinkClick r:id="" action="ppaction://media"/>
          </p:cNvPr>
          <p:cNvPicPr>
            <a:picLocks noRot="1" noChangeAspect="1"/>
          </p:cNvPicPr>
          <p:nvPr>
            <a:videoFile r:link="rId2"/>
          </p:nvPr>
        </p:nvPicPr>
        <p:blipFill>
          <a:blip r:embed="rId5" cstate="print"/>
          <a:stretch>
            <a:fillRect/>
          </a:stretch>
        </p:blipFill>
        <p:spPr>
          <a:xfrm>
            <a:off x="990600" y="0"/>
            <a:ext cx="6791960" cy="4630882"/>
          </a:xfrm>
          <a:prstGeom prst="rect">
            <a:avLst/>
          </a:prstGeom>
        </p:spPr>
      </p:pic>
      <p:pic>
        <p:nvPicPr>
          <p:cNvPr id="5" name="Vaccine.asf">
            <a:hlinkClick r:id="" action="ppaction://media"/>
          </p:cNvPr>
          <p:cNvPicPr>
            <a:picLocks noRot="1" noChangeAspect="1"/>
          </p:cNvPicPr>
          <p:nvPr>
            <a:videoFile r:link="rId3"/>
          </p:nvPr>
        </p:nvPicPr>
        <p:blipFill>
          <a:blip r:embed="rId6" cstate="print"/>
          <a:stretch>
            <a:fillRect/>
          </a:stretch>
        </p:blipFill>
        <p:spPr>
          <a:xfrm>
            <a:off x="762000" y="0"/>
            <a:ext cx="7010400" cy="477981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07679" fill="hold"/>
                                        <p:tgtEl>
                                          <p:spTgt spid="3174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31748"/>
                </p:tgtEl>
              </p:cMediaNode>
            </p:video>
            <p:seq concurrent="1" nextAc="seek">
              <p:cTn id="8" restart="whenNotActive" fill="hold" evtFilter="cancelBubble" nodeType="interactiveSeq">
                <p:stCondLst>
                  <p:cond evt="onClick" delay="0">
                    <p:tgtEl>
                      <p:spTgt spid="3174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1748"/>
                                        </p:tgtEl>
                                      </p:cBhvr>
                                    </p:cmd>
                                  </p:childTnLst>
                                </p:cTn>
                              </p:par>
                            </p:childTnLst>
                          </p:cTn>
                        </p:par>
                      </p:childTnLst>
                    </p:cTn>
                  </p:par>
                </p:childTnLst>
              </p:cTn>
              <p:nextCondLst>
                <p:cond evt="onClick" delay="0">
                  <p:tgtEl>
                    <p:spTgt spid="31748"/>
                  </p:tgtEl>
                </p:cond>
              </p:nextCondLst>
            </p:seq>
            <p:seq concurrent="1" nextAc="seek">
              <p:cTn id="13" restart="whenNotActive" fill="hold" evtFilter="cancelBubble" nodeType="interactiveSeq">
                <p:stCondLst>
                  <p:cond evt="onClick" delay="0">
                    <p:tgtEl>
                      <p:spTgt spid="4"/>
                    </p:tgtEl>
                  </p:cond>
                </p:stCondLst>
                <p:endSync evt="end" delay="0">
                  <p:rtn val="all"/>
                </p:endSync>
                <p:childTnLst>
                  <p:par>
                    <p:cTn id="14" fill="hold">
                      <p:stCondLst>
                        <p:cond delay="0"/>
                      </p:stCondLst>
                      <p:childTnLst>
                        <p:par>
                          <p:cTn id="15" fill="hold">
                            <p:stCondLst>
                              <p:cond delay="0"/>
                            </p:stCondLst>
                            <p:childTnLst>
                              <p:par>
                                <p:cTn id="16" presetID="2" presetClass="mediacall" presetSubtype="0" fill="hold" nodeType="clickEffect">
                                  <p:stCondLst>
                                    <p:cond delay="0"/>
                                  </p:stCondLst>
                                  <p:childTnLst>
                                    <p:cmd type="call" cmd="togglePause">
                                      <p:cBhvr>
                                        <p:cTn id="17" dur="1" fill="hold"/>
                                        <p:tgtEl>
                                          <p:spTgt spid="4"/>
                                        </p:tgtEl>
                                      </p:cBhvr>
                                    </p:cmd>
                                  </p:childTnLst>
                                </p:cTn>
                              </p:par>
                            </p:childTnLst>
                          </p:cTn>
                        </p:par>
                      </p:childTnLst>
                    </p:cTn>
                  </p:par>
                </p:childTnLst>
              </p:cTn>
              <p:nextCondLst>
                <p:cond evt="onClick" delay="0">
                  <p:tgtEl>
                    <p:spTgt spid="4"/>
                  </p:tgtEl>
                </p:cond>
              </p:nextCondLst>
            </p:seq>
            <p:video>
              <p:cMediaNode>
                <p:cTn id="18" fill="hold" display="0">
                  <p:stCondLst>
                    <p:cond delay="indefinite"/>
                  </p:stCondLst>
                  <p:endCondLst>
                    <p:cond evt="onNext" delay="0">
                      <p:tgtEl>
                        <p:sldTgt/>
                      </p:tgtEl>
                    </p:cond>
                    <p:cond evt="onPrev" delay="0">
                      <p:tgtEl>
                        <p:sldTgt/>
                      </p:tgtEl>
                    </p:cond>
                  </p:endCondLst>
                </p:cTn>
                <p:tgtEl>
                  <p:spTgt spid="4"/>
                </p:tgtEl>
              </p:cMediaNode>
            </p:video>
            <p:seq concurrent="1" nextAc="seek">
              <p:cTn id="19" restart="whenNotActive" fill="hold" evtFilter="cancelBubble" nodeType="interactiveSeq">
                <p:stCondLst>
                  <p:cond evt="onClick" delay="0">
                    <p:tgtEl>
                      <p:spTgt spid="5"/>
                    </p:tgtEl>
                  </p:cond>
                </p:stCondLst>
                <p:endSync evt="end" delay="0">
                  <p:rtn val="all"/>
                </p:endSync>
                <p:childTnLst>
                  <p:par>
                    <p:cTn id="20" fill="hold">
                      <p:stCondLst>
                        <p:cond delay="0"/>
                      </p:stCondLst>
                      <p:childTnLst>
                        <p:par>
                          <p:cTn id="21" fill="hold">
                            <p:stCondLst>
                              <p:cond delay="0"/>
                            </p:stCondLst>
                            <p:childTnLst>
                              <p:par>
                                <p:cTn id="22" presetID="2" presetClass="mediacall" presetSubtype="0" fill="hold" nodeType="clickEffect">
                                  <p:stCondLst>
                                    <p:cond delay="0"/>
                                  </p:stCondLst>
                                  <p:childTnLst>
                                    <p:cmd type="call" cmd="togglePause">
                                      <p:cBhvr>
                                        <p:cTn id="23" dur="1" fill="hold"/>
                                        <p:tgtEl>
                                          <p:spTgt spid="5"/>
                                        </p:tgtEl>
                                      </p:cBhvr>
                                    </p:cmd>
                                  </p:childTnLst>
                                </p:cTn>
                              </p:par>
                            </p:childTnLst>
                          </p:cTn>
                        </p:par>
                      </p:childTnLst>
                    </p:cTn>
                  </p:par>
                </p:childTnLst>
              </p:cTn>
              <p:nextCondLst>
                <p:cond evt="onClick" delay="0">
                  <p:tgtEl>
                    <p:spTgt spid="5"/>
                  </p:tgtEl>
                </p:cond>
              </p:nextCondLst>
            </p:seq>
            <p:video>
              <p:cMediaNode>
                <p:cTn id="24" fill="hold" display="0">
                  <p:stCondLst>
                    <p:cond delay="indefinite"/>
                  </p:stCondLst>
                  <p:endCondLst>
                    <p:cond evt="onNext" delay="0">
                      <p:tgtEl>
                        <p:sldTgt/>
                      </p:tgtEl>
                    </p:cond>
                    <p:cond evt="onPrev" delay="0">
                      <p:tgtEl>
                        <p:sldTgt/>
                      </p:tgtEl>
                    </p:cond>
                  </p:endCondLst>
                </p:cTn>
                <p:tgtEl>
                  <p:spTgt spid="5"/>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smtClean="0"/>
              <a:t>Vaccine</a:t>
            </a:r>
          </a:p>
        </p:txBody>
      </p:sp>
      <p:sp>
        <p:nvSpPr>
          <p:cNvPr id="29699" name="Rectangle 3"/>
          <p:cNvSpPr>
            <a:spLocks noGrp="1" noChangeArrowheads="1"/>
          </p:cNvSpPr>
          <p:nvPr>
            <p:ph type="body" sz="half" idx="1"/>
          </p:nvPr>
        </p:nvSpPr>
        <p:spPr>
          <a:xfrm>
            <a:off x="457200" y="1600200"/>
            <a:ext cx="8686800" cy="4648200"/>
          </a:xfrm>
        </p:spPr>
        <p:txBody>
          <a:bodyPr/>
          <a:lstStyle/>
          <a:p>
            <a:pPr eaLnBrk="1" hangingPunct="1">
              <a:lnSpc>
                <a:spcPct val="90000"/>
              </a:lnSpc>
              <a:defRPr/>
            </a:pPr>
            <a:r>
              <a:rPr lang="en-US" sz="2400" dirty="0" smtClean="0"/>
              <a:t>Vaccine – A dead or weakened form of the pathogen that allows the patient to be immune to the real pathogen.</a:t>
            </a:r>
          </a:p>
          <a:p>
            <a:pPr lvl="1" eaLnBrk="1" hangingPunct="1">
              <a:lnSpc>
                <a:spcPct val="90000"/>
              </a:lnSpc>
              <a:defRPr/>
            </a:pPr>
            <a:r>
              <a:rPr lang="en-US" sz="2000" dirty="0" smtClean="0"/>
              <a:t>Ex- Polio Vaccine developed </a:t>
            </a:r>
            <a:br>
              <a:rPr lang="en-US" sz="2000" dirty="0" smtClean="0"/>
            </a:br>
            <a:r>
              <a:rPr lang="en-US" sz="2000" dirty="0" smtClean="0"/>
              <a:t>	    by Dr. Jonas Salk</a:t>
            </a:r>
          </a:p>
          <a:p>
            <a:pPr eaLnBrk="1" hangingPunct="1">
              <a:lnSpc>
                <a:spcPct val="90000"/>
              </a:lnSpc>
              <a:defRPr/>
            </a:pPr>
            <a:r>
              <a:rPr lang="en-US" dirty="0" smtClean="0">
                <a:solidFill>
                  <a:srgbClr val="FFFF00"/>
                </a:solidFill>
              </a:rPr>
              <a:t>Eradication</a:t>
            </a:r>
            <a:r>
              <a:rPr lang="en-US" sz="2400" dirty="0" smtClean="0"/>
              <a:t> – Removing</a:t>
            </a:r>
            <a:br>
              <a:rPr lang="en-US" sz="2400" dirty="0" smtClean="0"/>
            </a:br>
            <a:r>
              <a:rPr lang="en-US" sz="2400" dirty="0" smtClean="0"/>
              <a:t>a disease from the face</a:t>
            </a:r>
            <a:br>
              <a:rPr lang="en-US" sz="2400" dirty="0" smtClean="0"/>
            </a:br>
            <a:r>
              <a:rPr lang="en-US" sz="2400" dirty="0" smtClean="0"/>
              <a:t>of the Earth.</a:t>
            </a:r>
          </a:p>
          <a:p>
            <a:pPr lvl="1" eaLnBrk="1" hangingPunct="1">
              <a:lnSpc>
                <a:spcPct val="90000"/>
              </a:lnSpc>
              <a:defRPr/>
            </a:pPr>
            <a:r>
              <a:rPr lang="en-US" sz="2000" dirty="0" smtClean="0"/>
              <a:t>Ex- Smallpox</a:t>
            </a:r>
          </a:p>
          <a:p>
            <a:pPr lvl="1" eaLnBrk="1" hangingPunct="1">
              <a:lnSpc>
                <a:spcPct val="90000"/>
              </a:lnSpc>
              <a:defRPr/>
            </a:pPr>
            <a:endParaRPr lang="en-US" sz="2000" dirty="0" smtClean="0"/>
          </a:p>
          <a:p>
            <a:pPr lvl="1" eaLnBrk="1" hangingPunct="1">
              <a:lnSpc>
                <a:spcPct val="90000"/>
              </a:lnSpc>
              <a:defRPr/>
            </a:pPr>
            <a:endParaRPr lang="en-US" sz="2000" b="1" dirty="0" smtClean="0"/>
          </a:p>
          <a:p>
            <a:pPr lvl="1" eaLnBrk="1" hangingPunct="1">
              <a:lnSpc>
                <a:spcPct val="90000"/>
              </a:lnSpc>
              <a:defRPr/>
            </a:pPr>
            <a:endParaRPr lang="en-US" sz="2000" b="1" dirty="0" smtClean="0"/>
          </a:p>
          <a:p>
            <a:pPr lvl="1" eaLnBrk="1" hangingPunct="1">
              <a:lnSpc>
                <a:spcPct val="90000"/>
              </a:lnSpc>
              <a:defRPr/>
            </a:pPr>
            <a:r>
              <a:rPr lang="en-US" sz="2000" b="1" dirty="0" smtClean="0"/>
              <a:t>(NNN)“</a:t>
            </a:r>
            <a:r>
              <a:rPr lang="en-US" sz="2000" i="1" dirty="0" smtClean="0"/>
              <a:t>The annihilation of smallpox—the dreadful scourge of the human race—will be the final result of vaccination.</a:t>
            </a:r>
            <a:r>
              <a:rPr lang="en-US" sz="2000" b="1" dirty="0" smtClean="0"/>
              <a:t>”</a:t>
            </a:r>
            <a:r>
              <a:rPr lang="en-US" sz="2000" dirty="0" smtClean="0"/>
              <a:t>—</a:t>
            </a:r>
            <a:r>
              <a:rPr lang="en-US" sz="2000" dirty="0" smtClean="0">
                <a:hlinkClick r:id="rId2" tooltip="Edward Jenner"/>
              </a:rPr>
              <a:t>Edward Jenner</a:t>
            </a:r>
            <a:r>
              <a:rPr lang="en-US" sz="2000" dirty="0" smtClean="0"/>
              <a:t> (1749–1823)</a:t>
            </a:r>
          </a:p>
        </p:txBody>
      </p:sp>
      <p:pic>
        <p:nvPicPr>
          <p:cNvPr id="29701" name="Picture 5" descr="EF6DE961-99C1-3471-095B0DFC14BD27A1"/>
          <p:cNvPicPr>
            <a:picLocks noGrp="1" noChangeAspect="1" noChangeArrowheads="1"/>
          </p:cNvPicPr>
          <p:nvPr>
            <p:ph sz="half" idx="2"/>
          </p:nvPr>
        </p:nvPicPr>
        <p:blipFill>
          <a:blip r:embed="rId3" cstate="print"/>
          <a:srcRect/>
          <a:stretch>
            <a:fillRect/>
          </a:stretch>
        </p:blipFill>
        <p:spPr>
          <a:xfrm>
            <a:off x="5105400" y="2286000"/>
            <a:ext cx="4038600" cy="302895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43200000">
                                      <p:cBhvr>
                                        <p:cTn id="6" dur="500" fill="hold"/>
                                        <p:tgtEl>
                                          <p:spTgt spid="2970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defRPr/>
            </a:pPr>
            <a:endParaRPr lang="en-US" smtClean="0"/>
          </a:p>
        </p:txBody>
      </p:sp>
      <p:sp>
        <p:nvSpPr>
          <p:cNvPr id="34819" name="Rectangle 3"/>
          <p:cNvSpPr>
            <a:spLocks noGrp="1" noChangeArrowheads="1"/>
          </p:cNvSpPr>
          <p:nvPr>
            <p:ph type="body" idx="1"/>
          </p:nvPr>
        </p:nvSpPr>
        <p:spPr/>
        <p:txBody>
          <a:bodyPr/>
          <a:lstStyle/>
          <a:p>
            <a:pPr eaLnBrk="1" hangingPunct="1">
              <a:defRPr/>
            </a:pPr>
            <a:r>
              <a:rPr lang="en-US" smtClean="0"/>
              <a:t>(NNN) Common Vaccinations</a:t>
            </a:r>
          </a:p>
          <a:p>
            <a:pPr lvl="1" eaLnBrk="1" hangingPunct="1">
              <a:defRPr/>
            </a:pPr>
            <a:r>
              <a:rPr lang="en-US" smtClean="0"/>
              <a:t>Polio </a:t>
            </a:r>
          </a:p>
          <a:p>
            <a:pPr lvl="1" eaLnBrk="1" hangingPunct="1">
              <a:defRPr/>
            </a:pPr>
            <a:r>
              <a:rPr lang="en-US" smtClean="0"/>
              <a:t>MMR (measles, mumps, rubella) </a:t>
            </a:r>
          </a:p>
          <a:p>
            <a:pPr lvl="1" eaLnBrk="1" hangingPunct="1">
              <a:defRPr/>
            </a:pPr>
            <a:r>
              <a:rPr lang="en-US" smtClean="0"/>
              <a:t>DTP (diphtheria, tetanus, pertussis) </a:t>
            </a:r>
          </a:p>
          <a:p>
            <a:pPr lvl="1" eaLnBrk="1" hangingPunct="1">
              <a:defRPr/>
            </a:pPr>
            <a:r>
              <a:rPr lang="en-US" smtClean="0"/>
              <a:t>Hepatitis B </a:t>
            </a:r>
          </a:p>
          <a:p>
            <a:pPr lvl="1" eaLnBrk="1" hangingPunct="1">
              <a:defRPr/>
            </a:pPr>
            <a:r>
              <a:rPr lang="en-US" smtClean="0"/>
              <a:t>Varicella (chicken pox)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smtClean="0"/>
              <a:t>Results of Vaccination</a:t>
            </a:r>
          </a:p>
        </p:txBody>
      </p:sp>
      <p:sp>
        <p:nvSpPr>
          <p:cNvPr id="33795" name="Rectangle 3"/>
          <p:cNvSpPr>
            <a:spLocks noGrp="1" noChangeArrowheads="1"/>
          </p:cNvSpPr>
          <p:nvPr>
            <p:ph type="body" idx="1"/>
          </p:nvPr>
        </p:nvSpPr>
        <p:spPr/>
        <p:txBody>
          <a:bodyPr/>
          <a:lstStyle/>
          <a:p>
            <a:pPr eaLnBrk="1" hangingPunct="1">
              <a:defRPr/>
            </a:pPr>
            <a:endParaRPr lang="en-US" smtClean="0"/>
          </a:p>
        </p:txBody>
      </p:sp>
      <p:pic>
        <p:nvPicPr>
          <p:cNvPr id="16388" name="Picture 5" descr="vacc-charts"/>
          <p:cNvPicPr>
            <a:picLocks noChangeAspect="1" noChangeArrowheads="1"/>
          </p:cNvPicPr>
          <p:nvPr/>
        </p:nvPicPr>
        <p:blipFill>
          <a:blip r:embed="rId2" cstate="print"/>
          <a:srcRect/>
          <a:stretch>
            <a:fillRect/>
          </a:stretch>
        </p:blipFill>
        <p:spPr bwMode="auto">
          <a:xfrm>
            <a:off x="1371600" y="1828800"/>
            <a:ext cx="6172200" cy="4554538"/>
          </a:xfrm>
          <a:prstGeom prst="rect">
            <a:avLst/>
          </a:prstGeom>
          <a:noFill/>
          <a:ln w="9525">
            <a:noFill/>
            <a:miter lim="800000"/>
            <a:headEnd/>
            <a:tailEnd/>
          </a:ln>
        </p:spPr>
      </p:pic>
      <p:sp>
        <p:nvSpPr>
          <p:cNvPr id="16389" name="Text Box 6"/>
          <p:cNvSpPr txBox="1">
            <a:spLocks noChangeArrowheads="1"/>
          </p:cNvSpPr>
          <p:nvPr/>
        </p:nvSpPr>
        <p:spPr bwMode="auto">
          <a:xfrm>
            <a:off x="6248400" y="5105400"/>
            <a:ext cx="1752600" cy="698500"/>
          </a:xfrm>
          <a:prstGeom prst="rect">
            <a:avLst/>
          </a:prstGeom>
          <a:solidFill>
            <a:srgbClr val="000000"/>
          </a:solidFill>
          <a:ln w="57150">
            <a:solidFill>
              <a:srgbClr val="000000"/>
            </a:solidFill>
            <a:miter lim="800000"/>
            <a:headEnd/>
            <a:tailEnd/>
          </a:ln>
        </p:spPr>
        <p:txBody>
          <a:bodyPr>
            <a:spAutoFit/>
          </a:bodyPr>
          <a:lstStyle/>
          <a:p>
            <a:pPr>
              <a:spcBef>
                <a:spcPct val="50000"/>
              </a:spcBef>
            </a:pPr>
            <a:r>
              <a:rPr lang="en-US"/>
              <a:t>Chlorinated drinking water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defRPr/>
            </a:pPr>
            <a:endParaRPr lang="en-US" smtClean="0"/>
          </a:p>
        </p:txBody>
      </p:sp>
      <p:sp>
        <p:nvSpPr>
          <p:cNvPr id="19459" name="Rectangle 3"/>
          <p:cNvSpPr>
            <a:spLocks noGrp="1" noChangeArrowheads="1"/>
          </p:cNvSpPr>
          <p:nvPr>
            <p:ph type="body" idx="1"/>
          </p:nvPr>
        </p:nvSpPr>
        <p:spPr/>
        <p:txBody>
          <a:bodyPr/>
          <a:lstStyle/>
          <a:p>
            <a:pPr eaLnBrk="1" hangingPunct="1">
              <a:defRPr/>
            </a:pPr>
            <a:r>
              <a:rPr lang="en-US" smtClean="0"/>
              <a:t>Online example of the Lysis Cycle</a:t>
            </a:r>
          </a:p>
          <a:p>
            <a:pPr eaLnBrk="1" hangingPunct="1">
              <a:defRPr/>
            </a:pPr>
            <a:r>
              <a:rPr lang="en-US" smtClean="0">
                <a:hlinkClick r:id="rId2"/>
              </a:rPr>
              <a:t>http://www.sci.sdsu.edu/~smaloy/MicrobialGenetics/topics/phage/lysis.html</a:t>
            </a:r>
            <a:endParaRPr lang="en-US" smtClean="0"/>
          </a:p>
          <a:p>
            <a:pPr eaLnBrk="1" hangingPunct="1">
              <a:defRPr/>
            </a:pPr>
            <a:r>
              <a:rPr lang="en-US" smtClean="0"/>
              <a:t>http://www.cellsalive.com/howbig.htm</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defRPr/>
            </a:pPr>
            <a:r>
              <a:rPr lang="en-US" sz="3800" smtClean="0"/>
              <a:t>Another example of the lytic cycle.</a:t>
            </a:r>
          </a:p>
        </p:txBody>
      </p:sp>
      <p:sp>
        <p:nvSpPr>
          <p:cNvPr id="20483" name="Rectangle 3"/>
          <p:cNvSpPr>
            <a:spLocks noGrp="1" noChangeArrowheads="1"/>
          </p:cNvSpPr>
          <p:nvPr>
            <p:ph type="body" idx="1"/>
          </p:nvPr>
        </p:nvSpPr>
        <p:spPr/>
        <p:txBody>
          <a:bodyPr/>
          <a:lstStyle/>
          <a:p>
            <a:pPr eaLnBrk="1" hangingPunct="1">
              <a:defRPr/>
            </a:pPr>
            <a:endParaRPr lang="en-US" smtClean="0"/>
          </a:p>
        </p:txBody>
      </p:sp>
      <p:pic>
        <p:nvPicPr>
          <p:cNvPr id="18436" name="Picture 5" descr="image010"/>
          <p:cNvPicPr>
            <a:picLocks noChangeAspect="1" noChangeArrowheads="1"/>
          </p:cNvPicPr>
          <p:nvPr/>
        </p:nvPicPr>
        <p:blipFill>
          <a:blip r:embed="rId2" cstate="print"/>
          <a:srcRect/>
          <a:stretch>
            <a:fillRect/>
          </a:stretch>
        </p:blipFill>
        <p:spPr bwMode="auto">
          <a:xfrm>
            <a:off x="1066800" y="1524000"/>
            <a:ext cx="7543800" cy="5138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defRPr/>
            </a:pPr>
            <a:endParaRPr lang="en-US" smtClean="0"/>
          </a:p>
        </p:txBody>
      </p:sp>
      <p:sp>
        <p:nvSpPr>
          <p:cNvPr id="21507" name="Rectangle 3"/>
          <p:cNvSpPr>
            <a:spLocks noGrp="1" noChangeArrowheads="1"/>
          </p:cNvSpPr>
          <p:nvPr>
            <p:ph type="body" idx="1"/>
          </p:nvPr>
        </p:nvSpPr>
        <p:spPr/>
        <p:txBody>
          <a:bodyPr/>
          <a:lstStyle/>
          <a:p>
            <a:pPr eaLnBrk="1" hangingPunct="1">
              <a:defRPr/>
            </a:pPr>
            <a:endParaRPr lang="en-US" smtClean="0"/>
          </a:p>
        </p:txBody>
      </p:sp>
      <p:pic>
        <p:nvPicPr>
          <p:cNvPr id="19460" name="Picture 5" descr="devcycpan"/>
          <p:cNvPicPr>
            <a:picLocks noChangeAspect="1" noChangeArrowheads="1"/>
          </p:cNvPicPr>
          <p:nvPr/>
        </p:nvPicPr>
        <p:blipFill>
          <a:blip r:embed="rId2" cstate="print"/>
          <a:srcRect/>
          <a:stretch>
            <a:fillRect/>
          </a:stretch>
        </p:blipFill>
        <p:spPr bwMode="auto">
          <a:xfrm>
            <a:off x="685800" y="1524000"/>
            <a:ext cx="7715250" cy="5143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smtClean="0"/>
              <a:t>What is a Virus?</a:t>
            </a:r>
          </a:p>
        </p:txBody>
      </p:sp>
      <p:sp>
        <p:nvSpPr>
          <p:cNvPr id="6147" name="Rectangle 3"/>
          <p:cNvSpPr>
            <a:spLocks noGrp="1" noChangeArrowheads="1"/>
          </p:cNvSpPr>
          <p:nvPr>
            <p:ph type="body" sz="half" idx="1"/>
          </p:nvPr>
        </p:nvSpPr>
        <p:spPr/>
        <p:txBody>
          <a:bodyPr/>
          <a:lstStyle/>
          <a:p>
            <a:pPr eaLnBrk="1" hangingPunct="1">
              <a:defRPr/>
            </a:pPr>
            <a:r>
              <a:rPr lang="en-US" sz="2800" dirty="0" smtClean="0"/>
              <a:t>A virus is a piece of DNA or RNA all wrapped up in a protein coat</a:t>
            </a:r>
          </a:p>
        </p:txBody>
      </p:sp>
      <p:pic>
        <p:nvPicPr>
          <p:cNvPr id="4100" name="Picture 7" descr="400px-Virus_Replication"/>
          <p:cNvPicPr>
            <a:picLocks noGrp="1" noChangeAspect="1" noChangeArrowheads="1"/>
          </p:cNvPicPr>
          <p:nvPr>
            <p:ph sz="quarter" idx="2"/>
          </p:nvPr>
        </p:nvPicPr>
        <p:blipFill>
          <a:blip r:embed="rId2" cstate="print"/>
          <a:srcRect/>
          <a:stretch>
            <a:fillRect/>
          </a:stretch>
        </p:blipFill>
        <p:spPr>
          <a:xfrm>
            <a:off x="4495800" y="1066800"/>
            <a:ext cx="3359150" cy="3098800"/>
          </a:xfrm>
          <a:noFill/>
        </p:spPr>
      </p:pic>
      <p:pic>
        <p:nvPicPr>
          <p:cNvPr id="4101" name="Picture 8" descr="plantvir2-2"/>
          <p:cNvPicPr>
            <a:picLocks noGrp="1" noChangeAspect="1" noChangeArrowheads="1"/>
          </p:cNvPicPr>
          <p:nvPr>
            <p:ph sz="quarter" idx="3"/>
          </p:nvPr>
        </p:nvPicPr>
        <p:blipFill>
          <a:blip r:embed="rId3" cstate="print"/>
          <a:srcRect/>
          <a:stretch>
            <a:fillRect/>
          </a:stretch>
        </p:blipFill>
        <p:spPr>
          <a:xfrm>
            <a:off x="609600" y="3581400"/>
            <a:ext cx="4038600" cy="32766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Grp="1" noChangeArrowheads="1"/>
          </p:cNvSpPr>
          <p:nvPr>
            <p:ph type="title"/>
          </p:nvPr>
        </p:nvSpPr>
        <p:spPr/>
        <p:txBody>
          <a:bodyPr/>
          <a:lstStyle/>
          <a:p>
            <a:pPr eaLnBrk="1" hangingPunct="1">
              <a:defRPr/>
            </a:pPr>
            <a:r>
              <a:rPr lang="en-US" sz="3800" smtClean="0"/>
              <a:t>What functions can a virus perform?</a:t>
            </a:r>
          </a:p>
        </p:txBody>
      </p:sp>
      <p:sp>
        <p:nvSpPr>
          <p:cNvPr id="8197" name="Rectangle 5"/>
          <p:cNvSpPr>
            <a:spLocks noGrp="1" noChangeArrowheads="1"/>
          </p:cNvSpPr>
          <p:nvPr>
            <p:ph type="body" sz="half" idx="1"/>
          </p:nvPr>
        </p:nvSpPr>
        <p:spPr/>
        <p:txBody>
          <a:bodyPr/>
          <a:lstStyle/>
          <a:p>
            <a:pPr eaLnBrk="1" hangingPunct="1">
              <a:defRPr/>
            </a:pPr>
            <a:r>
              <a:rPr lang="en-US" sz="2800" smtClean="0"/>
              <a:t>Viruses must hijack cells in order reproduce</a:t>
            </a:r>
          </a:p>
          <a:p>
            <a:pPr eaLnBrk="1" hangingPunct="1">
              <a:defRPr/>
            </a:pPr>
            <a:r>
              <a:rPr lang="en-US" sz="2800" smtClean="0"/>
              <a:t>Viruses do not carry out any of the other basic life functions</a:t>
            </a:r>
          </a:p>
        </p:txBody>
      </p:sp>
      <p:sp>
        <p:nvSpPr>
          <p:cNvPr id="8198" name="Rectangle 6"/>
          <p:cNvSpPr>
            <a:spLocks noGrp="1" noChangeArrowheads="1"/>
          </p:cNvSpPr>
          <p:nvPr>
            <p:ph sz="half" idx="2"/>
          </p:nvPr>
        </p:nvSpPr>
        <p:spPr/>
        <p:txBody>
          <a:bodyPr/>
          <a:lstStyle/>
          <a:p>
            <a:pPr eaLnBrk="1" hangingPunct="1">
              <a:defRPr/>
            </a:pPr>
            <a:endParaRPr lang="en-US" sz="2800" smtClean="0"/>
          </a:p>
        </p:txBody>
      </p:sp>
      <p:pic>
        <p:nvPicPr>
          <p:cNvPr id="5125" name="Picture 8" descr="Picture of the Herpes virus."/>
          <p:cNvPicPr>
            <a:picLocks noChangeAspect="1" noChangeArrowheads="1"/>
          </p:cNvPicPr>
          <p:nvPr/>
        </p:nvPicPr>
        <p:blipFill>
          <a:blip r:embed="rId2" cstate="print"/>
          <a:srcRect/>
          <a:stretch>
            <a:fillRect/>
          </a:stretch>
        </p:blipFill>
        <p:spPr bwMode="auto">
          <a:xfrm>
            <a:off x="4572000" y="1600200"/>
            <a:ext cx="4286250" cy="3524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en-US" smtClean="0"/>
              <a:t>Host vs. parasite</a:t>
            </a:r>
          </a:p>
        </p:txBody>
      </p:sp>
      <p:sp>
        <p:nvSpPr>
          <p:cNvPr id="12291" name="Rectangle 3"/>
          <p:cNvSpPr>
            <a:spLocks noGrp="1" noChangeArrowheads="1"/>
          </p:cNvSpPr>
          <p:nvPr>
            <p:ph type="body" sz="half" idx="1"/>
          </p:nvPr>
        </p:nvSpPr>
        <p:spPr>
          <a:xfrm>
            <a:off x="1295400" y="1295400"/>
            <a:ext cx="4038600" cy="4530725"/>
          </a:xfrm>
        </p:spPr>
        <p:txBody>
          <a:bodyPr/>
          <a:lstStyle/>
          <a:p>
            <a:pPr eaLnBrk="1" hangingPunct="1">
              <a:defRPr/>
            </a:pPr>
            <a:r>
              <a:rPr lang="en-US" sz="2800" dirty="0" smtClean="0"/>
              <a:t>Your cells are considered the “host”.  They provide a home and /or “food” for the parasite.</a:t>
            </a:r>
          </a:p>
          <a:p>
            <a:pPr eaLnBrk="1" hangingPunct="1">
              <a:defRPr/>
            </a:pPr>
            <a:r>
              <a:rPr lang="en-US" sz="2800" dirty="0" smtClean="0"/>
              <a:t>A virus can be considered a “parasite” since it “survives” by living on a host &amp; harming it.</a:t>
            </a:r>
          </a:p>
        </p:txBody>
      </p:sp>
      <p:pic>
        <p:nvPicPr>
          <p:cNvPr id="6148" name="Picture 5" descr="istockphoto_2572587_happy_sad_virus"/>
          <p:cNvPicPr>
            <a:picLocks noGrp="1" noChangeAspect="1" noChangeArrowheads="1"/>
          </p:cNvPicPr>
          <p:nvPr>
            <p:ph sz="half" idx="2"/>
          </p:nvPr>
        </p:nvPicPr>
        <p:blipFill>
          <a:blip r:embed="rId2" cstate="print"/>
          <a:srcRect r="43396"/>
          <a:stretch>
            <a:fillRect/>
          </a:stretch>
        </p:blipFill>
        <p:spPr>
          <a:xfrm>
            <a:off x="6400800" y="1600200"/>
            <a:ext cx="2286000" cy="4038600"/>
          </a:xfr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p:txBody>
          <a:bodyPr/>
          <a:lstStyle/>
          <a:p>
            <a:pPr eaLnBrk="1" hangingPunct="1">
              <a:defRPr/>
            </a:pPr>
            <a:r>
              <a:rPr lang="en-US" smtClean="0"/>
              <a:t>Bacteriophage</a:t>
            </a:r>
          </a:p>
        </p:txBody>
      </p:sp>
      <p:sp>
        <p:nvSpPr>
          <p:cNvPr id="14341" name="Rectangle 5"/>
          <p:cNvSpPr>
            <a:spLocks noGrp="1" noChangeArrowheads="1"/>
          </p:cNvSpPr>
          <p:nvPr>
            <p:ph type="body" sz="half" idx="1"/>
          </p:nvPr>
        </p:nvSpPr>
        <p:spPr/>
        <p:txBody>
          <a:bodyPr/>
          <a:lstStyle/>
          <a:p>
            <a:pPr eaLnBrk="1" hangingPunct="1">
              <a:defRPr/>
            </a:pPr>
            <a:r>
              <a:rPr lang="en-US" sz="2800" dirty="0" smtClean="0"/>
              <a:t>A </a:t>
            </a:r>
            <a:r>
              <a:rPr lang="en-US" sz="2800" dirty="0" err="1" smtClean="0"/>
              <a:t>bacteriophage</a:t>
            </a:r>
            <a:r>
              <a:rPr lang="en-US" sz="2800" dirty="0" smtClean="0"/>
              <a:t> is a virus that infects bacteria.  </a:t>
            </a:r>
          </a:p>
          <a:p>
            <a:pPr eaLnBrk="1" hangingPunct="1">
              <a:buFont typeface="Wingdings" pitchFamily="2" charset="2"/>
              <a:buNone/>
              <a:defRPr/>
            </a:pPr>
            <a:endParaRPr lang="en-US" sz="2800" dirty="0" smtClean="0"/>
          </a:p>
        </p:txBody>
      </p:sp>
      <p:pic>
        <p:nvPicPr>
          <p:cNvPr id="7172" name="Picture 8" descr="cartoon of a bacteriophage">
            <a:hlinkClick r:id="rId2"/>
          </p:cNvPr>
          <p:cNvPicPr>
            <a:picLocks noChangeAspect="1" noChangeArrowheads="1"/>
          </p:cNvPicPr>
          <p:nvPr/>
        </p:nvPicPr>
        <p:blipFill>
          <a:blip r:embed="rId3" cstate="print"/>
          <a:srcRect/>
          <a:stretch>
            <a:fillRect/>
          </a:stretch>
        </p:blipFill>
        <p:spPr bwMode="auto">
          <a:xfrm>
            <a:off x="4800600" y="1143000"/>
            <a:ext cx="3048000" cy="2927350"/>
          </a:xfrm>
          <a:prstGeom prst="rect">
            <a:avLst/>
          </a:prstGeom>
          <a:noFill/>
          <a:ln w="9525">
            <a:noFill/>
            <a:miter lim="800000"/>
            <a:headEnd/>
            <a:tailEnd/>
          </a:ln>
        </p:spPr>
      </p:pic>
      <p:pic>
        <p:nvPicPr>
          <p:cNvPr id="7173" name="Picture 10" descr="image of the T4 bacteriophage">
            <a:hlinkClick r:id="rId4"/>
          </p:cNvPr>
          <p:cNvPicPr>
            <a:picLocks noGrp="1" noChangeAspect="1" noChangeArrowheads="1"/>
          </p:cNvPicPr>
          <p:nvPr>
            <p:ph sz="half" idx="2"/>
          </p:nvPr>
        </p:nvPicPr>
        <p:blipFill>
          <a:blip r:embed="rId5" cstate="print"/>
          <a:srcRect/>
          <a:stretch>
            <a:fillRect/>
          </a:stretch>
        </p:blipFill>
        <p:spPr>
          <a:xfrm>
            <a:off x="5181600" y="4173538"/>
            <a:ext cx="2743200" cy="2684462"/>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mtClean="0"/>
              <a:t>Virus reproduction</a:t>
            </a:r>
          </a:p>
        </p:txBody>
      </p:sp>
      <p:sp>
        <p:nvSpPr>
          <p:cNvPr id="13315" name="Rectangle 3"/>
          <p:cNvSpPr>
            <a:spLocks noGrp="1" noChangeArrowheads="1"/>
          </p:cNvSpPr>
          <p:nvPr>
            <p:ph type="body" sz="half" idx="1"/>
          </p:nvPr>
        </p:nvSpPr>
        <p:spPr>
          <a:xfrm>
            <a:off x="457200" y="1600200"/>
            <a:ext cx="7391400" cy="4530725"/>
          </a:xfrm>
        </p:spPr>
        <p:txBody>
          <a:bodyPr/>
          <a:lstStyle/>
          <a:p>
            <a:pPr eaLnBrk="1" hangingPunct="1">
              <a:buFont typeface="Wingdings" pitchFamily="2" charset="2"/>
              <a:buNone/>
              <a:defRPr/>
            </a:pPr>
            <a:endParaRPr lang="en-US" sz="2800" dirty="0" smtClean="0"/>
          </a:p>
          <a:p>
            <a:pPr eaLnBrk="1" hangingPunct="1">
              <a:defRPr/>
            </a:pPr>
            <a:r>
              <a:rPr lang="en-US" sz="2800" dirty="0" smtClean="0"/>
              <a:t>Virus reproduction is called the </a:t>
            </a:r>
            <a:r>
              <a:rPr lang="en-US" sz="2800" dirty="0" err="1" smtClean="0"/>
              <a:t>lytic</a:t>
            </a:r>
            <a:r>
              <a:rPr lang="en-US" sz="2800" dirty="0" smtClean="0"/>
              <a:t> cycle</a:t>
            </a:r>
          </a:p>
          <a:p>
            <a:pPr lvl="1" eaLnBrk="1" hangingPunct="1">
              <a:defRPr/>
            </a:pPr>
            <a:r>
              <a:rPr lang="en-US" sz="2400" dirty="0" smtClean="0"/>
              <a:t>It has 3 Steps</a:t>
            </a:r>
          </a:p>
        </p:txBody>
      </p:sp>
      <p:pic>
        <p:nvPicPr>
          <p:cNvPr id="8196" name="Picture 5" descr="lytic%20cycle"/>
          <p:cNvPicPr>
            <a:picLocks noGrp="1" noChangeAspect="1" noChangeArrowheads="1"/>
          </p:cNvPicPr>
          <p:nvPr>
            <p:ph sz="half" idx="2"/>
          </p:nvPr>
        </p:nvPicPr>
        <p:blipFill>
          <a:blip r:embed="rId2" cstate="print"/>
          <a:srcRect/>
          <a:stretch>
            <a:fillRect/>
          </a:stretch>
        </p:blipFill>
        <p:spPr>
          <a:xfrm>
            <a:off x="1066800" y="3148013"/>
            <a:ext cx="7162800" cy="3709987"/>
          </a:xfr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defRPr/>
            </a:pPr>
            <a:r>
              <a:rPr lang="en-US" smtClean="0"/>
              <a:t>Lytic Cycle</a:t>
            </a:r>
          </a:p>
        </p:txBody>
      </p:sp>
      <p:sp>
        <p:nvSpPr>
          <p:cNvPr id="25603" name="Rectangle 3"/>
          <p:cNvSpPr>
            <a:spLocks noGrp="1" noChangeArrowheads="1"/>
          </p:cNvSpPr>
          <p:nvPr>
            <p:ph type="body" sz="half" idx="1"/>
          </p:nvPr>
        </p:nvSpPr>
        <p:spPr/>
        <p:txBody>
          <a:bodyPr/>
          <a:lstStyle/>
          <a:p>
            <a:pPr eaLnBrk="1" hangingPunct="1">
              <a:defRPr/>
            </a:pPr>
            <a:r>
              <a:rPr lang="en-US" sz="2800" dirty="0" smtClean="0"/>
              <a:t>1. Invade-Viral DNA/RNA must get past cell’s defenses and into the cell</a:t>
            </a:r>
          </a:p>
        </p:txBody>
      </p:sp>
      <p:pic>
        <p:nvPicPr>
          <p:cNvPr id="9220" name="Picture 5" descr="BacteriophageCartoon"/>
          <p:cNvPicPr>
            <a:picLocks noGrp="1" noChangeAspect="1" noChangeArrowheads="1"/>
          </p:cNvPicPr>
          <p:nvPr>
            <p:ph sz="half" idx="2"/>
          </p:nvPr>
        </p:nvPicPr>
        <p:blipFill>
          <a:blip r:embed="rId2" cstate="print"/>
          <a:srcRect/>
          <a:stretch>
            <a:fillRect/>
          </a:stretch>
        </p:blipFill>
        <p:spPr>
          <a:xfrm>
            <a:off x="4648200" y="1922463"/>
            <a:ext cx="4038600" cy="3884612"/>
          </a:xfr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Text Placeholder 2"/>
          <p:cNvSpPr>
            <a:spLocks noGrp="1"/>
          </p:cNvSpPr>
          <p:nvPr>
            <p:ph type="body" sz="half" idx="1"/>
          </p:nvPr>
        </p:nvSpPr>
        <p:spPr/>
        <p:txBody>
          <a:bodyPr/>
          <a:lstStyle/>
          <a:p>
            <a:pPr>
              <a:defRPr/>
            </a:pPr>
            <a:endParaRPr lang="en-US"/>
          </a:p>
        </p:txBody>
      </p:sp>
      <p:pic>
        <p:nvPicPr>
          <p:cNvPr id="5" name="Bacteriophage (Hybrid Medical Animation) HD (HD).wmv">
            <a:hlinkClick r:id="" action="ppaction://media"/>
          </p:cNvPr>
          <p:cNvPicPr>
            <a:picLocks noGrp="1" noRot="1" noChangeAspect="1"/>
          </p:cNvPicPr>
          <p:nvPr>
            <p:ph sz="half" idx="2"/>
            <a:videoFile r:link="rId1"/>
          </p:nvPr>
        </p:nvPicPr>
        <p:blipFill>
          <a:blip r:embed="rId5" cstate="print"/>
          <a:srcRect/>
          <a:stretch>
            <a:fillRect/>
          </a:stretch>
        </p:blipFill>
        <p:spPr>
          <a:xfrm>
            <a:off x="0" y="838200"/>
            <a:ext cx="9144000" cy="5143500"/>
          </a:xfrm>
        </p:spPr>
      </p:pic>
      <p:pic>
        <p:nvPicPr>
          <p:cNvPr id="6" name="Bacteriophage (Hybrid Medical Animation) HD (HD).wmv">
            <a:hlinkClick r:id="" action="ppaction://media"/>
          </p:cNvPr>
          <p:cNvPicPr>
            <a:picLocks noRot="1" noChangeAspect="1"/>
          </p:cNvPicPr>
          <p:nvPr>
            <a:videoFile r:link="rId2"/>
          </p:nvPr>
        </p:nvPicPr>
        <p:blipFill>
          <a:blip r:embed="rId5" cstate="print"/>
          <a:stretch>
            <a:fillRect/>
          </a:stretch>
        </p:blipFill>
        <p:spPr>
          <a:xfrm>
            <a:off x="-1524000" y="0"/>
            <a:ext cx="12192000" cy="6858000"/>
          </a:xfrm>
          <a:prstGeom prst="rect">
            <a:avLst/>
          </a:prstGeom>
        </p:spPr>
      </p:pic>
      <p:pic>
        <p:nvPicPr>
          <p:cNvPr id="7" name="Bacteriophage (Hybrid Medical Animation) HD (HD).wmv">
            <a:hlinkClick r:id="" action="ppaction://media"/>
          </p:cNvPr>
          <p:cNvPicPr>
            <a:picLocks noRot="1" noChangeAspect="1"/>
          </p:cNvPicPr>
          <p:nvPr>
            <a:videoFile r:link="rId3"/>
          </p:nvPr>
        </p:nvPicPr>
        <p:blipFill>
          <a:blip r:embed="rId6" cstate="print"/>
          <a:stretch>
            <a:fillRect/>
          </a:stretch>
        </p:blipFill>
        <p:spPr>
          <a:xfrm>
            <a:off x="-1524000" y="0"/>
            <a:ext cx="12192000" cy="68580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5"/>
                                        </p:tgtEl>
                                      </p:cBhvr>
                                    </p:cmd>
                                  </p:childTnLst>
                                </p:cTn>
                              </p:par>
                            </p:childTnLst>
                          </p:cTn>
                        </p:par>
                      </p:childTnLst>
                    </p:cTn>
                  </p:par>
                </p:childTnLst>
              </p:cTn>
              <p:nextCondLst>
                <p:cond evt="onClick" delay="0">
                  <p:tgtEl>
                    <p:spTgt spid="5"/>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video>
              <p:cMediaNode>
                <p:cTn id="13" fill="hold" display="0">
                  <p:stCondLst>
                    <p:cond delay="indefinite"/>
                  </p:stCondLst>
                  <p:endCondLst>
                    <p:cond evt="onNext" delay="0">
                      <p:tgtEl>
                        <p:sldTgt/>
                      </p:tgtEl>
                    </p:cond>
                    <p:cond evt="onPrev" delay="0">
                      <p:tgtEl>
                        <p:sldTgt/>
                      </p:tgtEl>
                    </p:cond>
                  </p:endCondLst>
                </p:cTn>
                <p:tgtEl>
                  <p:spTgt spid="6"/>
                </p:tgtEl>
              </p:cMediaNode>
            </p:video>
            <p:seq concurrent="1" nextAc="seek">
              <p:cTn id="14" restart="whenNotActive" fill="hold" evtFilter="cancelBubble" nodeType="interactiveSeq">
                <p:stCondLst>
                  <p:cond evt="onClick" delay="0">
                    <p:tgtEl>
                      <p:spTgt spid="7"/>
                    </p:tgtEl>
                  </p:cond>
                </p:stCondLst>
                <p:endSync evt="end" delay="0">
                  <p:rtn val="all"/>
                </p:endSync>
                <p:childTnLst>
                  <p:par>
                    <p:cTn id="15" fill="hold">
                      <p:stCondLst>
                        <p:cond delay="0"/>
                      </p:stCondLst>
                      <p:childTnLst>
                        <p:par>
                          <p:cTn id="16" fill="hold">
                            <p:stCondLst>
                              <p:cond delay="0"/>
                            </p:stCondLst>
                            <p:childTnLst>
                              <p:par>
                                <p:cTn id="17" presetID="2" presetClass="mediacall" presetSubtype="0" fill="hold" nodeType="clickEffect">
                                  <p:stCondLst>
                                    <p:cond delay="0"/>
                                  </p:stCondLst>
                                  <p:childTnLst>
                                    <p:cmd type="call" cmd="togglePause">
                                      <p:cBhvr>
                                        <p:cTn id="18" dur="1" fill="hold"/>
                                        <p:tgtEl>
                                          <p:spTgt spid="7"/>
                                        </p:tgtEl>
                                      </p:cBhvr>
                                    </p:cmd>
                                  </p:childTnLst>
                                </p:cTn>
                              </p:par>
                            </p:childTnLst>
                          </p:cTn>
                        </p:par>
                      </p:childTnLst>
                    </p:cTn>
                  </p:par>
                </p:childTnLst>
              </p:cTn>
              <p:nextCondLst>
                <p:cond evt="onClick" delay="0">
                  <p:tgtEl>
                    <p:spTgt spid="7"/>
                  </p:tgtEl>
                </p:cond>
              </p:nextCondLst>
            </p:seq>
            <p:video>
              <p:cMediaNode>
                <p:cTn id="19"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defRPr/>
            </a:pPr>
            <a:r>
              <a:rPr lang="en-US" smtClean="0"/>
              <a:t>Lytic Cycle</a:t>
            </a:r>
          </a:p>
        </p:txBody>
      </p:sp>
      <p:sp>
        <p:nvSpPr>
          <p:cNvPr id="27651" name="Rectangle 3"/>
          <p:cNvSpPr>
            <a:spLocks noGrp="1" noChangeArrowheads="1"/>
          </p:cNvSpPr>
          <p:nvPr>
            <p:ph type="body" sz="half" idx="1"/>
          </p:nvPr>
        </p:nvSpPr>
        <p:spPr>
          <a:xfrm>
            <a:off x="457200" y="1600200"/>
            <a:ext cx="7772400" cy="2514600"/>
          </a:xfrm>
        </p:spPr>
        <p:txBody>
          <a:bodyPr/>
          <a:lstStyle/>
          <a:p>
            <a:pPr eaLnBrk="1" hangingPunct="1">
              <a:defRPr/>
            </a:pPr>
            <a:r>
              <a:rPr lang="en-US" sz="2800" dirty="0" smtClean="0"/>
              <a:t>2. Biosynthesis-Viral DNA or RNA gets inserted into host cell’s DNA; cell starts producing virus parts</a:t>
            </a:r>
          </a:p>
        </p:txBody>
      </p:sp>
      <p:pic>
        <p:nvPicPr>
          <p:cNvPr id="11268" name="Picture 6" descr="http://media.web.britannica.com/eb-media/17/95417-034-34ECC2D5.jpg"/>
          <p:cNvPicPr>
            <a:picLocks noGrp="1" noChangeAspect="1" noChangeArrowheads="1"/>
          </p:cNvPicPr>
          <p:nvPr>
            <p:ph sz="half" idx="2"/>
          </p:nvPr>
        </p:nvPicPr>
        <p:blipFill>
          <a:blip r:embed="rId2" cstate="print"/>
          <a:srcRect/>
          <a:stretch>
            <a:fillRect/>
          </a:stretch>
        </p:blipFill>
        <p:spPr>
          <a:xfrm>
            <a:off x="0" y="3581400"/>
            <a:ext cx="5573713" cy="2819400"/>
          </a:xfrm>
          <a:noFill/>
        </p:spPr>
      </p:pic>
      <p:pic>
        <p:nvPicPr>
          <p:cNvPr id="11269" name="Picture 6" descr="http://media.web.britannica.com/eb-media/17/95417-034-34ECC2D5.jpg"/>
          <p:cNvPicPr>
            <a:picLocks noChangeAspect="1" noChangeArrowheads="1"/>
          </p:cNvPicPr>
          <p:nvPr/>
        </p:nvPicPr>
        <p:blipFill>
          <a:blip r:embed="rId2" cstate="print"/>
          <a:srcRect l="47856" t="40541" r="24799" b="5405"/>
          <a:stretch>
            <a:fillRect/>
          </a:stretch>
        </p:blipFill>
        <p:spPr bwMode="auto">
          <a:xfrm>
            <a:off x="5486400" y="3048000"/>
            <a:ext cx="3352800" cy="3352800"/>
          </a:xfrm>
          <a:prstGeom prst="rect">
            <a:avLst/>
          </a:prstGeom>
          <a:noFill/>
          <a:ln w="9525">
            <a:noFill/>
            <a:miter lim="800000"/>
            <a:headEnd/>
            <a:tailEnd/>
          </a:ln>
        </p:spPr>
      </p:pic>
      <p:cxnSp>
        <p:nvCxnSpPr>
          <p:cNvPr id="11270" name="Straight Arrow Connector 7"/>
          <p:cNvCxnSpPr>
            <a:cxnSpLocks noChangeShapeType="1"/>
          </p:cNvCxnSpPr>
          <p:nvPr/>
        </p:nvCxnSpPr>
        <p:spPr bwMode="auto">
          <a:xfrm flipV="1">
            <a:off x="3657600" y="4343400"/>
            <a:ext cx="2590800" cy="1371600"/>
          </a:xfrm>
          <a:prstGeom prst="straightConnector1">
            <a:avLst/>
          </a:prstGeom>
          <a:noFill/>
          <a:ln w="50800" algn="ctr">
            <a:solidFill>
              <a:srgbClr val="00B050"/>
            </a:solidFill>
            <a:round/>
            <a:headEnd/>
            <a:tailEnd type="arrow" w="med" len="med"/>
          </a:ln>
        </p:spPr>
      </p:cxnSp>
    </p:spTree>
  </p:cSld>
  <p:clrMapOvr>
    <a:masterClrMapping/>
  </p:clrMapOvr>
  <p:timing>
    <p:tnLst>
      <p:par>
        <p:cTn id="1" dur="indefinite" restart="never" nodeType="tmRoot"/>
      </p:par>
    </p:tnLst>
  </p:timing>
</p:sld>
</file>

<file path=ppt/theme/theme1.xml><?xml version="1.0" encoding="utf-8"?>
<a:theme xmlns:a="http://schemas.openxmlformats.org/drawingml/2006/main" name="Curtain Call">
  <a:themeElements>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Curtain Cal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rtain Call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Curtain Call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Curtain Call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Curtain Call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Curtain Call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Curtain Call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Curtain Call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Curtain Call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Curtain Call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Curtain Call</Template>
  <TotalTime>6598</TotalTime>
  <Words>264</Words>
  <Application>Microsoft Office PowerPoint</Application>
  <PresentationFormat>On-screen Show (4:3)</PresentationFormat>
  <Paragraphs>43</Paragraphs>
  <Slides>17</Slides>
  <Notes>0</Notes>
  <HiddenSlides>0</HiddenSlides>
  <MMClips>6</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Curtain Call</vt:lpstr>
      <vt:lpstr>What is a Virus??</vt:lpstr>
      <vt:lpstr>What is a Virus?</vt:lpstr>
      <vt:lpstr>What functions can a virus perform?</vt:lpstr>
      <vt:lpstr>Host vs. parasite</vt:lpstr>
      <vt:lpstr>Bacteriophage</vt:lpstr>
      <vt:lpstr>Virus reproduction</vt:lpstr>
      <vt:lpstr>Lytic Cycle</vt:lpstr>
      <vt:lpstr>Slide 8</vt:lpstr>
      <vt:lpstr>Lytic Cycle</vt:lpstr>
      <vt:lpstr>Lytic cycle…</vt:lpstr>
      <vt:lpstr>Answer these questions while the movie plays… 1. Who did Jenner infect with cowpox on purpose? 2. What binds to the surface of viruses flagging them for death? 3. How do vaccines work? 4. Why do they put the viruses in a chicken egg?</vt:lpstr>
      <vt:lpstr>Vaccine</vt:lpstr>
      <vt:lpstr>Slide 13</vt:lpstr>
      <vt:lpstr>Results of Vaccination</vt:lpstr>
      <vt:lpstr>Slide 15</vt:lpstr>
      <vt:lpstr>Another example of the lytic cycle.</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Virus??</dc:title>
  <dc:creator>NYCSD</dc:creator>
  <cp:lastModifiedBy>staff</cp:lastModifiedBy>
  <cp:revision>271</cp:revision>
  <dcterms:created xsi:type="dcterms:W3CDTF">2007-11-27T19:18:38Z</dcterms:created>
  <dcterms:modified xsi:type="dcterms:W3CDTF">2016-01-29T17:23:56Z</dcterms:modified>
</cp:coreProperties>
</file>