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286" r:id="rId3"/>
    <p:sldId id="294" r:id="rId4"/>
    <p:sldId id="300" r:id="rId5"/>
    <p:sldId id="316" r:id="rId6"/>
    <p:sldId id="282" r:id="rId7"/>
    <p:sldId id="303" r:id="rId8"/>
    <p:sldId id="304" r:id="rId9"/>
    <p:sldId id="305" r:id="rId10"/>
    <p:sldId id="302" r:id="rId11"/>
    <p:sldId id="293" r:id="rId12"/>
    <p:sldId id="323" r:id="rId13"/>
    <p:sldId id="317" r:id="rId14"/>
    <p:sldId id="283" r:id="rId15"/>
    <p:sldId id="306" r:id="rId16"/>
    <p:sldId id="307" r:id="rId17"/>
    <p:sldId id="318" r:id="rId18"/>
    <p:sldId id="308" r:id="rId19"/>
    <p:sldId id="285" r:id="rId20"/>
    <p:sldId id="281" r:id="rId21"/>
    <p:sldId id="327" r:id="rId22"/>
    <p:sldId id="288" r:id="rId23"/>
    <p:sldId id="289" r:id="rId24"/>
    <p:sldId id="296" r:id="rId25"/>
    <p:sldId id="298" r:id="rId26"/>
    <p:sldId id="315" r:id="rId27"/>
    <p:sldId id="328" r:id="rId28"/>
    <p:sldId id="297" r:id="rId29"/>
    <p:sldId id="309" r:id="rId30"/>
    <p:sldId id="301" r:id="rId31"/>
    <p:sldId id="311" r:id="rId32"/>
    <p:sldId id="310" r:id="rId33"/>
    <p:sldId id="313" r:id="rId34"/>
    <p:sldId id="319" r:id="rId35"/>
    <p:sldId id="314" r:id="rId36"/>
    <p:sldId id="320" r:id="rId37"/>
    <p:sldId id="290" r:id="rId38"/>
    <p:sldId id="312" r:id="rId39"/>
    <p:sldId id="322" r:id="rId40"/>
    <p:sldId id="321" r:id="rId41"/>
    <p:sldId id="326" r:id="rId42"/>
    <p:sldId id="278" r:id="rId43"/>
    <p:sldId id="324" r:id="rId44"/>
    <p:sldId id="325"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FFEB52-D06C-4CFB-975A-AE33190CAFA8}" type="datetimeFigureOut">
              <a:rPr lang="en-US" smtClean="0"/>
              <a:pPr/>
              <a:t>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2FDCB3-AD33-42F7-AE69-638FA6B26C26}" type="slidenum">
              <a:rPr lang="en-US" smtClean="0"/>
              <a:pPr/>
              <a:t>‹#›</a:t>
            </a:fld>
            <a:endParaRPr lang="en-US"/>
          </a:p>
        </p:txBody>
      </p:sp>
    </p:spTree>
    <p:extLst>
      <p:ext uri="{BB962C8B-B14F-4D97-AF65-F5344CB8AC3E}">
        <p14:creationId xmlns:p14="http://schemas.microsoft.com/office/powerpoint/2010/main" val="1424894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students share about some of their experiences on a college visit</a:t>
            </a:r>
            <a:endParaRPr lang="en-US" dirty="0"/>
          </a:p>
        </p:txBody>
      </p:sp>
      <p:sp>
        <p:nvSpPr>
          <p:cNvPr id="4" name="Slide Number Placeholder 3"/>
          <p:cNvSpPr>
            <a:spLocks noGrp="1"/>
          </p:cNvSpPr>
          <p:nvPr>
            <p:ph type="sldNum" sz="quarter" idx="10"/>
          </p:nvPr>
        </p:nvSpPr>
        <p:spPr/>
        <p:txBody>
          <a:bodyPr/>
          <a:lstStyle/>
          <a:p>
            <a:fld id="{9A878035-814D-405D-869F-A0EB86E7EEA0}" type="slidenum">
              <a:rPr lang="en-US" smtClean="0"/>
              <a:pPr/>
              <a:t>22</a:t>
            </a:fld>
            <a:endParaRPr lang="en-US"/>
          </a:p>
        </p:txBody>
      </p:sp>
    </p:spTree>
    <p:extLst>
      <p:ext uri="{BB962C8B-B14F-4D97-AF65-F5344CB8AC3E}">
        <p14:creationId xmlns:p14="http://schemas.microsoft.com/office/powerpoint/2010/main" val="3679090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B7DCAD4-428A-4766-A72E-5B93B4CE5365}" type="datetimeFigureOut">
              <a:rPr lang="en-US" smtClean="0"/>
              <a:pPr/>
              <a:t>2/5/2017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70E25E1-B17D-44A0-84E0-C5739FFD04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7DCAD4-428A-4766-A72E-5B93B4CE5365}" type="datetimeFigureOut">
              <a:rPr lang="en-US" smtClean="0"/>
              <a:pPr/>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0E25E1-B17D-44A0-84E0-C5739FFD04B0}" type="slidenum">
              <a:rPr lang="en-US" smtClean="0"/>
              <a:pPr/>
              <a:t>‹#›</a:t>
            </a:fld>
            <a:endParaRPr lang="en-US"/>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7DCAD4-428A-4766-A72E-5B93B4CE5365}" type="datetimeFigureOut">
              <a:rPr lang="en-US" smtClean="0"/>
              <a:pPr/>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0E25E1-B17D-44A0-84E0-C5739FFD04B0}" type="slidenum">
              <a:rPr lang="en-US" smtClean="0"/>
              <a:pPr/>
              <a:t>‹#›</a:t>
            </a:fld>
            <a:endParaRPr lang="en-US"/>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B7DCAD4-428A-4766-A72E-5B93B4CE5365}" type="datetimeFigureOut">
              <a:rPr lang="en-US" smtClean="0"/>
              <a:pPr/>
              <a:t>2/5/2017</a:t>
            </a:fld>
            <a:endParaRPr lang="en-US"/>
          </a:p>
        </p:txBody>
      </p:sp>
      <p:sp>
        <p:nvSpPr>
          <p:cNvPr id="9" name="Slide Number Placeholder 8"/>
          <p:cNvSpPr>
            <a:spLocks noGrp="1"/>
          </p:cNvSpPr>
          <p:nvPr>
            <p:ph type="sldNum" sz="quarter" idx="15"/>
          </p:nvPr>
        </p:nvSpPr>
        <p:spPr/>
        <p:txBody>
          <a:bodyPr rtlCol="0"/>
          <a:lstStyle/>
          <a:p>
            <a:fld id="{870E25E1-B17D-44A0-84E0-C5739FFD04B0}"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B7DCAD4-428A-4766-A72E-5B93B4CE5365}" type="datetimeFigureOut">
              <a:rPr lang="en-US" smtClean="0"/>
              <a:pPr/>
              <a:t>2/5/2017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70E25E1-B17D-44A0-84E0-C5739FFD04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B7DCAD4-428A-4766-A72E-5B93B4CE5365}" type="datetimeFigureOut">
              <a:rPr lang="en-US" smtClean="0"/>
              <a:pPr/>
              <a:t>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0E25E1-B17D-44A0-84E0-C5739FFD04B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B7DCAD4-428A-4766-A72E-5B93B4CE5365}" type="datetimeFigureOut">
              <a:rPr lang="en-US" smtClean="0"/>
              <a:pPr/>
              <a:t>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0E25E1-B17D-44A0-84E0-C5739FFD04B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B7DCAD4-428A-4766-A72E-5B93B4CE5365}" type="datetimeFigureOut">
              <a:rPr lang="en-US" smtClean="0"/>
              <a:pPr/>
              <a:t>2/5/2017</a:t>
            </a:fld>
            <a:endParaRPr lang="en-US"/>
          </a:p>
        </p:txBody>
      </p:sp>
      <p:sp>
        <p:nvSpPr>
          <p:cNvPr id="7" name="Slide Number Placeholder 6"/>
          <p:cNvSpPr>
            <a:spLocks noGrp="1"/>
          </p:cNvSpPr>
          <p:nvPr>
            <p:ph type="sldNum" sz="quarter" idx="11"/>
          </p:nvPr>
        </p:nvSpPr>
        <p:spPr/>
        <p:txBody>
          <a:bodyPr rtlCol="0"/>
          <a:lstStyle/>
          <a:p>
            <a:fld id="{870E25E1-B17D-44A0-84E0-C5739FFD04B0}"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DCAD4-428A-4766-A72E-5B93B4CE5365}" type="datetimeFigureOut">
              <a:rPr lang="en-US" smtClean="0"/>
              <a:pPr/>
              <a:t>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0E25E1-B17D-44A0-84E0-C5739FFD04B0}" type="slidenum">
              <a:rPr lang="en-US" smtClean="0"/>
              <a:pPr/>
              <a:t>‹#›</a:t>
            </a:fld>
            <a:endParaRPr lang="en-US"/>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B7DCAD4-428A-4766-A72E-5B93B4CE5365}" type="datetimeFigureOut">
              <a:rPr lang="en-US" smtClean="0"/>
              <a:pPr/>
              <a:t>2/5/2017</a:t>
            </a:fld>
            <a:endParaRPr lang="en-US"/>
          </a:p>
        </p:txBody>
      </p:sp>
      <p:sp>
        <p:nvSpPr>
          <p:cNvPr id="22" name="Slide Number Placeholder 21"/>
          <p:cNvSpPr>
            <a:spLocks noGrp="1"/>
          </p:cNvSpPr>
          <p:nvPr>
            <p:ph type="sldNum" sz="quarter" idx="15"/>
          </p:nvPr>
        </p:nvSpPr>
        <p:spPr/>
        <p:txBody>
          <a:bodyPr rtlCol="0"/>
          <a:lstStyle/>
          <a:p>
            <a:fld id="{870E25E1-B17D-44A0-84E0-C5739FFD04B0}"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B7DCAD4-428A-4766-A72E-5B93B4CE5365}" type="datetimeFigureOut">
              <a:rPr lang="en-US" smtClean="0"/>
              <a:pPr/>
              <a:t>2/5/2017</a:t>
            </a:fld>
            <a:endParaRPr lang="en-US"/>
          </a:p>
        </p:txBody>
      </p:sp>
      <p:sp>
        <p:nvSpPr>
          <p:cNvPr id="18" name="Slide Number Placeholder 17"/>
          <p:cNvSpPr>
            <a:spLocks noGrp="1"/>
          </p:cNvSpPr>
          <p:nvPr>
            <p:ph type="sldNum" sz="quarter" idx="11"/>
          </p:nvPr>
        </p:nvSpPr>
        <p:spPr/>
        <p:txBody>
          <a:bodyPr rtlCol="0"/>
          <a:lstStyle/>
          <a:p>
            <a:fld id="{870E25E1-B17D-44A0-84E0-C5739FFD04B0}"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B7DCAD4-428A-4766-A72E-5B93B4CE5365}" type="datetimeFigureOut">
              <a:rPr lang="en-US" smtClean="0"/>
              <a:pPr/>
              <a:t>2/5/2017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70E25E1-B17D-44A0-84E0-C5739FFD04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www.playnaia.org/" TargetMode="External"/><Relationship Id="rId1" Type="http://schemas.openxmlformats.org/officeDocument/2006/relationships/slideLayout" Target="../slideLayouts/slideLayout2.xml"/><Relationship Id="rId4"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Guiding the College-Bound Student Athlete </a:t>
            </a:r>
            <a:endParaRPr lang="en-US" dirty="0"/>
          </a:p>
        </p:txBody>
      </p:sp>
      <p:sp>
        <p:nvSpPr>
          <p:cNvPr id="3" name="Subtitle 2"/>
          <p:cNvSpPr>
            <a:spLocks noGrp="1"/>
          </p:cNvSpPr>
          <p:nvPr>
            <p:ph type="subTitle" idx="1"/>
          </p:nvPr>
        </p:nvSpPr>
        <p:spPr>
          <a:xfrm>
            <a:off x="2286000" y="5003322"/>
            <a:ext cx="6477000" cy="1371600"/>
          </a:xfrm>
        </p:spPr>
        <p:txBody>
          <a:bodyPr/>
          <a:lstStyle/>
          <a:p>
            <a:r>
              <a:rPr lang="en-US" dirty="0" smtClean="0"/>
              <a:t>NHS School Counseling Department</a:t>
            </a:r>
          </a:p>
          <a:p>
            <a:endParaRPr lang="en-US" dirty="0"/>
          </a:p>
        </p:txBody>
      </p:sp>
    </p:spTree>
    <p:extLst>
      <p:ext uri="{BB962C8B-B14F-4D97-AF65-F5344CB8AC3E}">
        <p14:creationId xmlns:p14="http://schemas.microsoft.com/office/powerpoint/2010/main" val="3646664628"/>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Freshmen year </a:t>
            </a:r>
            <a:r>
              <a:rPr lang="en-US" sz="1800" dirty="0" smtClean="0"/>
              <a:t>(continued)</a:t>
            </a:r>
            <a:endParaRPr lang="en-US" dirty="0"/>
          </a:p>
        </p:txBody>
      </p:sp>
      <p:sp>
        <p:nvSpPr>
          <p:cNvPr id="3" name="Content Placeholder 2"/>
          <p:cNvSpPr>
            <a:spLocks noGrp="1"/>
          </p:cNvSpPr>
          <p:nvPr>
            <p:ph sz="quarter" idx="1"/>
          </p:nvPr>
        </p:nvSpPr>
        <p:spPr/>
        <p:txBody>
          <a:bodyPr/>
          <a:lstStyle/>
          <a:p>
            <a:r>
              <a:rPr lang="en-US" dirty="0" smtClean="0"/>
              <a:t>Start your athletic resume and continually edit it over the years</a:t>
            </a:r>
          </a:p>
          <a:p>
            <a:r>
              <a:rPr lang="en-US" dirty="0" smtClean="0"/>
              <a:t>Familiarize yourself with Penn </a:t>
            </a:r>
            <a:r>
              <a:rPr lang="en-US" dirty="0" err="1" smtClean="0"/>
              <a:t>Live’s</a:t>
            </a:r>
            <a:r>
              <a:rPr lang="en-US" dirty="0" smtClean="0"/>
              <a:t> website on High School Sports in our area</a:t>
            </a:r>
          </a:p>
          <a:p>
            <a:pPr lvl="2"/>
            <a:r>
              <a:rPr lang="en-US" dirty="0" smtClean="0"/>
              <a:t>They are creating a digital footprint on </a:t>
            </a:r>
            <a:r>
              <a:rPr lang="en-US" i="1" u="sng" dirty="0" smtClean="0"/>
              <a:t>your</a:t>
            </a:r>
            <a:r>
              <a:rPr lang="en-US" dirty="0" smtClean="0"/>
              <a:t> stats</a:t>
            </a:r>
          </a:p>
          <a:p>
            <a:pPr lvl="2"/>
            <a:r>
              <a:rPr lang="en-US" dirty="0" smtClean="0"/>
              <a:t>http://highschoolsports.pennlive.com/</a:t>
            </a:r>
          </a:p>
          <a:p>
            <a:endParaRPr lang="en-US" dirty="0" smtClean="0"/>
          </a:p>
          <a:p>
            <a:endParaRPr lang="en-US" dirty="0"/>
          </a:p>
        </p:txBody>
      </p:sp>
    </p:spTree>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FYI: What do admissions counselors consider when reviewing apps?</a:t>
            </a:r>
            <a:endParaRPr lang="en-US" dirty="0"/>
          </a:p>
        </p:txBody>
      </p:sp>
      <p:sp>
        <p:nvSpPr>
          <p:cNvPr id="4" name="TextBox 3"/>
          <p:cNvSpPr txBox="1"/>
          <p:nvPr/>
        </p:nvSpPr>
        <p:spPr>
          <a:xfrm>
            <a:off x="609600" y="1905000"/>
            <a:ext cx="7848600" cy="292388"/>
          </a:xfrm>
          <a:prstGeom prst="rect">
            <a:avLst/>
          </a:prstGeom>
          <a:noFill/>
        </p:spPr>
        <p:txBody>
          <a:bodyPr wrap="square" rtlCol="0">
            <a:spAutoFit/>
          </a:bodyPr>
          <a:lstStyle/>
          <a:p>
            <a:r>
              <a:rPr lang="en-US" sz="1300" b="1" dirty="0" smtClean="0"/>
              <a:t>Percentage of Colleges Attributing Different Levels of Importance to Factors in the Admission Decision* </a:t>
            </a:r>
            <a:endParaRPr lang="en-US" sz="1300" b="1" dirty="0"/>
          </a:p>
        </p:txBody>
      </p:sp>
      <p:graphicFrame>
        <p:nvGraphicFramePr>
          <p:cNvPr id="5" name="Table 4"/>
          <p:cNvGraphicFramePr>
            <a:graphicFrameLocks noGrp="1"/>
          </p:cNvGraphicFramePr>
          <p:nvPr>
            <p:extLst>
              <p:ext uri="{D42A27DB-BD31-4B8C-83A1-F6EECF244321}">
                <p14:modId xmlns:p14="http://schemas.microsoft.com/office/powerpoint/2010/main" val="3441215974"/>
              </p:ext>
            </p:extLst>
          </p:nvPr>
        </p:nvGraphicFramePr>
        <p:xfrm>
          <a:off x="685800" y="2514600"/>
          <a:ext cx="7239000" cy="3047998"/>
        </p:xfrm>
        <a:graphic>
          <a:graphicData uri="http://schemas.openxmlformats.org/drawingml/2006/table">
            <a:tbl>
              <a:tblPr firstRow="1" bandRow="1">
                <a:tableStyleId>{5C22544A-7EE6-4342-B048-85BDC9FD1C3A}</a:tableStyleId>
              </a:tblPr>
              <a:tblGrid>
                <a:gridCol w="1447800"/>
                <a:gridCol w="1447800"/>
                <a:gridCol w="1447800"/>
                <a:gridCol w="1447800"/>
                <a:gridCol w="1447800"/>
              </a:tblGrid>
              <a:tr h="524178">
                <a:tc>
                  <a:txBody>
                    <a:bodyPr/>
                    <a:lstStyle/>
                    <a:p>
                      <a:pPr algn="ctr"/>
                      <a:endParaRPr lang="en-US" sz="1050" dirty="0" smtClean="0">
                        <a:solidFill>
                          <a:schemeClr val="tx1"/>
                        </a:solidFill>
                      </a:endParaRPr>
                    </a:p>
                    <a:p>
                      <a:pPr algn="ctr"/>
                      <a:r>
                        <a:rPr lang="en-US" sz="1050" dirty="0" smtClean="0">
                          <a:solidFill>
                            <a:schemeClr val="tx1"/>
                          </a:solidFill>
                        </a:rPr>
                        <a:t>Factor</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Considerable Importance</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Moderate Importance</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Limited Importance</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No </a:t>
                      </a:r>
                    </a:p>
                    <a:p>
                      <a:pPr algn="ctr"/>
                      <a:r>
                        <a:rPr lang="en-US" sz="1050" dirty="0" smtClean="0">
                          <a:solidFill>
                            <a:schemeClr val="tx1"/>
                          </a:solidFill>
                        </a:rPr>
                        <a:t>Importance</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764">
                <a:tc>
                  <a:txBody>
                    <a:bodyPr/>
                    <a:lstStyle/>
                    <a:p>
                      <a:pPr algn="ctr"/>
                      <a:r>
                        <a:rPr lang="en-US" sz="1000" dirty="0" smtClean="0">
                          <a:solidFill>
                            <a:schemeClr val="tx1"/>
                          </a:solidFill>
                        </a:rPr>
                        <a:t>Grades in college</a:t>
                      </a:r>
                      <a:r>
                        <a:rPr lang="en-US" sz="1000" baseline="0" dirty="0" smtClean="0">
                          <a:solidFill>
                            <a:schemeClr val="tx1"/>
                          </a:solidFill>
                        </a:rPr>
                        <a:t> prep courses</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82.3%</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11.6%</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4.4%</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1.7%</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764">
                <a:tc>
                  <a:txBody>
                    <a:bodyPr/>
                    <a:lstStyle/>
                    <a:p>
                      <a:pPr algn="ctr"/>
                      <a:r>
                        <a:rPr lang="en-US" sz="1000" dirty="0" smtClean="0">
                          <a:solidFill>
                            <a:schemeClr val="tx1"/>
                          </a:solidFill>
                        </a:rPr>
                        <a:t>Strength of curriculum</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65</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25.2</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6.6</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3.1</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764">
                <a:tc>
                  <a:txBody>
                    <a:bodyPr/>
                    <a:lstStyle/>
                    <a:p>
                      <a:pPr algn="ctr"/>
                      <a:r>
                        <a:rPr lang="en-US" sz="1000" dirty="0" smtClean="0">
                          <a:solidFill>
                            <a:schemeClr val="tx1"/>
                          </a:solidFill>
                        </a:rPr>
                        <a:t>Admission test scores </a:t>
                      </a:r>
                      <a:r>
                        <a:rPr lang="en-US" sz="900" dirty="0" smtClean="0">
                          <a:solidFill>
                            <a:schemeClr val="tx1"/>
                          </a:solidFill>
                        </a:rPr>
                        <a:t>(ACT, SAT)</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56.1</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31.3</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9.2</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3.4</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764">
                <a:tc>
                  <a:txBody>
                    <a:bodyPr/>
                    <a:lstStyle/>
                    <a:p>
                      <a:pPr algn="ctr"/>
                      <a:r>
                        <a:rPr lang="en-US" sz="1000" dirty="0" smtClean="0">
                          <a:solidFill>
                            <a:schemeClr val="tx1"/>
                          </a:solidFill>
                        </a:rPr>
                        <a:t>Grades in all courses</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49.8</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37.5</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11.6</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1.0</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764">
                <a:tc>
                  <a:txBody>
                    <a:bodyPr/>
                    <a:lstStyle/>
                    <a:p>
                      <a:pPr algn="ctr"/>
                      <a:r>
                        <a:rPr lang="en-US" sz="1000" dirty="0" smtClean="0">
                          <a:solidFill>
                            <a:schemeClr val="tx1"/>
                          </a:solidFill>
                        </a:rPr>
                        <a:t>Essay or writing sample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19.7</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38.1</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25.2</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dirty="0" smtClean="0">
                          <a:solidFill>
                            <a:schemeClr val="tx1"/>
                          </a:solidFill>
                        </a:rPr>
                        <a:t>17.0</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152400" y="6490156"/>
            <a:ext cx="8534400" cy="215444"/>
          </a:xfrm>
          <a:prstGeom prst="rect">
            <a:avLst/>
          </a:prstGeom>
          <a:noFill/>
        </p:spPr>
        <p:txBody>
          <a:bodyPr wrap="square" rtlCol="0">
            <a:spAutoFit/>
          </a:bodyPr>
          <a:lstStyle/>
          <a:p>
            <a:r>
              <a:rPr lang="en-US" sz="800" dirty="0" smtClean="0"/>
              <a:t>*</a:t>
            </a:r>
            <a:r>
              <a:rPr lang="en-US" sz="800" dirty="0" err="1" smtClean="0"/>
              <a:t>Clinedinst</a:t>
            </a:r>
            <a:r>
              <a:rPr lang="en-US" sz="800" dirty="0" smtClean="0"/>
              <a:t>, M., Hurley, S., &amp; Hawkins, D. (2013). </a:t>
            </a:r>
            <a:r>
              <a:rPr lang="en-US" sz="800" i="1" dirty="0" smtClean="0"/>
              <a:t>State of College Admissions, 2013</a:t>
            </a:r>
            <a:r>
              <a:rPr lang="en-US" sz="800" dirty="0" smtClean="0"/>
              <a:t>. Washington, DC: National Association for College Admission Counseling.</a:t>
            </a:r>
            <a:endParaRPr lang="en-US" sz="800" dirty="0"/>
          </a:p>
        </p:txBody>
      </p:sp>
      <p:sp>
        <p:nvSpPr>
          <p:cNvPr id="7" name="TextBox 6"/>
          <p:cNvSpPr txBox="1"/>
          <p:nvPr/>
        </p:nvSpPr>
        <p:spPr>
          <a:xfrm>
            <a:off x="457200" y="5715000"/>
            <a:ext cx="7391400" cy="707886"/>
          </a:xfrm>
          <a:prstGeom prst="rect">
            <a:avLst/>
          </a:prstGeom>
          <a:noFill/>
        </p:spPr>
        <p:txBody>
          <a:bodyPr wrap="square" rtlCol="0">
            <a:spAutoFit/>
          </a:bodyPr>
          <a:lstStyle/>
          <a:p>
            <a:pPr algn="ctr"/>
            <a:r>
              <a:rPr lang="en-US" sz="2000" b="1" dirty="0" smtClean="0">
                <a:solidFill>
                  <a:srgbClr val="FF0000"/>
                </a:solidFill>
              </a:rPr>
              <a:t>My point?  Academics are a HUGE part of college admission, and it really starts to count in 9th grade!</a:t>
            </a:r>
            <a:endParaRPr lang="en-US" sz="2000" b="1" dirty="0">
              <a:solidFill>
                <a:srgbClr val="FF0000"/>
              </a:solidFill>
            </a:endParaRPr>
          </a:p>
        </p:txBody>
      </p:sp>
    </p:spTree>
    <p:extLst>
      <p:ext uri="{BB962C8B-B14F-4D97-AF65-F5344CB8AC3E}">
        <p14:creationId xmlns:p14="http://schemas.microsoft.com/office/powerpoint/2010/main" val="3363912974"/>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Achievement</a:t>
            </a:r>
            <a:endParaRPr lang="en-US" dirty="0"/>
          </a:p>
        </p:txBody>
      </p:sp>
      <p:sp>
        <p:nvSpPr>
          <p:cNvPr id="3" name="Content Placeholder 2"/>
          <p:cNvSpPr>
            <a:spLocks noGrp="1"/>
          </p:cNvSpPr>
          <p:nvPr>
            <p:ph sz="quarter" idx="1"/>
          </p:nvPr>
        </p:nvSpPr>
        <p:spPr/>
        <p:txBody>
          <a:bodyPr/>
          <a:lstStyle/>
          <a:p>
            <a:r>
              <a:rPr lang="en-US" dirty="0" smtClean="0"/>
              <a:t>Regardless of how talented your athletic abilities are, your grades will make the biggest difference in admissions and financial aid outcomes! </a:t>
            </a:r>
          </a:p>
          <a:p>
            <a:r>
              <a:rPr lang="en-US" dirty="0" smtClean="0"/>
              <a:t>Every college has academic scholarships or grant money that is awarded to students who demonstrate academic achievement. </a:t>
            </a:r>
          </a:p>
          <a:p>
            <a:r>
              <a:rPr lang="en-US" dirty="0" smtClean="0"/>
              <a:t>High academic achievement means you will be accepted into more colleges, have greater college choices, and increase the likelihood of receiving money for college.</a:t>
            </a:r>
          </a:p>
          <a:p>
            <a:r>
              <a:rPr lang="en-US" dirty="0" smtClean="0"/>
              <a:t>It will help to set you apart from other student athletes! </a:t>
            </a:r>
          </a:p>
          <a:p>
            <a:endParaRPr lang="en-US" dirty="0"/>
          </a:p>
        </p:txBody>
      </p:sp>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Sophomore Year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Sophomore Year</a:t>
            </a:r>
            <a:endParaRPr lang="en-US" dirty="0"/>
          </a:p>
        </p:txBody>
      </p:sp>
      <p:sp>
        <p:nvSpPr>
          <p:cNvPr id="3" name="Content Placeholder 2"/>
          <p:cNvSpPr>
            <a:spLocks noGrp="1"/>
          </p:cNvSpPr>
          <p:nvPr>
            <p:ph sz="quarter" idx="1"/>
          </p:nvPr>
        </p:nvSpPr>
        <p:spPr/>
        <p:txBody>
          <a:bodyPr/>
          <a:lstStyle/>
          <a:p>
            <a:r>
              <a:rPr lang="en-US" dirty="0" smtClean="0"/>
              <a:t>Focus on strong grades &amp; continue to make sure you are taking classes that are NCAA approved.</a:t>
            </a:r>
          </a:p>
          <a:p>
            <a:r>
              <a:rPr lang="en-US" dirty="0" smtClean="0"/>
              <a:t>Take the PSATs in the fall (October)</a:t>
            </a:r>
          </a:p>
          <a:p>
            <a:r>
              <a:rPr lang="en-US" dirty="0" smtClean="0"/>
              <a:t>Continue to participate in leagues, programs, camps, tournaments, showcases, etc. (Even in the off-season)</a:t>
            </a:r>
          </a:p>
          <a:p>
            <a:pPr lvl="1"/>
            <a:r>
              <a:rPr lang="en-US" dirty="0" smtClean="0"/>
              <a:t>Scouts will likely be at these events!</a:t>
            </a:r>
          </a:p>
          <a:p>
            <a:r>
              <a:rPr lang="en-US" b="1" dirty="0" smtClean="0"/>
              <a:t>Honestly</a:t>
            </a:r>
            <a:r>
              <a:rPr lang="en-US" dirty="0" smtClean="0"/>
              <a:t> assess your ability level to determine at what level of play you will pursue at college (DI, II, or III); Ask others to help you!</a:t>
            </a:r>
          </a:p>
          <a:p>
            <a:r>
              <a:rPr lang="en-US" dirty="0" smtClean="0"/>
              <a:t>Start to research colleges, including their academic and athletic programs</a:t>
            </a:r>
            <a:endParaRPr lang="en-US" dirty="0"/>
          </a:p>
        </p:txBody>
      </p:sp>
    </p:spTree>
    <p:extLst>
      <p:ext uri="{BB962C8B-B14F-4D97-AF65-F5344CB8AC3E}">
        <p14:creationId xmlns:p14="http://schemas.microsoft.com/office/powerpoint/2010/main" val="2278405014"/>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assess your ability?</a:t>
            </a:r>
            <a:endParaRPr lang="en-US" dirty="0"/>
          </a:p>
        </p:txBody>
      </p:sp>
      <p:sp>
        <p:nvSpPr>
          <p:cNvPr id="3" name="Content Placeholder 2"/>
          <p:cNvSpPr>
            <a:spLocks noGrp="1"/>
          </p:cNvSpPr>
          <p:nvPr>
            <p:ph sz="quarter" idx="1"/>
          </p:nvPr>
        </p:nvSpPr>
        <p:spPr/>
        <p:txBody>
          <a:bodyPr/>
          <a:lstStyle/>
          <a:p>
            <a:r>
              <a:rPr lang="en-US" dirty="0" smtClean="0"/>
              <a:t>Ask trusted coaches, adults, and mentors</a:t>
            </a:r>
          </a:p>
          <a:p>
            <a:r>
              <a:rPr lang="en-US" dirty="0" smtClean="0"/>
              <a:t>Go watch teams of various levels compete</a:t>
            </a:r>
          </a:p>
          <a:p>
            <a:r>
              <a:rPr lang="en-US" dirty="0" smtClean="0"/>
              <a:t>Be honest with yourself</a:t>
            </a:r>
          </a:p>
          <a:p>
            <a:r>
              <a:rPr lang="en-US" dirty="0" smtClean="0"/>
              <a:t>Research how you measure up to others who have been recruited before you (i.e., height, sports’ stats, etc.)</a:t>
            </a:r>
          </a:p>
          <a:p>
            <a:r>
              <a:rPr lang="en-US" dirty="0" smtClean="0"/>
              <a:t>Recommended resources that detail how to evaluate your talent:</a:t>
            </a:r>
          </a:p>
          <a:p>
            <a:pPr lvl="1"/>
            <a:r>
              <a:rPr lang="en-US" dirty="0" smtClean="0"/>
              <a:t>Men’s All-Sports Reference Guide</a:t>
            </a:r>
          </a:p>
          <a:p>
            <a:pPr lvl="1"/>
            <a:r>
              <a:rPr lang="en-US" dirty="0" smtClean="0"/>
              <a:t>Women’s All-Sports Reference Guide</a:t>
            </a:r>
          </a:p>
          <a:p>
            <a:pPr lvl="2"/>
            <a:r>
              <a:rPr lang="en-US" dirty="0" smtClean="0"/>
              <a:t>https://dynamitesports.com/product-category/all-sport-reference-guides/</a:t>
            </a:r>
            <a:endParaRPr lang="en-US" dirty="0"/>
          </a:p>
        </p:txBody>
      </p:sp>
    </p:spTree>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Sophomore Year </a:t>
            </a:r>
            <a:r>
              <a:rPr lang="en-US" sz="1800" dirty="0" smtClean="0"/>
              <a:t>(Continued)</a:t>
            </a:r>
            <a:endParaRPr lang="en-US" sz="1800" dirty="0"/>
          </a:p>
        </p:txBody>
      </p:sp>
      <p:sp>
        <p:nvSpPr>
          <p:cNvPr id="3" name="Content Placeholder 2"/>
          <p:cNvSpPr>
            <a:spLocks noGrp="1"/>
          </p:cNvSpPr>
          <p:nvPr>
            <p:ph sz="quarter" idx="1"/>
          </p:nvPr>
        </p:nvSpPr>
        <p:spPr/>
        <p:txBody>
          <a:bodyPr/>
          <a:lstStyle/>
          <a:p>
            <a:r>
              <a:rPr lang="en-US" dirty="0" smtClean="0"/>
              <a:t>Talk to your coach about what showcases or college venues could help you to gain exposure</a:t>
            </a:r>
          </a:p>
          <a:p>
            <a:r>
              <a:rPr lang="en-US" dirty="0" smtClean="0"/>
              <a:t>Meet with your school counselor and use the NCAA Eligibility Calculator to determine your GPA in the NCAA core courses</a:t>
            </a:r>
          </a:p>
          <a:p>
            <a:pPr>
              <a:buNone/>
            </a:pPr>
            <a:r>
              <a:rPr lang="en-US" dirty="0" smtClean="0"/>
              <a:t>    </a:t>
            </a:r>
            <a:r>
              <a:rPr lang="en-US" sz="1800" dirty="0" smtClean="0"/>
              <a:t>http://www.ncaacalculator.com/</a:t>
            </a:r>
          </a:p>
          <a:p>
            <a:pPr>
              <a:buNone/>
            </a:pPr>
            <a:endParaRPr lang="en-US" dirty="0"/>
          </a:p>
        </p:txBody>
      </p:sp>
    </p:spTree>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Sophomore thru Junior Year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Sophomore thru Junior year:</a:t>
            </a:r>
            <a:br>
              <a:rPr lang="en-US" dirty="0" smtClean="0"/>
            </a:br>
            <a:r>
              <a:rPr lang="en-US" dirty="0" smtClean="0"/>
              <a:t>College Search</a:t>
            </a:r>
            <a:endParaRPr lang="en-US" dirty="0"/>
          </a:p>
        </p:txBody>
      </p:sp>
      <p:sp>
        <p:nvSpPr>
          <p:cNvPr id="3" name="Content Placeholder 2"/>
          <p:cNvSpPr>
            <a:spLocks noGrp="1"/>
          </p:cNvSpPr>
          <p:nvPr>
            <p:ph sz="quarter" idx="1"/>
          </p:nvPr>
        </p:nvSpPr>
        <p:spPr/>
        <p:txBody>
          <a:bodyPr/>
          <a:lstStyle/>
          <a:p>
            <a:r>
              <a:rPr lang="en-US" dirty="0" smtClean="0"/>
              <a:t>You will be looking at </a:t>
            </a:r>
            <a:r>
              <a:rPr lang="en-US" dirty="0" smtClean="0">
                <a:solidFill>
                  <a:schemeClr val="accent6">
                    <a:lumMod val="75000"/>
                  </a:schemeClr>
                </a:solidFill>
              </a:rPr>
              <a:t>A.) Colleges that are interested in you to play for them, </a:t>
            </a:r>
            <a:r>
              <a:rPr lang="en-US" dirty="0" smtClean="0"/>
              <a:t>and </a:t>
            </a:r>
            <a:r>
              <a:rPr lang="en-US" dirty="0" smtClean="0">
                <a:solidFill>
                  <a:srgbClr val="7030A0"/>
                </a:solidFill>
              </a:rPr>
              <a:t>B.) Colleges that you are interested in attending that may not be actively recruiting you.</a:t>
            </a:r>
          </a:p>
          <a:p>
            <a:endParaRPr lang="en-US" dirty="0" smtClean="0"/>
          </a:p>
          <a:p>
            <a:r>
              <a:rPr lang="en-US" dirty="0" smtClean="0"/>
              <a:t>So what does the college process look like?!</a:t>
            </a:r>
          </a:p>
          <a:p>
            <a:r>
              <a:rPr lang="en-US" dirty="0" smtClean="0"/>
              <a:t>Where do I start?!</a:t>
            </a:r>
            <a:endParaRPr lang="en-US" dirty="0"/>
          </a:p>
        </p:txBody>
      </p:sp>
    </p:spTree>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7991011" cy="1143000"/>
          </a:xfrm>
        </p:spPr>
        <p:txBody>
          <a:bodyPr/>
          <a:lstStyle/>
          <a:p>
            <a:r>
              <a:rPr lang="en-US" dirty="0" smtClean="0"/>
              <a:t>The College Process Overview</a:t>
            </a:r>
            <a:endParaRPr lang="en-US" dirty="0"/>
          </a:p>
        </p:txBody>
      </p:sp>
      <p:sp>
        <p:nvSpPr>
          <p:cNvPr id="4" name="Content Placeholder 1"/>
          <p:cNvSpPr>
            <a:spLocks noGrp="1"/>
          </p:cNvSpPr>
          <p:nvPr>
            <p:ph idx="1"/>
          </p:nvPr>
        </p:nvSpPr>
        <p:spPr>
          <a:xfrm>
            <a:off x="228601" y="1143000"/>
            <a:ext cx="8305800" cy="5105400"/>
          </a:xfrm>
        </p:spPr>
        <p:txBody>
          <a:bodyPr>
            <a:normAutofit/>
          </a:bodyPr>
          <a:lstStyle/>
          <a:p>
            <a:pPr marL="457200" indent="-457200">
              <a:buFont typeface="+mj-lt"/>
              <a:buAutoNum type="arabicPeriod"/>
            </a:pPr>
            <a:r>
              <a:rPr lang="en-US" sz="2000" dirty="0" smtClean="0"/>
              <a:t>Determine college search criteria – What do you want?</a:t>
            </a:r>
          </a:p>
          <a:p>
            <a:pPr marL="457200" indent="-457200">
              <a:buFont typeface="+mj-lt"/>
              <a:buAutoNum type="arabicPeriod"/>
            </a:pPr>
            <a:r>
              <a:rPr lang="en-US" sz="2000" dirty="0" smtClean="0"/>
              <a:t>Broad college </a:t>
            </a:r>
            <a:r>
              <a:rPr lang="en-US" sz="2000" dirty="0"/>
              <a:t>s</a:t>
            </a:r>
            <a:r>
              <a:rPr lang="en-US" sz="2000" dirty="0" smtClean="0"/>
              <a:t>earch – Explore what’s out there</a:t>
            </a:r>
          </a:p>
          <a:p>
            <a:pPr marL="457200" indent="-457200">
              <a:buFont typeface="+mj-lt"/>
              <a:buAutoNum type="arabicPeriod"/>
            </a:pPr>
            <a:r>
              <a:rPr lang="en-US" sz="2000" dirty="0" smtClean="0"/>
              <a:t>Narrow college </a:t>
            </a:r>
            <a:r>
              <a:rPr lang="en-US" sz="2000" dirty="0"/>
              <a:t>s</a:t>
            </a:r>
            <a:r>
              <a:rPr lang="en-US" sz="2000" dirty="0" smtClean="0"/>
              <a:t>earch – Find 4-6 that are a good fit!</a:t>
            </a:r>
          </a:p>
          <a:p>
            <a:pPr marL="457200" indent="-457200">
              <a:buFont typeface="+mj-lt"/>
              <a:buAutoNum type="arabicPeriod"/>
            </a:pPr>
            <a:r>
              <a:rPr lang="en-US" sz="2000" dirty="0" smtClean="0"/>
              <a:t>Do college visits – Visit those 4-6 schools</a:t>
            </a:r>
          </a:p>
          <a:p>
            <a:pPr marL="457200" indent="-457200">
              <a:buFont typeface="+mj-lt"/>
              <a:buAutoNum type="arabicPeriod"/>
            </a:pPr>
            <a:r>
              <a:rPr lang="en-US" sz="2000" dirty="0" smtClean="0"/>
              <a:t>Take the ACT and/or SAT – Spring of junior year/Early fall of senior year</a:t>
            </a:r>
          </a:p>
          <a:p>
            <a:pPr marL="457200" indent="-457200">
              <a:buFont typeface="+mj-lt"/>
              <a:buAutoNum type="arabicPeriod"/>
            </a:pPr>
            <a:r>
              <a:rPr lang="en-US" sz="2000" dirty="0" smtClean="0"/>
              <a:t>Thoughtfully do course selection each year</a:t>
            </a:r>
          </a:p>
          <a:p>
            <a:pPr marL="457200" indent="-457200">
              <a:buFont typeface="+mj-lt"/>
              <a:buAutoNum type="arabicPeriod"/>
            </a:pPr>
            <a:r>
              <a:rPr lang="en-US" sz="2000" dirty="0" smtClean="0"/>
              <a:t>Job shadow when possible</a:t>
            </a:r>
          </a:p>
          <a:p>
            <a:pPr marL="457200" indent="-457200">
              <a:buFont typeface="+mj-lt"/>
              <a:buAutoNum type="arabicPeriod"/>
            </a:pPr>
            <a:r>
              <a:rPr lang="en-US" sz="2000" dirty="0" smtClean="0"/>
              <a:t>July - ??? – Apply to college</a:t>
            </a:r>
          </a:p>
          <a:p>
            <a:pPr marL="301943" lvl="1" indent="0">
              <a:buNone/>
            </a:pPr>
            <a:r>
              <a:rPr lang="en-US" sz="1600" dirty="0" smtClean="0"/>
              <a:t>	Request letters of recommendation and transcripts</a:t>
            </a:r>
          </a:p>
          <a:p>
            <a:pPr marL="301943" lvl="1" indent="0">
              <a:buNone/>
            </a:pPr>
            <a:r>
              <a:rPr lang="en-US" sz="1600" dirty="0" smtClean="0"/>
              <a:t>	Write college essays</a:t>
            </a:r>
          </a:p>
          <a:p>
            <a:pPr marL="457200" indent="-457200">
              <a:buFont typeface="+mj-lt"/>
              <a:buAutoNum type="arabicPeriod"/>
            </a:pPr>
            <a:r>
              <a:rPr lang="en-US" sz="2000" dirty="0" smtClean="0"/>
              <a:t>October - FAFSA filing starts </a:t>
            </a:r>
            <a:r>
              <a:rPr lang="en-US" sz="1400" dirty="0" smtClean="0"/>
              <a:t>(FAFSA deadlines vary by school)</a:t>
            </a:r>
            <a:endParaRPr lang="en-US" sz="2000" dirty="0" smtClean="0"/>
          </a:p>
          <a:p>
            <a:pPr marL="457200" indent="-457200">
              <a:buFont typeface="+mj-lt"/>
              <a:buAutoNum type="arabicPeriod"/>
            </a:pPr>
            <a:r>
              <a:rPr lang="en-US" sz="2000" dirty="0" smtClean="0"/>
              <a:t>Anytime! – Scholarship time! </a:t>
            </a:r>
            <a:r>
              <a:rPr lang="en-US" sz="1400" dirty="0" smtClean="0"/>
              <a:t>(Local scholarships really start to become available in December of senior year).</a:t>
            </a:r>
            <a:endParaRPr lang="en-US" sz="2000" dirty="0"/>
          </a:p>
        </p:txBody>
      </p:sp>
      <p:pic>
        <p:nvPicPr>
          <p:cNvPr id="5" name="Picture 2" descr="https://encrypted-tbn2.gstatic.com/images?q=tbn:ANd9GcT6A32uuMDBPucBjADzZcG7A1DaI-Jht2zw94JV9_jJgYKCIRD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408018">
            <a:off x="6557074" y="3356673"/>
            <a:ext cx="1658662" cy="1658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37327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atlanta.k12.ga.us/cms/lib/GA01000924/Centricity/Domain/3101/Maze%20Graphic.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838200"/>
            <a:ext cx="6858000" cy="4375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995553"/>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Athletes &amp; College:</a:t>
            </a:r>
            <a:br>
              <a:rPr lang="en-US" dirty="0" smtClean="0"/>
            </a:br>
            <a:r>
              <a:rPr lang="en-US" dirty="0" smtClean="0"/>
              <a:t>How is your college process different?</a:t>
            </a:r>
            <a:endParaRPr lang="en-US" dirty="0"/>
          </a:p>
        </p:txBody>
      </p:sp>
      <p:sp>
        <p:nvSpPr>
          <p:cNvPr id="3" name="Content Placeholder 2"/>
          <p:cNvSpPr>
            <a:spLocks noGrp="1"/>
          </p:cNvSpPr>
          <p:nvPr>
            <p:ph sz="quarter" idx="1"/>
          </p:nvPr>
        </p:nvSpPr>
        <p:spPr>
          <a:xfrm>
            <a:off x="457200" y="1600200"/>
            <a:ext cx="8229600" cy="4873752"/>
          </a:xfrm>
        </p:spPr>
        <p:txBody>
          <a:bodyPr/>
          <a:lstStyle/>
          <a:p>
            <a:r>
              <a:rPr lang="en-US" dirty="0" smtClean="0"/>
              <a:t>Required to do more than someone who is only applying to college because you are also involved in the recruiting process</a:t>
            </a:r>
          </a:p>
          <a:p>
            <a:r>
              <a:rPr lang="en-US" dirty="0" smtClean="0"/>
              <a:t>Preparation looks different (i.e., sports camps, etc.)</a:t>
            </a:r>
          </a:p>
          <a:p>
            <a:r>
              <a:rPr lang="en-US" dirty="0" smtClean="0"/>
              <a:t>Timelines are moved up</a:t>
            </a:r>
          </a:p>
          <a:p>
            <a:r>
              <a:rPr lang="en-US" dirty="0" smtClean="0"/>
              <a:t>Market yourself to coaches</a:t>
            </a:r>
          </a:p>
          <a:p>
            <a:r>
              <a:rPr lang="en-US" dirty="0" smtClean="0"/>
              <a:t>Showcase yourself on two platforms: Athletics and academics</a:t>
            </a:r>
          </a:p>
          <a:p>
            <a:r>
              <a:rPr lang="en-US" dirty="0" smtClean="0"/>
              <a:t>Considerations for how athletics will fit into your life at college (major transition)</a:t>
            </a:r>
            <a:endParaRPr lang="en-US" dirty="0"/>
          </a:p>
        </p:txBody>
      </p:sp>
    </p:spTree>
    <p:extLst>
      <p:ext uri="{BB962C8B-B14F-4D97-AF65-F5344CB8AC3E}">
        <p14:creationId xmlns:p14="http://schemas.microsoft.com/office/powerpoint/2010/main" val="3876838555"/>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for Student Athletes at the College Level</a:t>
            </a:r>
            <a:endParaRPr lang="en-US" dirty="0"/>
          </a:p>
        </p:txBody>
      </p:sp>
      <p:sp>
        <p:nvSpPr>
          <p:cNvPr id="3" name="Content Placeholder 2"/>
          <p:cNvSpPr>
            <a:spLocks noGrp="1"/>
          </p:cNvSpPr>
          <p:nvPr>
            <p:ph sz="quarter" idx="1"/>
          </p:nvPr>
        </p:nvSpPr>
        <p:spPr/>
        <p:txBody>
          <a:bodyPr/>
          <a:lstStyle/>
          <a:p>
            <a:r>
              <a:rPr lang="en-US" dirty="0" smtClean="0"/>
              <a:t>Physical demand – In-season and off-season</a:t>
            </a:r>
          </a:p>
          <a:p>
            <a:r>
              <a:rPr lang="en-US" dirty="0" smtClean="0"/>
              <a:t>Mental Challenge</a:t>
            </a:r>
          </a:p>
          <a:p>
            <a:r>
              <a:rPr lang="en-US" dirty="0" smtClean="0"/>
              <a:t>Extensive travel</a:t>
            </a:r>
          </a:p>
          <a:p>
            <a:r>
              <a:rPr lang="en-US" dirty="0" smtClean="0"/>
              <a:t>Extensive practice and game schedules</a:t>
            </a:r>
          </a:p>
          <a:p>
            <a:r>
              <a:rPr lang="en-US" dirty="0" smtClean="0"/>
              <a:t>Time management becomes paramount</a:t>
            </a:r>
          </a:p>
          <a:p>
            <a:r>
              <a:rPr lang="en-US" dirty="0" smtClean="0"/>
              <a:t>Academic eligibility</a:t>
            </a:r>
          </a:p>
          <a:p>
            <a:endParaRPr lang="en-US" dirty="0"/>
          </a:p>
          <a:p>
            <a:r>
              <a:rPr lang="en-US" dirty="0" smtClean="0"/>
              <a:t>It’s a different experience for a college student who plays sports.</a:t>
            </a:r>
            <a:endParaRPr lang="en-US" dirty="0"/>
          </a:p>
        </p:txBody>
      </p:sp>
    </p:spTree>
    <p:extLst>
      <p:ext uri="{BB962C8B-B14F-4D97-AF65-F5344CB8AC3E}">
        <p14:creationId xmlns:p14="http://schemas.microsoft.com/office/powerpoint/2010/main" val="1337745125"/>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467600" cy="1935162"/>
          </a:xfrm>
        </p:spPr>
        <p:txBody>
          <a:bodyPr>
            <a:normAutofit/>
          </a:bodyPr>
          <a:lstStyle/>
          <a:p>
            <a:r>
              <a:rPr lang="en-US" dirty="0" smtClean="0"/>
              <a:t>Start thinking about what you want in a college, so let’s practice!</a:t>
            </a:r>
            <a:br>
              <a:rPr lang="en-US" dirty="0" smtClean="0"/>
            </a:br>
            <a:r>
              <a:rPr lang="en-US" dirty="0" smtClean="0"/>
              <a:t/>
            </a:r>
            <a:br>
              <a:rPr lang="en-US" dirty="0" smtClean="0"/>
            </a:br>
            <a:r>
              <a:rPr lang="en-US" dirty="0" smtClean="0"/>
              <a:t>Answer Me This…</a:t>
            </a:r>
            <a:endParaRPr lang="en-US" dirty="0"/>
          </a:p>
        </p:txBody>
      </p:sp>
      <p:sp>
        <p:nvSpPr>
          <p:cNvPr id="4" name="TextBox 3"/>
          <p:cNvSpPr txBox="1"/>
          <p:nvPr/>
        </p:nvSpPr>
        <p:spPr>
          <a:xfrm>
            <a:off x="1676400" y="4038600"/>
            <a:ext cx="6248400" cy="369332"/>
          </a:xfrm>
          <a:prstGeom prst="rect">
            <a:avLst/>
          </a:prstGeom>
          <a:noFill/>
          <a:ln>
            <a:noFill/>
          </a:ln>
        </p:spPr>
        <p:txBody>
          <a:bodyPr wrap="square" rtlCol="0">
            <a:spAutoFit/>
          </a:bodyPr>
          <a:lstStyle/>
          <a:p>
            <a:pPr algn="ctr"/>
            <a:r>
              <a:rPr lang="en-US" dirty="0" smtClean="0"/>
              <a:t>I enjoy participating in activities. Yes or No?</a:t>
            </a:r>
            <a:endParaRPr lang="en-US" dirty="0"/>
          </a:p>
        </p:txBody>
      </p:sp>
      <p:sp>
        <p:nvSpPr>
          <p:cNvPr id="5" name="TextBox 4"/>
          <p:cNvSpPr txBox="1"/>
          <p:nvPr/>
        </p:nvSpPr>
        <p:spPr>
          <a:xfrm>
            <a:off x="1600200" y="3868925"/>
            <a:ext cx="6248400" cy="646331"/>
          </a:xfrm>
          <a:prstGeom prst="rect">
            <a:avLst/>
          </a:prstGeom>
          <a:solidFill>
            <a:schemeClr val="bg1"/>
          </a:solidFill>
          <a:ln>
            <a:noFill/>
          </a:ln>
        </p:spPr>
        <p:txBody>
          <a:bodyPr wrap="square" rtlCol="0">
            <a:spAutoFit/>
          </a:bodyPr>
          <a:lstStyle/>
          <a:p>
            <a:pPr algn="ctr"/>
            <a:r>
              <a:rPr lang="en-US" dirty="0" smtClean="0"/>
              <a:t>I would like to have a prominent place in organizations, on campus, in my dorm, in classes, etc. – Yes or No?</a:t>
            </a:r>
            <a:endParaRPr lang="en-US" dirty="0"/>
          </a:p>
        </p:txBody>
      </p:sp>
      <p:sp>
        <p:nvSpPr>
          <p:cNvPr id="6" name="TextBox 5"/>
          <p:cNvSpPr txBox="1"/>
          <p:nvPr/>
        </p:nvSpPr>
        <p:spPr>
          <a:xfrm>
            <a:off x="1524000" y="3900100"/>
            <a:ext cx="6248400" cy="646331"/>
          </a:xfrm>
          <a:prstGeom prst="rect">
            <a:avLst/>
          </a:prstGeom>
          <a:solidFill>
            <a:schemeClr val="bg1"/>
          </a:solidFill>
          <a:ln>
            <a:noFill/>
          </a:ln>
        </p:spPr>
        <p:txBody>
          <a:bodyPr wrap="square" rtlCol="0">
            <a:spAutoFit/>
          </a:bodyPr>
          <a:lstStyle/>
          <a:p>
            <a:pPr algn="ctr"/>
            <a:r>
              <a:rPr lang="en-US" dirty="0" smtClean="0"/>
              <a:t>Individual attention from teachers is important to me. </a:t>
            </a:r>
          </a:p>
          <a:p>
            <a:pPr algn="ctr"/>
            <a:r>
              <a:rPr lang="en-US" dirty="0" smtClean="0"/>
              <a:t>Yes or No?</a:t>
            </a:r>
            <a:endParaRPr lang="en-US" dirty="0"/>
          </a:p>
        </p:txBody>
      </p:sp>
      <p:sp>
        <p:nvSpPr>
          <p:cNvPr id="7" name="TextBox 6"/>
          <p:cNvSpPr txBox="1"/>
          <p:nvPr/>
        </p:nvSpPr>
        <p:spPr>
          <a:xfrm>
            <a:off x="1595761" y="3908238"/>
            <a:ext cx="6248400" cy="646331"/>
          </a:xfrm>
          <a:prstGeom prst="rect">
            <a:avLst/>
          </a:prstGeom>
          <a:solidFill>
            <a:schemeClr val="bg1"/>
          </a:solidFill>
          <a:ln>
            <a:noFill/>
          </a:ln>
        </p:spPr>
        <p:txBody>
          <a:bodyPr wrap="square" rtlCol="0">
            <a:spAutoFit/>
          </a:bodyPr>
          <a:lstStyle/>
          <a:p>
            <a:pPr algn="ctr"/>
            <a:r>
              <a:rPr lang="en-US" dirty="0" smtClean="0"/>
              <a:t>I learn best if I can speak out in class and ask questions.</a:t>
            </a:r>
          </a:p>
          <a:p>
            <a:pPr algn="ctr"/>
            <a:r>
              <a:rPr lang="en-US" dirty="0" smtClean="0"/>
              <a:t>Yes or No?</a:t>
            </a:r>
          </a:p>
        </p:txBody>
      </p:sp>
      <p:sp>
        <p:nvSpPr>
          <p:cNvPr id="8" name="TextBox 7"/>
          <p:cNvSpPr txBox="1"/>
          <p:nvPr/>
        </p:nvSpPr>
        <p:spPr>
          <a:xfrm>
            <a:off x="1649027" y="3908238"/>
            <a:ext cx="6248400" cy="830997"/>
          </a:xfrm>
          <a:prstGeom prst="rect">
            <a:avLst/>
          </a:prstGeom>
          <a:solidFill>
            <a:schemeClr val="bg1"/>
          </a:solidFill>
          <a:ln>
            <a:noFill/>
          </a:ln>
        </p:spPr>
        <p:txBody>
          <a:bodyPr wrap="square" rtlCol="0">
            <a:spAutoFit/>
          </a:bodyPr>
          <a:lstStyle/>
          <a:p>
            <a:pPr algn="ctr"/>
            <a:r>
              <a:rPr lang="en-US" sz="2400" dirty="0" smtClean="0"/>
              <a:t>I am undecided about what I want to study. Yes or No?</a:t>
            </a:r>
          </a:p>
        </p:txBody>
      </p:sp>
      <p:sp>
        <p:nvSpPr>
          <p:cNvPr id="9" name="TextBox 8"/>
          <p:cNvSpPr txBox="1"/>
          <p:nvPr/>
        </p:nvSpPr>
        <p:spPr>
          <a:xfrm>
            <a:off x="1649027" y="3900100"/>
            <a:ext cx="6248400" cy="923330"/>
          </a:xfrm>
          <a:prstGeom prst="rect">
            <a:avLst/>
          </a:prstGeom>
          <a:solidFill>
            <a:schemeClr val="bg1"/>
          </a:solidFill>
          <a:ln>
            <a:noFill/>
          </a:ln>
        </p:spPr>
        <p:txBody>
          <a:bodyPr wrap="square" rtlCol="0">
            <a:spAutoFit/>
          </a:bodyPr>
          <a:lstStyle/>
          <a:p>
            <a:pPr algn="ctr"/>
            <a:r>
              <a:rPr lang="en-US" dirty="0" smtClean="0"/>
              <a:t>I want to go to a school nearby, far away, near the ocean, in the city, within commuting distance, etc. Think about WHERE you’d want to go to school.</a:t>
            </a:r>
          </a:p>
        </p:txBody>
      </p:sp>
      <p:sp>
        <p:nvSpPr>
          <p:cNvPr id="10" name="TextBox 9"/>
          <p:cNvSpPr txBox="1"/>
          <p:nvPr/>
        </p:nvSpPr>
        <p:spPr>
          <a:xfrm>
            <a:off x="1600200" y="3969603"/>
            <a:ext cx="6248400" cy="830997"/>
          </a:xfrm>
          <a:prstGeom prst="rect">
            <a:avLst/>
          </a:prstGeom>
          <a:solidFill>
            <a:schemeClr val="bg1"/>
          </a:solidFill>
          <a:ln>
            <a:noFill/>
          </a:ln>
        </p:spPr>
        <p:txBody>
          <a:bodyPr wrap="square" rtlCol="0">
            <a:spAutoFit/>
          </a:bodyPr>
          <a:lstStyle/>
          <a:p>
            <a:pPr algn="ctr"/>
            <a:r>
              <a:rPr lang="en-US" sz="2400" dirty="0" smtClean="0"/>
              <a:t>Are you looking for special programming such as sports, art, drama, etc.?  </a:t>
            </a:r>
          </a:p>
        </p:txBody>
      </p:sp>
      <p:sp>
        <p:nvSpPr>
          <p:cNvPr id="11" name="TextBox 10"/>
          <p:cNvSpPr txBox="1"/>
          <p:nvPr/>
        </p:nvSpPr>
        <p:spPr>
          <a:xfrm>
            <a:off x="1739283" y="3893403"/>
            <a:ext cx="6248400" cy="830997"/>
          </a:xfrm>
          <a:prstGeom prst="rect">
            <a:avLst/>
          </a:prstGeom>
          <a:solidFill>
            <a:schemeClr val="bg1"/>
          </a:solidFill>
          <a:ln>
            <a:noFill/>
          </a:ln>
        </p:spPr>
        <p:txBody>
          <a:bodyPr wrap="square" rtlCol="0">
            <a:spAutoFit/>
          </a:bodyPr>
          <a:lstStyle/>
          <a:p>
            <a:pPr algn="ctr"/>
            <a:r>
              <a:rPr lang="en-US" sz="2400" dirty="0" smtClean="0"/>
              <a:t>I want to go to a good college where I can get an excellent education. Yes? </a:t>
            </a:r>
          </a:p>
        </p:txBody>
      </p:sp>
    </p:spTree>
    <p:extLst>
      <p:ext uri="{BB962C8B-B14F-4D97-AF65-F5344CB8AC3E}">
        <p14:creationId xmlns:p14="http://schemas.microsoft.com/office/powerpoint/2010/main" val="11336952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ppt_w</p:attrName>
                                        </p:attrNameLst>
                                      </p:cBhvr>
                                      <p:tavLst>
                                        <p:tav tm="0">
                                          <p:val>
                                            <p:fltVal val="0"/>
                                          </p:val>
                                        </p:tav>
                                        <p:tav tm="100000">
                                          <p:val>
                                            <p:strVal val="#ppt_w"/>
                                          </p:val>
                                        </p:tav>
                                      </p:tavLst>
                                    </p:anim>
                                    <p:anim calcmode="lin" valueType="num">
                                      <p:cBhvr>
                                        <p:cTn id="32" dur="1000" fill="hold"/>
                                        <p:tgtEl>
                                          <p:spTgt spid="7"/>
                                        </p:tgtEl>
                                        <p:attrNameLst>
                                          <p:attrName>ppt_h</p:attrName>
                                        </p:attrNameLst>
                                      </p:cBhvr>
                                      <p:tavLst>
                                        <p:tav tm="0">
                                          <p:val>
                                            <p:fltVal val="0"/>
                                          </p:val>
                                        </p:tav>
                                        <p:tav tm="100000">
                                          <p:val>
                                            <p:strVal val="#ppt_h"/>
                                          </p:val>
                                        </p:tav>
                                      </p:tavLst>
                                    </p:anim>
                                    <p:anim calcmode="lin" valueType="num">
                                      <p:cBhvr>
                                        <p:cTn id="33" dur="1000" fill="hold"/>
                                        <p:tgtEl>
                                          <p:spTgt spid="7"/>
                                        </p:tgtEl>
                                        <p:attrNameLst>
                                          <p:attrName>style.rotation</p:attrName>
                                        </p:attrNameLst>
                                      </p:cBhvr>
                                      <p:tavLst>
                                        <p:tav tm="0">
                                          <p:val>
                                            <p:fltVal val="90"/>
                                          </p:val>
                                        </p:tav>
                                        <p:tav tm="100000">
                                          <p:val>
                                            <p:fltVal val="0"/>
                                          </p:val>
                                        </p:tav>
                                      </p:tavLst>
                                    </p:anim>
                                    <p:animEffect transition="in" filter="fade">
                                      <p:cBhvr>
                                        <p:cTn id="34" dur="10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1000" fill="hold"/>
                                        <p:tgtEl>
                                          <p:spTgt spid="8"/>
                                        </p:tgtEl>
                                        <p:attrNameLst>
                                          <p:attrName>ppt_w</p:attrName>
                                        </p:attrNameLst>
                                      </p:cBhvr>
                                      <p:tavLst>
                                        <p:tav tm="0">
                                          <p:val>
                                            <p:fltVal val="0"/>
                                          </p:val>
                                        </p:tav>
                                        <p:tav tm="100000">
                                          <p:val>
                                            <p:strVal val="#ppt_w"/>
                                          </p:val>
                                        </p:tav>
                                      </p:tavLst>
                                    </p:anim>
                                    <p:anim calcmode="lin" valueType="num">
                                      <p:cBhvr>
                                        <p:cTn id="40" dur="1000" fill="hold"/>
                                        <p:tgtEl>
                                          <p:spTgt spid="8"/>
                                        </p:tgtEl>
                                        <p:attrNameLst>
                                          <p:attrName>ppt_h</p:attrName>
                                        </p:attrNameLst>
                                      </p:cBhvr>
                                      <p:tavLst>
                                        <p:tav tm="0">
                                          <p:val>
                                            <p:fltVal val="0"/>
                                          </p:val>
                                        </p:tav>
                                        <p:tav tm="100000">
                                          <p:val>
                                            <p:strVal val="#ppt_h"/>
                                          </p:val>
                                        </p:tav>
                                      </p:tavLst>
                                    </p:anim>
                                    <p:anim calcmode="lin" valueType="num">
                                      <p:cBhvr>
                                        <p:cTn id="41" dur="1000" fill="hold"/>
                                        <p:tgtEl>
                                          <p:spTgt spid="8"/>
                                        </p:tgtEl>
                                        <p:attrNameLst>
                                          <p:attrName>style.rotation</p:attrName>
                                        </p:attrNameLst>
                                      </p:cBhvr>
                                      <p:tavLst>
                                        <p:tav tm="0">
                                          <p:val>
                                            <p:fltVal val="90"/>
                                          </p:val>
                                        </p:tav>
                                        <p:tav tm="100000">
                                          <p:val>
                                            <p:fltVal val="0"/>
                                          </p:val>
                                        </p:tav>
                                      </p:tavLst>
                                    </p:anim>
                                    <p:animEffect transition="in" filter="fade">
                                      <p:cBhvr>
                                        <p:cTn id="42" dur="10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1000" fill="hold"/>
                                        <p:tgtEl>
                                          <p:spTgt spid="9"/>
                                        </p:tgtEl>
                                        <p:attrNameLst>
                                          <p:attrName>ppt_w</p:attrName>
                                        </p:attrNameLst>
                                      </p:cBhvr>
                                      <p:tavLst>
                                        <p:tav tm="0">
                                          <p:val>
                                            <p:fltVal val="0"/>
                                          </p:val>
                                        </p:tav>
                                        <p:tav tm="100000">
                                          <p:val>
                                            <p:strVal val="#ppt_w"/>
                                          </p:val>
                                        </p:tav>
                                      </p:tavLst>
                                    </p:anim>
                                    <p:anim calcmode="lin" valueType="num">
                                      <p:cBhvr>
                                        <p:cTn id="48" dur="1000" fill="hold"/>
                                        <p:tgtEl>
                                          <p:spTgt spid="9"/>
                                        </p:tgtEl>
                                        <p:attrNameLst>
                                          <p:attrName>ppt_h</p:attrName>
                                        </p:attrNameLst>
                                      </p:cBhvr>
                                      <p:tavLst>
                                        <p:tav tm="0">
                                          <p:val>
                                            <p:fltVal val="0"/>
                                          </p:val>
                                        </p:tav>
                                        <p:tav tm="100000">
                                          <p:val>
                                            <p:strVal val="#ppt_h"/>
                                          </p:val>
                                        </p:tav>
                                      </p:tavLst>
                                    </p:anim>
                                    <p:anim calcmode="lin" valueType="num">
                                      <p:cBhvr>
                                        <p:cTn id="49" dur="1000" fill="hold"/>
                                        <p:tgtEl>
                                          <p:spTgt spid="9"/>
                                        </p:tgtEl>
                                        <p:attrNameLst>
                                          <p:attrName>style.rotation</p:attrName>
                                        </p:attrNameLst>
                                      </p:cBhvr>
                                      <p:tavLst>
                                        <p:tav tm="0">
                                          <p:val>
                                            <p:fltVal val="90"/>
                                          </p:val>
                                        </p:tav>
                                        <p:tav tm="100000">
                                          <p:val>
                                            <p:fltVal val="0"/>
                                          </p:val>
                                        </p:tav>
                                      </p:tavLst>
                                    </p:anim>
                                    <p:animEffect transition="in" filter="fade">
                                      <p:cBhvr>
                                        <p:cTn id="50" dur="10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1000" fill="hold"/>
                                        <p:tgtEl>
                                          <p:spTgt spid="10"/>
                                        </p:tgtEl>
                                        <p:attrNameLst>
                                          <p:attrName>ppt_w</p:attrName>
                                        </p:attrNameLst>
                                      </p:cBhvr>
                                      <p:tavLst>
                                        <p:tav tm="0">
                                          <p:val>
                                            <p:fltVal val="0"/>
                                          </p:val>
                                        </p:tav>
                                        <p:tav tm="100000">
                                          <p:val>
                                            <p:strVal val="#ppt_w"/>
                                          </p:val>
                                        </p:tav>
                                      </p:tavLst>
                                    </p:anim>
                                    <p:anim calcmode="lin" valueType="num">
                                      <p:cBhvr>
                                        <p:cTn id="56" dur="1000" fill="hold"/>
                                        <p:tgtEl>
                                          <p:spTgt spid="10"/>
                                        </p:tgtEl>
                                        <p:attrNameLst>
                                          <p:attrName>ppt_h</p:attrName>
                                        </p:attrNameLst>
                                      </p:cBhvr>
                                      <p:tavLst>
                                        <p:tav tm="0">
                                          <p:val>
                                            <p:fltVal val="0"/>
                                          </p:val>
                                        </p:tav>
                                        <p:tav tm="100000">
                                          <p:val>
                                            <p:strVal val="#ppt_h"/>
                                          </p:val>
                                        </p:tav>
                                      </p:tavLst>
                                    </p:anim>
                                    <p:anim calcmode="lin" valueType="num">
                                      <p:cBhvr>
                                        <p:cTn id="57" dur="1000" fill="hold"/>
                                        <p:tgtEl>
                                          <p:spTgt spid="10"/>
                                        </p:tgtEl>
                                        <p:attrNameLst>
                                          <p:attrName>style.rotation</p:attrName>
                                        </p:attrNameLst>
                                      </p:cBhvr>
                                      <p:tavLst>
                                        <p:tav tm="0">
                                          <p:val>
                                            <p:fltVal val="90"/>
                                          </p:val>
                                        </p:tav>
                                        <p:tav tm="100000">
                                          <p:val>
                                            <p:fltVal val="0"/>
                                          </p:val>
                                        </p:tav>
                                      </p:tavLst>
                                    </p:anim>
                                    <p:animEffect transition="in" filter="fade">
                                      <p:cBhvr>
                                        <p:cTn id="58" dur="1000"/>
                                        <p:tgtEl>
                                          <p:spTgt spid="10"/>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p:cTn id="63" dur="1000" fill="hold"/>
                                        <p:tgtEl>
                                          <p:spTgt spid="11"/>
                                        </p:tgtEl>
                                        <p:attrNameLst>
                                          <p:attrName>ppt_w</p:attrName>
                                        </p:attrNameLst>
                                      </p:cBhvr>
                                      <p:tavLst>
                                        <p:tav tm="0">
                                          <p:val>
                                            <p:fltVal val="0"/>
                                          </p:val>
                                        </p:tav>
                                        <p:tav tm="100000">
                                          <p:val>
                                            <p:strVal val="#ppt_w"/>
                                          </p:val>
                                        </p:tav>
                                      </p:tavLst>
                                    </p:anim>
                                    <p:anim calcmode="lin" valueType="num">
                                      <p:cBhvr>
                                        <p:cTn id="64" dur="1000" fill="hold"/>
                                        <p:tgtEl>
                                          <p:spTgt spid="11"/>
                                        </p:tgtEl>
                                        <p:attrNameLst>
                                          <p:attrName>ppt_h</p:attrName>
                                        </p:attrNameLst>
                                      </p:cBhvr>
                                      <p:tavLst>
                                        <p:tav tm="0">
                                          <p:val>
                                            <p:fltVal val="0"/>
                                          </p:val>
                                        </p:tav>
                                        <p:tav tm="100000">
                                          <p:val>
                                            <p:strVal val="#ppt_h"/>
                                          </p:val>
                                        </p:tav>
                                      </p:tavLst>
                                    </p:anim>
                                    <p:anim calcmode="lin" valueType="num">
                                      <p:cBhvr>
                                        <p:cTn id="65" dur="1000" fill="hold"/>
                                        <p:tgtEl>
                                          <p:spTgt spid="11"/>
                                        </p:tgtEl>
                                        <p:attrNameLst>
                                          <p:attrName>style.rotation</p:attrName>
                                        </p:attrNameLst>
                                      </p:cBhvr>
                                      <p:tavLst>
                                        <p:tav tm="0">
                                          <p:val>
                                            <p:fltVal val="90"/>
                                          </p:val>
                                        </p:tav>
                                        <p:tav tm="100000">
                                          <p:val>
                                            <p:fltVal val="0"/>
                                          </p:val>
                                        </p:tav>
                                      </p:tavLst>
                                    </p:anim>
                                    <p:animEffect transition="in" filter="fade">
                                      <p:cBhvr>
                                        <p:cTn id="6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600" y="1752600"/>
            <a:ext cx="2937933" cy="3877733"/>
          </a:xfrm>
        </p:spPr>
        <p:txBody>
          <a:bodyPr>
            <a:normAutofit lnSpcReduction="10000"/>
          </a:bodyPr>
          <a:lstStyle/>
          <a:p>
            <a:r>
              <a:rPr lang="en-US" dirty="0" smtClean="0"/>
              <a:t>Housing</a:t>
            </a:r>
          </a:p>
          <a:p>
            <a:r>
              <a:rPr lang="en-US" dirty="0" smtClean="0"/>
              <a:t>Campus life</a:t>
            </a:r>
          </a:p>
          <a:p>
            <a:r>
              <a:rPr lang="en-US" dirty="0" smtClean="0"/>
              <a:t>Food</a:t>
            </a:r>
          </a:p>
          <a:p>
            <a:r>
              <a:rPr lang="en-US" dirty="0" smtClean="0"/>
              <a:t>Majors</a:t>
            </a:r>
          </a:p>
          <a:p>
            <a:r>
              <a:rPr lang="en-US" dirty="0" smtClean="0"/>
              <a:t>Programs</a:t>
            </a:r>
          </a:p>
          <a:p>
            <a:r>
              <a:rPr lang="en-US" dirty="0" smtClean="0"/>
              <a:t>Facilities</a:t>
            </a:r>
          </a:p>
          <a:p>
            <a:r>
              <a:rPr lang="en-US" dirty="0" smtClean="0"/>
              <a:t>Study abroad</a:t>
            </a:r>
          </a:p>
          <a:p>
            <a:r>
              <a:rPr lang="en-US" dirty="0" smtClean="0"/>
              <a:t>Perks?</a:t>
            </a:r>
            <a:endParaRPr lang="en-US" dirty="0"/>
          </a:p>
          <a:p>
            <a:r>
              <a:rPr lang="en-US" dirty="0" smtClean="0"/>
              <a:t>Athletic Fit</a:t>
            </a:r>
          </a:p>
        </p:txBody>
      </p:sp>
      <p:sp>
        <p:nvSpPr>
          <p:cNvPr id="3" name="Title 2"/>
          <p:cNvSpPr>
            <a:spLocks noGrp="1"/>
          </p:cNvSpPr>
          <p:nvPr>
            <p:ph type="title"/>
          </p:nvPr>
        </p:nvSpPr>
        <p:spPr/>
        <p:txBody>
          <a:bodyPr/>
          <a:lstStyle/>
          <a:p>
            <a:r>
              <a:rPr lang="en-US" dirty="0" smtClean="0"/>
              <a:t>Determine Search Criteria:</a:t>
            </a:r>
            <a:br>
              <a:rPr lang="en-US" dirty="0" smtClean="0"/>
            </a:br>
            <a:r>
              <a:rPr lang="en-US" dirty="0" smtClean="0"/>
              <a:t>Finding the right fit</a:t>
            </a:r>
            <a:endParaRPr lang="en-US" dirty="0"/>
          </a:p>
        </p:txBody>
      </p:sp>
      <p:pic>
        <p:nvPicPr>
          <p:cNvPr id="6" name="Picture 2" descr="http://patriotlife.gmu.edu/wp-content/uploads/2013/09/bestfi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2057400"/>
            <a:ext cx="4343400" cy="2779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616577"/>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Fit is so important!</a:t>
            </a:r>
            <a:endParaRPr lang="en-US" dirty="0"/>
          </a:p>
        </p:txBody>
      </p:sp>
      <p:sp>
        <p:nvSpPr>
          <p:cNvPr id="3" name="Content Placeholder 2"/>
          <p:cNvSpPr>
            <a:spLocks noGrp="1"/>
          </p:cNvSpPr>
          <p:nvPr>
            <p:ph sz="quarter" idx="1"/>
          </p:nvPr>
        </p:nvSpPr>
        <p:spPr>
          <a:xfrm>
            <a:off x="457200" y="1600200"/>
            <a:ext cx="8077200" cy="4873752"/>
          </a:xfrm>
        </p:spPr>
        <p:txBody>
          <a:bodyPr>
            <a:normAutofit/>
          </a:bodyPr>
          <a:lstStyle/>
          <a:p>
            <a:r>
              <a:rPr lang="en-US" dirty="0" smtClean="0"/>
              <a:t>Find schools that you WANT to attend because they meet your needs and wants</a:t>
            </a:r>
          </a:p>
          <a:p>
            <a:pPr lvl="1"/>
            <a:r>
              <a:rPr lang="en-US" dirty="0" smtClean="0"/>
              <a:t>Use college search tools such as </a:t>
            </a:r>
            <a:r>
              <a:rPr lang="en-US" dirty="0" err="1" smtClean="0"/>
              <a:t>Naviance</a:t>
            </a:r>
            <a:r>
              <a:rPr lang="en-US" dirty="0" smtClean="0"/>
              <a:t> </a:t>
            </a:r>
            <a:r>
              <a:rPr lang="en-US" dirty="0" err="1" smtClean="0"/>
              <a:t>SuperMatch</a:t>
            </a:r>
            <a:r>
              <a:rPr lang="en-US" dirty="0" smtClean="0"/>
              <a:t> (Use your student account) and Big Futures College Search (Free through the College Board)</a:t>
            </a:r>
          </a:p>
          <a:p>
            <a:pPr lvl="1"/>
            <a:r>
              <a:rPr lang="en-US" dirty="0" smtClean="0"/>
              <a:t>Get on campus and do college visits!</a:t>
            </a:r>
          </a:p>
          <a:p>
            <a:pPr lvl="1"/>
            <a:r>
              <a:rPr lang="en-US" dirty="0" smtClean="0"/>
              <a:t>Make a list of pros &amp; cons of different schools</a:t>
            </a:r>
          </a:p>
          <a:p>
            <a:pPr lvl="2"/>
            <a:r>
              <a:rPr lang="en-US" dirty="0" smtClean="0"/>
              <a:t>Use a College Comparison Worksheet like the one found here: </a:t>
            </a:r>
          </a:p>
          <a:p>
            <a:pPr lvl="2">
              <a:buNone/>
            </a:pPr>
            <a:r>
              <a:rPr lang="en-US" dirty="0" smtClean="0"/>
              <a:t> </a:t>
            </a:r>
            <a:r>
              <a:rPr lang="en-US" sz="1200" dirty="0" smtClean="0"/>
              <a:t>https://www.act.org/content/dam/act/unsecured/documents/CollegeComparisonWorksheet.pdf</a:t>
            </a:r>
            <a:endParaRPr lang="en-US" dirty="0" smtClean="0"/>
          </a:p>
          <a:p>
            <a:endParaRPr lang="en-US" dirty="0" smtClean="0"/>
          </a:p>
          <a:p>
            <a:r>
              <a:rPr lang="en-US" dirty="0" smtClean="0"/>
              <a:t>What if you had a career-ending injury? Would you still want to go to that school?</a:t>
            </a:r>
          </a:p>
          <a:p>
            <a:endParaRPr lang="en-US" dirty="0" smtClean="0"/>
          </a:p>
        </p:txBody>
      </p:sp>
    </p:spTree>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Athletic Fit</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Identify the division level you can play at so that you target the right schools where you have the best chance of securing a coveted slot on the team</a:t>
            </a:r>
          </a:p>
          <a:p>
            <a:r>
              <a:rPr lang="en-US" dirty="0" smtClean="0"/>
              <a:t>Be honest about your athletic ability</a:t>
            </a:r>
          </a:p>
          <a:p>
            <a:r>
              <a:rPr lang="en-US" dirty="0" smtClean="0"/>
              <a:t>Ask your coaches and others that you know will be honest and candid with you</a:t>
            </a:r>
          </a:p>
          <a:p>
            <a:r>
              <a:rPr lang="en-US" dirty="0" smtClean="0"/>
              <a:t>Go see teams at various levels compete.</a:t>
            </a:r>
          </a:p>
          <a:p>
            <a:r>
              <a:rPr lang="en-US" dirty="0" smtClean="0"/>
              <a:t>Are there any schools that are showing interest? What division do they belong to? This is often a good indicator.</a:t>
            </a:r>
          </a:p>
          <a:p>
            <a:r>
              <a:rPr lang="en-US" dirty="0" smtClean="0"/>
              <a:t>Watch the schools you are interested in playing for compete in your sport.</a:t>
            </a:r>
          </a:p>
          <a:p>
            <a:r>
              <a:rPr lang="en-US" dirty="0" smtClean="0"/>
              <a:t>Watch how the coaches coach and how the players react to them.</a:t>
            </a:r>
          </a:p>
          <a:p>
            <a:endParaRPr lang="en-US" dirty="0" smtClean="0"/>
          </a:p>
          <a:p>
            <a:r>
              <a:rPr lang="en-US" dirty="0" smtClean="0"/>
              <a:t>You do not want to waste your time focusing on colleges with the wrong athletic division and academic requirements.</a:t>
            </a:r>
            <a:endParaRPr lang="en-US" dirty="0"/>
          </a:p>
        </p:txBody>
      </p:sp>
    </p:spTree>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difference between the different divisions?</a:t>
            </a:r>
            <a:endParaRPr lang="en-US" dirty="0"/>
          </a:p>
        </p:txBody>
      </p:sp>
      <p:graphicFrame>
        <p:nvGraphicFramePr>
          <p:cNvPr id="4" name="Table 3"/>
          <p:cNvGraphicFramePr>
            <a:graphicFrameLocks noGrp="1"/>
          </p:cNvGraphicFramePr>
          <p:nvPr/>
        </p:nvGraphicFramePr>
        <p:xfrm>
          <a:off x="304800" y="1524000"/>
          <a:ext cx="8305800" cy="4869180"/>
        </p:xfrm>
        <a:graphic>
          <a:graphicData uri="http://schemas.openxmlformats.org/drawingml/2006/table">
            <a:tbl>
              <a:tblPr/>
              <a:tblGrid>
                <a:gridCol w="1982720"/>
                <a:gridCol w="6323080"/>
              </a:tblGrid>
              <a:tr h="2080260">
                <a:tc>
                  <a:txBody>
                    <a:bodyPr/>
                    <a:lstStyle/>
                    <a:p>
                      <a:pPr marL="0" marR="0" algn="ctr">
                        <a:spcBef>
                          <a:spcPts val="0"/>
                        </a:spcBef>
                        <a:spcAft>
                          <a:spcPts val="0"/>
                        </a:spcAft>
                      </a:pPr>
                      <a:endParaRPr lang="en-US" sz="2400" dirty="0" smtClean="0">
                        <a:latin typeface="Times New Roman"/>
                        <a:ea typeface="Calibri"/>
                        <a:cs typeface="Times New Roman"/>
                      </a:endParaRPr>
                    </a:p>
                    <a:p>
                      <a:pPr marL="0" marR="0" algn="ctr">
                        <a:spcBef>
                          <a:spcPts val="0"/>
                        </a:spcBef>
                        <a:spcAft>
                          <a:spcPts val="0"/>
                        </a:spcAft>
                      </a:pPr>
                      <a:endParaRPr lang="en-US" sz="2400" dirty="0" smtClean="0">
                        <a:latin typeface="Times New Roman"/>
                        <a:ea typeface="Calibri"/>
                        <a:cs typeface="Times New Roman"/>
                      </a:endParaRPr>
                    </a:p>
                    <a:p>
                      <a:pPr marL="0" marR="0" algn="ctr">
                        <a:spcBef>
                          <a:spcPts val="0"/>
                        </a:spcBef>
                        <a:spcAft>
                          <a:spcPts val="0"/>
                        </a:spcAft>
                      </a:pPr>
                      <a:r>
                        <a:rPr lang="en-US" sz="2400" dirty="0" smtClean="0">
                          <a:latin typeface="Times New Roman"/>
                          <a:ea typeface="Calibri"/>
                          <a:cs typeface="Times New Roman"/>
                        </a:rPr>
                        <a:t>Division </a:t>
                      </a:r>
                      <a:r>
                        <a:rPr lang="en-US" sz="2400" dirty="0">
                          <a:latin typeface="Times New Roman"/>
                          <a:ea typeface="Calibri"/>
                          <a:cs typeface="Times New Roman"/>
                        </a:rPr>
                        <a:t>I</a:t>
                      </a:r>
                      <a:endParaRPr lang="en-US" sz="2400" dirty="0">
                        <a:latin typeface="Calibri"/>
                        <a:ea typeface="Calibri"/>
                        <a:cs typeface="Times New Roman"/>
                      </a:endParaRPr>
                    </a:p>
                  </a:txBody>
                  <a:tcPr marL="61656" marR="616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500" dirty="0">
                          <a:latin typeface="Times New Roman"/>
                          <a:ea typeface="Calibri"/>
                          <a:cs typeface="Times New Roman"/>
                        </a:rPr>
                        <a:t>Offers at least 7 sports for men and 7 for women OR 6 for men and 8 for women</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Offers 2 team sports for each gender</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Have both male and female teams or participants for each sport’s playing season</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Offer a certain number of financial aid “awards” to student-athletes, without going over the maximum amount allowed</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Play a certain number of contests against Division I opponents</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(Meet attendance requirements, which is specific to basketball and football)</a:t>
                      </a:r>
                      <a:endParaRPr lang="en-US" sz="1500" dirty="0">
                        <a:latin typeface="Calibri"/>
                        <a:ea typeface="Calibri"/>
                        <a:cs typeface="Times New Roman"/>
                      </a:endParaRPr>
                    </a:p>
                  </a:txBody>
                  <a:tcPr marL="61656" marR="616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8720">
                <a:tc>
                  <a:txBody>
                    <a:bodyPr/>
                    <a:lstStyle/>
                    <a:p>
                      <a:pPr marL="0" marR="0" algn="ctr">
                        <a:spcBef>
                          <a:spcPts val="0"/>
                        </a:spcBef>
                        <a:spcAft>
                          <a:spcPts val="0"/>
                        </a:spcAft>
                      </a:pPr>
                      <a:endParaRPr lang="en-US" sz="2400" dirty="0" smtClean="0">
                        <a:latin typeface="Times New Roman"/>
                        <a:ea typeface="Calibri"/>
                        <a:cs typeface="Times New Roman"/>
                      </a:endParaRPr>
                    </a:p>
                    <a:p>
                      <a:pPr marL="0" marR="0" algn="ctr">
                        <a:spcBef>
                          <a:spcPts val="0"/>
                        </a:spcBef>
                        <a:spcAft>
                          <a:spcPts val="0"/>
                        </a:spcAft>
                      </a:pPr>
                      <a:r>
                        <a:rPr lang="en-US" sz="2400" dirty="0" smtClean="0">
                          <a:latin typeface="Times New Roman"/>
                          <a:ea typeface="Calibri"/>
                          <a:cs typeface="Times New Roman"/>
                        </a:rPr>
                        <a:t>Division </a:t>
                      </a:r>
                      <a:r>
                        <a:rPr lang="en-US" sz="2400" dirty="0">
                          <a:latin typeface="Times New Roman"/>
                          <a:ea typeface="Calibri"/>
                          <a:cs typeface="Times New Roman"/>
                        </a:rPr>
                        <a:t>II</a:t>
                      </a:r>
                      <a:endParaRPr lang="en-US" sz="2400" dirty="0">
                        <a:latin typeface="Calibri"/>
                        <a:ea typeface="Calibri"/>
                        <a:cs typeface="Times New Roman"/>
                      </a:endParaRPr>
                    </a:p>
                  </a:txBody>
                  <a:tcPr marL="61656" marR="616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500" dirty="0">
                          <a:latin typeface="Times New Roman"/>
                          <a:ea typeface="Calibri"/>
                          <a:cs typeface="Times New Roman"/>
                        </a:rPr>
                        <a:t>Offers at least 5 sports for men and 5 for women OR 4 for men and 6 for women</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Offers 2 team sports for each gender</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Have both male and female teams or participants for each sport’s playing season</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Have at least the minimum number of contests and participants for each sport</a:t>
                      </a:r>
                      <a:endParaRPr lang="en-US" sz="1500" dirty="0">
                        <a:latin typeface="Calibri"/>
                        <a:ea typeface="Calibri"/>
                        <a:cs typeface="Times New Roman"/>
                      </a:endParaRPr>
                    </a:p>
                  </a:txBody>
                  <a:tcPr marL="61656" marR="616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8720">
                <a:tc>
                  <a:txBody>
                    <a:bodyPr/>
                    <a:lstStyle/>
                    <a:p>
                      <a:pPr marL="0" marR="0" algn="ctr">
                        <a:spcBef>
                          <a:spcPts val="0"/>
                        </a:spcBef>
                        <a:spcAft>
                          <a:spcPts val="0"/>
                        </a:spcAft>
                      </a:pPr>
                      <a:endParaRPr lang="en-US" sz="2400" dirty="0" smtClean="0">
                        <a:latin typeface="Times New Roman"/>
                        <a:ea typeface="Calibri"/>
                        <a:cs typeface="Times New Roman"/>
                      </a:endParaRPr>
                    </a:p>
                    <a:p>
                      <a:pPr marL="0" marR="0" algn="ctr">
                        <a:spcBef>
                          <a:spcPts val="0"/>
                        </a:spcBef>
                        <a:spcAft>
                          <a:spcPts val="0"/>
                        </a:spcAft>
                      </a:pPr>
                      <a:r>
                        <a:rPr lang="en-US" sz="2400" dirty="0" smtClean="0">
                          <a:latin typeface="Times New Roman"/>
                          <a:ea typeface="Calibri"/>
                          <a:cs typeface="Times New Roman"/>
                        </a:rPr>
                        <a:t>Division </a:t>
                      </a:r>
                      <a:r>
                        <a:rPr lang="en-US" sz="2400" dirty="0">
                          <a:latin typeface="Times New Roman"/>
                          <a:ea typeface="Calibri"/>
                          <a:cs typeface="Times New Roman"/>
                        </a:rPr>
                        <a:t>III</a:t>
                      </a:r>
                      <a:endParaRPr lang="en-US" sz="2400" dirty="0">
                        <a:latin typeface="Calibri"/>
                        <a:ea typeface="Calibri"/>
                        <a:cs typeface="Times New Roman"/>
                      </a:endParaRPr>
                    </a:p>
                  </a:txBody>
                  <a:tcPr marL="61656" marR="616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500" dirty="0">
                          <a:latin typeface="Times New Roman"/>
                          <a:ea typeface="Calibri"/>
                          <a:cs typeface="Times New Roman"/>
                        </a:rPr>
                        <a:t>Offers at least 5 sports for men and 5 for women</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Offers 2 team sports for each gender</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Have both male and female teams or participants for each sport’s playing season</a:t>
                      </a:r>
                      <a:endParaRPr lang="en-US" sz="1500" dirty="0">
                        <a:latin typeface="Calibri"/>
                        <a:ea typeface="Calibri"/>
                        <a:cs typeface="Times New Roman"/>
                      </a:endParaRPr>
                    </a:p>
                    <a:p>
                      <a:pPr marL="342900" marR="0" lvl="0" indent="-342900">
                        <a:spcBef>
                          <a:spcPts val="0"/>
                        </a:spcBef>
                        <a:spcAft>
                          <a:spcPts val="0"/>
                        </a:spcAft>
                        <a:buFont typeface="Symbol"/>
                        <a:buChar char=""/>
                      </a:pPr>
                      <a:r>
                        <a:rPr lang="en-US" sz="1500" dirty="0">
                          <a:latin typeface="Times New Roman"/>
                          <a:ea typeface="Calibri"/>
                          <a:cs typeface="Times New Roman"/>
                        </a:rPr>
                        <a:t>Have student-athletes who do not get sports-related financial aid</a:t>
                      </a:r>
                      <a:endParaRPr lang="en-US" sz="1500" dirty="0">
                        <a:latin typeface="Calibri"/>
                        <a:ea typeface="Calibri"/>
                        <a:cs typeface="Times New Roman"/>
                      </a:endParaRPr>
                    </a:p>
                  </a:txBody>
                  <a:tcPr marL="61656" marR="616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college coaches looking for when they are recruiting?</a:t>
            </a:r>
            <a:endParaRPr lang="en-US"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n-US" dirty="0" smtClean="0"/>
              <a:t>Think of it as a sandwich…</a:t>
            </a:r>
          </a:p>
          <a:p>
            <a:pPr marL="0" indent="0">
              <a:buNone/>
            </a:pPr>
            <a:r>
              <a:rPr lang="en-US" dirty="0" smtClean="0"/>
              <a:t>Top of the sandwich: </a:t>
            </a:r>
            <a:r>
              <a:rPr lang="en-US" b="1" dirty="0" smtClean="0"/>
              <a:t>Athletic Ability</a:t>
            </a:r>
          </a:p>
          <a:p>
            <a:pPr marL="0" indent="0">
              <a:buNone/>
            </a:pPr>
            <a:endParaRPr lang="en-US" dirty="0" smtClean="0"/>
          </a:p>
          <a:p>
            <a:pPr marL="0" lvl="0" indent="0">
              <a:buNone/>
            </a:pPr>
            <a:r>
              <a:rPr lang="en-US" b="1" dirty="0" smtClean="0"/>
              <a:t>Sportsmanship</a:t>
            </a:r>
            <a:endParaRPr lang="en-US" b="1" dirty="0"/>
          </a:p>
          <a:p>
            <a:pPr marL="0" lvl="0" indent="0">
              <a:buNone/>
            </a:pPr>
            <a:r>
              <a:rPr lang="en-US" b="1" dirty="0"/>
              <a:t>Desire to Improve </a:t>
            </a:r>
            <a:endParaRPr lang="en-US" b="1" dirty="0" smtClean="0"/>
          </a:p>
          <a:p>
            <a:pPr marL="0" lvl="0" indent="0">
              <a:buNone/>
            </a:pPr>
            <a:r>
              <a:rPr lang="en-US" b="1" dirty="0" smtClean="0"/>
              <a:t>Willingness </a:t>
            </a:r>
            <a:r>
              <a:rPr lang="en-US" b="1" dirty="0"/>
              <a:t>to Learn</a:t>
            </a:r>
          </a:p>
          <a:p>
            <a:pPr marL="0" lvl="0" indent="0">
              <a:buNone/>
            </a:pPr>
            <a:r>
              <a:rPr lang="en-US" b="1" dirty="0"/>
              <a:t>Commitment</a:t>
            </a:r>
          </a:p>
          <a:p>
            <a:pPr marL="0" lvl="0" indent="0">
              <a:buNone/>
            </a:pPr>
            <a:r>
              <a:rPr lang="en-US" b="1" dirty="0"/>
              <a:t>Leadership</a:t>
            </a:r>
          </a:p>
          <a:p>
            <a:pPr marL="0" lvl="0" indent="0">
              <a:buNone/>
            </a:pPr>
            <a:r>
              <a:rPr lang="en-US" b="1" dirty="0"/>
              <a:t>Consistency</a:t>
            </a:r>
          </a:p>
          <a:p>
            <a:pPr marL="0" lvl="0" indent="0">
              <a:buNone/>
            </a:pPr>
            <a:r>
              <a:rPr lang="en-US" b="1" dirty="0"/>
              <a:t>Work Ethic</a:t>
            </a:r>
          </a:p>
          <a:p>
            <a:pPr marL="0" indent="0">
              <a:buNone/>
            </a:pPr>
            <a:endParaRPr lang="en-US" dirty="0" smtClean="0"/>
          </a:p>
          <a:p>
            <a:pPr marL="0" indent="0">
              <a:buNone/>
            </a:pPr>
            <a:r>
              <a:rPr lang="en-US" dirty="0" smtClean="0"/>
              <a:t>Bottom of the sandwich: </a:t>
            </a:r>
            <a:r>
              <a:rPr lang="en-US" b="1" dirty="0" smtClean="0"/>
              <a:t>Potential</a:t>
            </a:r>
            <a:endParaRPr lang="en-US" b="1" dirty="0"/>
          </a:p>
        </p:txBody>
      </p:sp>
      <p:sp>
        <p:nvSpPr>
          <p:cNvPr id="4" name="Right Brace 3"/>
          <p:cNvSpPr/>
          <p:nvPr/>
        </p:nvSpPr>
        <p:spPr>
          <a:xfrm>
            <a:off x="3429000" y="2743200"/>
            <a:ext cx="533400" cy="2667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4038600" y="3276600"/>
            <a:ext cx="2895600" cy="1754326"/>
          </a:xfrm>
          <a:prstGeom prst="rect">
            <a:avLst/>
          </a:prstGeom>
          <a:noFill/>
        </p:spPr>
        <p:txBody>
          <a:bodyPr wrap="square" rtlCol="0">
            <a:spAutoFit/>
          </a:bodyPr>
          <a:lstStyle/>
          <a:p>
            <a:r>
              <a:rPr lang="en-US" dirty="0" smtClean="0"/>
              <a:t>All the things in the middle of the sandwich will keep the student a recruiting possibility and eventually, keep them on the team!</a:t>
            </a:r>
            <a:endParaRPr lang="en-US" dirty="0"/>
          </a:p>
        </p:txBody>
      </p:sp>
      <p:pic>
        <p:nvPicPr>
          <p:cNvPr id="1026" name="Picture 2" descr="Image result for sandwich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27520" y="2362200"/>
            <a:ext cx="178308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14731"/>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recruiting affect your college search?</a:t>
            </a:r>
            <a:endParaRPr lang="en-US" dirty="0"/>
          </a:p>
        </p:txBody>
      </p:sp>
      <p:sp>
        <p:nvSpPr>
          <p:cNvPr id="3" name="Content Placeholder 2"/>
          <p:cNvSpPr>
            <a:spLocks noGrp="1"/>
          </p:cNvSpPr>
          <p:nvPr>
            <p:ph sz="quarter" idx="1"/>
          </p:nvPr>
        </p:nvSpPr>
        <p:spPr/>
        <p:txBody>
          <a:bodyPr/>
          <a:lstStyle/>
          <a:p>
            <a:r>
              <a:rPr lang="en-US" dirty="0" smtClean="0"/>
              <a:t>Colleges may enter your radar that weren’t on your original list because scouts saw you at showcases or camps.</a:t>
            </a:r>
          </a:p>
          <a:p>
            <a:endParaRPr lang="en-US" dirty="0" smtClean="0"/>
          </a:p>
          <a:p>
            <a:r>
              <a:rPr lang="en-US" dirty="0" smtClean="0"/>
              <a:t>Have your Fit List and must-haves ready to see if the college may become a contender.</a:t>
            </a:r>
          </a:p>
          <a:p>
            <a:endParaRPr lang="en-US" dirty="0" smtClean="0"/>
          </a:p>
          <a:p>
            <a:r>
              <a:rPr lang="en-US" dirty="0" smtClean="0"/>
              <a:t>Do your research!</a:t>
            </a:r>
          </a:p>
          <a:p>
            <a:pPr lvl="1"/>
            <a:r>
              <a:rPr lang="en-US" dirty="0" smtClean="0"/>
              <a:t>Academics</a:t>
            </a:r>
          </a:p>
          <a:p>
            <a:pPr lvl="1"/>
            <a:r>
              <a:rPr lang="en-US" dirty="0" smtClean="0"/>
              <a:t>Athletics</a:t>
            </a:r>
          </a:p>
          <a:p>
            <a:pPr lvl="1"/>
            <a:r>
              <a:rPr lang="en-US" dirty="0" smtClean="0"/>
              <a:t>Fit, fit, fit, fit!</a:t>
            </a:r>
          </a:p>
          <a:p>
            <a:pPr lvl="1"/>
            <a:endParaRPr lang="en-US" dirty="0"/>
          </a:p>
        </p:txBody>
      </p:sp>
    </p:spTree>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3 Lists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List 1</a:t>
            </a:r>
          </a:p>
          <a:p>
            <a:pPr lvl="1"/>
            <a:r>
              <a:rPr lang="en-US" dirty="0" smtClean="0"/>
              <a:t>Colleges that are actively recruiting you or have shown an interest</a:t>
            </a:r>
          </a:p>
          <a:p>
            <a:pPr lvl="1"/>
            <a:r>
              <a:rPr lang="en-US" dirty="0"/>
              <a:t>If you are on a school’s recruiting list:</a:t>
            </a:r>
          </a:p>
          <a:p>
            <a:pPr lvl="2"/>
            <a:r>
              <a:rPr lang="en-US" dirty="0"/>
              <a:t>The coach calls or emails you directly</a:t>
            </a:r>
          </a:p>
          <a:p>
            <a:pPr lvl="2"/>
            <a:r>
              <a:rPr lang="en-US" dirty="0"/>
              <a:t>The coach sends you a personal card or letter</a:t>
            </a:r>
          </a:p>
          <a:p>
            <a:pPr lvl="2"/>
            <a:r>
              <a:rPr lang="en-US" dirty="0" smtClean="0"/>
              <a:t>The </a:t>
            </a:r>
            <a:r>
              <a:rPr lang="en-US" dirty="0"/>
              <a:t>coach has contacted your high school coach and talked about interest</a:t>
            </a:r>
          </a:p>
          <a:p>
            <a:pPr lvl="1"/>
            <a:endParaRPr lang="en-US" dirty="0" smtClean="0"/>
          </a:p>
          <a:p>
            <a:r>
              <a:rPr lang="en-US" dirty="0" smtClean="0"/>
              <a:t>List 2</a:t>
            </a:r>
          </a:p>
          <a:p>
            <a:pPr lvl="1"/>
            <a:r>
              <a:rPr lang="en-US" dirty="0" smtClean="0"/>
              <a:t>Colleges that you are interested in attending but you are not being actively recruited by them (yet)</a:t>
            </a:r>
          </a:p>
          <a:p>
            <a:pPr lvl="1"/>
            <a:endParaRPr lang="en-US" dirty="0" smtClean="0"/>
          </a:p>
          <a:p>
            <a:r>
              <a:rPr lang="en-US" dirty="0" smtClean="0"/>
              <a:t>List 3</a:t>
            </a:r>
          </a:p>
          <a:p>
            <a:pPr lvl="1"/>
            <a:r>
              <a:rPr lang="en-US" dirty="0" smtClean="0"/>
              <a:t>Colleges that you are interested in attending AND you are being recruited by them</a:t>
            </a:r>
          </a:p>
          <a:p>
            <a:pPr lvl="1"/>
            <a:endParaRPr lang="en-US" dirty="0" smtClean="0"/>
          </a:p>
          <a:p>
            <a:endParaRPr lang="en-US" dirty="0"/>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Plan It Out: One step at a time!</a:t>
            </a:r>
            <a:br>
              <a:rPr lang="en-US" dirty="0" smtClean="0"/>
            </a:br>
            <a:r>
              <a:rPr lang="en-US" sz="1800" dirty="0" smtClean="0"/>
              <a:t>Short Term &amp; Long Term Goals</a:t>
            </a:r>
            <a:endParaRPr lang="en-US" sz="1800" dirty="0"/>
          </a:p>
        </p:txBody>
      </p:sp>
      <p:pic>
        <p:nvPicPr>
          <p:cNvPr id="1026" name="Picture 2" descr="http://previews.123rf.com/images/timurd/timurd0805/timurd080500089/3106094-silhouette-flight-of-stairs-on-white-Stock-Phot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1544" y="2743200"/>
            <a:ext cx="3200400" cy="320040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p:cNvCxnSpPr/>
          <p:nvPr/>
        </p:nvCxnSpPr>
        <p:spPr>
          <a:xfrm>
            <a:off x="2438400" y="2667000"/>
            <a:ext cx="1219200"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6" name="Straight Arrow Connector 5"/>
          <p:cNvCxnSpPr/>
          <p:nvPr/>
        </p:nvCxnSpPr>
        <p:spPr>
          <a:xfrm>
            <a:off x="2514600" y="3810000"/>
            <a:ext cx="1219200"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 name="Straight Arrow Connector 7"/>
          <p:cNvCxnSpPr/>
          <p:nvPr/>
        </p:nvCxnSpPr>
        <p:spPr>
          <a:xfrm>
            <a:off x="2514600" y="4876800"/>
            <a:ext cx="1219200"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 name="Straight Arrow Connector 8"/>
          <p:cNvCxnSpPr/>
          <p:nvPr/>
        </p:nvCxnSpPr>
        <p:spPr>
          <a:xfrm flipH="1">
            <a:off x="5486400" y="5410200"/>
            <a:ext cx="1295400"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1" name="Straight Arrow Connector 10"/>
          <p:cNvCxnSpPr/>
          <p:nvPr/>
        </p:nvCxnSpPr>
        <p:spPr>
          <a:xfrm flipH="1">
            <a:off x="5410200" y="4343400"/>
            <a:ext cx="1295400"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2" name="Straight Arrow Connector 11"/>
          <p:cNvCxnSpPr/>
          <p:nvPr/>
        </p:nvCxnSpPr>
        <p:spPr>
          <a:xfrm flipH="1">
            <a:off x="5410200" y="3276600"/>
            <a:ext cx="1295400"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7" name="TextBox 16"/>
          <p:cNvSpPr txBox="1"/>
          <p:nvPr/>
        </p:nvSpPr>
        <p:spPr>
          <a:xfrm>
            <a:off x="381000" y="2450068"/>
            <a:ext cx="2286000" cy="369332"/>
          </a:xfrm>
          <a:prstGeom prst="rect">
            <a:avLst/>
          </a:prstGeom>
          <a:noFill/>
        </p:spPr>
        <p:txBody>
          <a:bodyPr wrap="square" rtlCol="0">
            <a:spAutoFit/>
          </a:bodyPr>
          <a:lstStyle/>
          <a:p>
            <a:r>
              <a:rPr lang="en-US" b="1" dirty="0" smtClean="0"/>
              <a:t>Long Term Goal!</a:t>
            </a:r>
            <a:endParaRPr lang="en-US" b="1" dirty="0"/>
          </a:p>
        </p:txBody>
      </p:sp>
      <p:sp>
        <p:nvSpPr>
          <p:cNvPr id="18" name="TextBox 17"/>
          <p:cNvSpPr txBox="1"/>
          <p:nvPr/>
        </p:nvSpPr>
        <p:spPr>
          <a:xfrm>
            <a:off x="6705600" y="3048000"/>
            <a:ext cx="2057400" cy="369332"/>
          </a:xfrm>
          <a:prstGeom prst="rect">
            <a:avLst/>
          </a:prstGeom>
          <a:noFill/>
        </p:spPr>
        <p:txBody>
          <a:bodyPr wrap="square" rtlCol="0">
            <a:spAutoFit/>
          </a:bodyPr>
          <a:lstStyle/>
          <a:p>
            <a:r>
              <a:rPr lang="en-US" dirty="0" smtClean="0"/>
              <a:t>Short Term Goal</a:t>
            </a:r>
            <a:endParaRPr lang="en-US" dirty="0"/>
          </a:p>
        </p:txBody>
      </p:sp>
      <p:sp>
        <p:nvSpPr>
          <p:cNvPr id="19" name="TextBox 18"/>
          <p:cNvSpPr txBox="1"/>
          <p:nvPr/>
        </p:nvSpPr>
        <p:spPr>
          <a:xfrm>
            <a:off x="6705600" y="4114800"/>
            <a:ext cx="2057400" cy="369332"/>
          </a:xfrm>
          <a:prstGeom prst="rect">
            <a:avLst/>
          </a:prstGeom>
          <a:noFill/>
        </p:spPr>
        <p:txBody>
          <a:bodyPr wrap="square" rtlCol="0">
            <a:spAutoFit/>
          </a:bodyPr>
          <a:lstStyle/>
          <a:p>
            <a:r>
              <a:rPr lang="en-US" dirty="0" smtClean="0"/>
              <a:t>Short Term Goal</a:t>
            </a:r>
            <a:endParaRPr lang="en-US" dirty="0"/>
          </a:p>
        </p:txBody>
      </p:sp>
      <p:sp>
        <p:nvSpPr>
          <p:cNvPr id="20" name="TextBox 19"/>
          <p:cNvSpPr txBox="1"/>
          <p:nvPr/>
        </p:nvSpPr>
        <p:spPr>
          <a:xfrm>
            <a:off x="6781800" y="5181600"/>
            <a:ext cx="2057400" cy="369332"/>
          </a:xfrm>
          <a:prstGeom prst="rect">
            <a:avLst/>
          </a:prstGeom>
          <a:noFill/>
        </p:spPr>
        <p:txBody>
          <a:bodyPr wrap="square" rtlCol="0">
            <a:spAutoFit/>
          </a:bodyPr>
          <a:lstStyle/>
          <a:p>
            <a:r>
              <a:rPr lang="en-US" dirty="0" smtClean="0"/>
              <a:t>Short Term Goal</a:t>
            </a:r>
            <a:endParaRPr lang="en-US" dirty="0"/>
          </a:p>
        </p:txBody>
      </p:sp>
      <p:sp>
        <p:nvSpPr>
          <p:cNvPr id="21" name="TextBox 20"/>
          <p:cNvSpPr txBox="1"/>
          <p:nvPr/>
        </p:nvSpPr>
        <p:spPr>
          <a:xfrm>
            <a:off x="609600" y="3581400"/>
            <a:ext cx="2057400" cy="369332"/>
          </a:xfrm>
          <a:prstGeom prst="rect">
            <a:avLst/>
          </a:prstGeom>
          <a:noFill/>
        </p:spPr>
        <p:txBody>
          <a:bodyPr wrap="square" rtlCol="0">
            <a:spAutoFit/>
          </a:bodyPr>
          <a:lstStyle/>
          <a:p>
            <a:r>
              <a:rPr lang="en-US" dirty="0" smtClean="0"/>
              <a:t>Short Term Goal</a:t>
            </a:r>
            <a:endParaRPr lang="en-US" dirty="0"/>
          </a:p>
        </p:txBody>
      </p:sp>
      <p:sp>
        <p:nvSpPr>
          <p:cNvPr id="22" name="TextBox 21"/>
          <p:cNvSpPr txBox="1"/>
          <p:nvPr/>
        </p:nvSpPr>
        <p:spPr>
          <a:xfrm>
            <a:off x="609600" y="4648200"/>
            <a:ext cx="2057400" cy="369332"/>
          </a:xfrm>
          <a:prstGeom prst="rect">
            <a:avLst/>
          </a:prstGeom>
          <a:noFill/>
        </p:spPr>
        <p:txBody>
          <a:bodyPr wrap="square" rtlCol="0">
            <a:spAutoFit/>
          </a:bodyPr>
          <a:lstStyle/>
          <a:p>
            <a:r>
              <a:rPr lang="en-US" dirty="0" smtClean="0"/>
              <a:t>Short Term Goal</a:t>
            </a:r>
            <a:endParaRPr lang="en-US" dirty="0"/>
          </a:p>
        </p:txBody>
      </p:sp>
      <p:pic>
        <p:nvPicPr>
          <p:cNvPr id="33794" name="Picture 2" descr="Image result for person triumphant clip art"/>
          <p:cNvPicPr>
            <a:picLocks noChangeAspect="1" noChangeArrowheads="1"/>
          </p:cNvPicPr>
          <p:nvPr/>
        </p:nvPicPr>
        <p:blipFill>
          <a:blip r:embed="rId3" cstate="print"/>
          <a:srcRect l="26667" r="25333" b="42105"/>
          <a:stretch>
            <a:fillRect/>
          </a:stretch>
        </p:blipFill>
        <p:spPr bwMode="auto">
          <a:xfrm>
            <a:off x="3886200" y="1828800"/>
            <a:ext cx="685800" cy="838200"/>
          </a:xfrm>
          <a:prstGeom prst="rect">
            <a:avLst/>
          </a:prstGeom>
          <a:noFill/>
        </p:spPr>
      </p:pic>
    </p:spTree>
    <p:extLst>
      <p:ext uri="{BB962C8B-B14F-4D97-AF65-F5344CB8AC3E}">
        <p14:creationId xmlns:p14="http://schemas.microsoft.com/office/powerpoint/2010/main" val="3624872661"/>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Junior year </a:t>
            </a:r>
            <a:r>
              <a:rPr lang="en-US" sz="1800" dirty="0" smtClean="0"/>
              <a:t>(Continued)</a:t>
            </a:r>
            <a:endParaRPr lang="en-US" sz="1800" dirty="0"/>
          </a:p>
        </p:txBody>
      </p:sp>
      <p:sp>
        <p:nvSpPr>
          <p:cNvPr id="3" name="Content Placeholder 2"/>
          <p:cNvSpPr>
            <a:spLocks noGrp="1"/>
          </p:cNvSpPr>
          <p:nvPr>
            <p:ph sz="quarter" idx="1"/>
          </p:nvPr>
        </p:nvSpPr>
        <p:spPr/>
        <p:txBody>
          <a:bodyPr>
            <a:normAutofit/>
          </a:bodyPr>
          <a:lstStyle/>
          <a:p>
            <a:r>
              <a:rPr lang="en-US" dirty="0" smtClean="0"/>
              <a:t>Continue to take NCAA core courses and strive for the high academic performance </a:t>
            </a:r>
          </a:p>
          <a:p>
            <a:r>
              <a:rPr lang="en-US" dirty="0" smtClean="0"/>
              <a:t>Continue to update your athletic resume</a:t>
            </a:r>
          </a:p>
          <a:p>
            <a:r>
              <a:rPr lang="en-US" dirty="0" smtClean="0"/>
              <a:t>Continue to participate in leagues, programs, camps, tournaments, showcases, etc. </a:t>
            </a:r>
          </a:p>
          <a:p>
            <a:r>
              <a:rPr lang="en-US" dirty="0" smtClean="0"/>
              <a:t>Register with the NCAA Eligibility Center or the NAIA Eligibility Center, if you haven’t done so already.</a:t>
            </a:r>
          </a:p>
          <a:p>
            <a:r>
              <a:rPr lang="en-US" dirty="0" smtClean="0"/>
              <a:t>Before school starts for your junior year, send a letter of interest, your athletic resume, and your athletic sports schedule(s) to the coach(</a:t>
            </a:r>
            <a:r>
              <a:rPr lang="en-US" dirty="0" err="1" smtClean="0"/>
              <a:t>es</a:t>
            </a:r>
            <a:r>
              <a:rPr lang="en-US" dirty="0" smtClean="0"/>
              <a:t>).</a:t>
            </a:r>
          </a:p>
        </p:txBody>
      </p:sp>
    </p:spTree>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lstStyle/>
          <a:p>
            <a:r>
              <a:rPr lang="en-US" dirty="0" smtClean="0"/>
              <a:t>Junior year </a:t>
            </a:r>
            <a:r>
              <a:rPr lang="en-US" sz="1800" dirty="0" smtClean="0"/>
              <a:t>(Continued)</a:t>
            </a:r>
            <a:endParaRPr lang="en-US" sz="1800" dirty="0"/>
          </a:p>
        </p:txBody>
      </p:sp>
      <p:sp>
        <p:nvSpPr>
          <p:cNvPr id="3" name="Content Placeholder 2"/>
          <p:cNvSpPr>
            <a:spLocks noGrp="1"/>
          </p:cNvSpPr>
          <p:nvPr>
            <p:ph sz="quarter" idx="1"/>
          </p:nvPr>
        </p:nvSpPr>
        <p:spPr>
          <a:xfrm>
            <a:off x="457200" y="1066800"/>
            <a:ext cx="7467600" cy="5334000"/>
          </a:xfrm>
        </p:spPr>
        <p:txBody>
          <a:bodyPr>
            <a:normAutofit fontScale="92500"/>
          </a:bodyPr>
          <a:lstStyle/>
          <a:p>
            <a:r>
              <a:rPr lang="en-US" dirty="0" smtClean="0"/>
              <a:t>Register to take the SATs/ACTs</a:t>
            </a:r>
          </a:p>
          <a:p>
            <a:r>
              <a:rPr lang="en-US" dirty="0" smtClean="0"/>
              <a:t>Compile a list of prospective schools</a:t>
            </a:r>
          </a:p>
          <a:p>
            <a:r>
              <a:rPr lang="en-US" dirty="0" smtClean="0"/>
              <a:t>Complete Athletic Questionnaires on the college websites for your sport</a:t>
            </a:r>
          </a:p>
          <a:p>
            <a:r>
              <a:rPr lang="en-US" dirty="0" smtClean="0"/>
              <a:t>Compile a highlight video; Ask your coach for help!</a:t>
            </a:r>
          </a:p>
          <a:p>
            <a:r>
              <a:rPr lang="en-US" dirty="0" smtClean="0"/>
              <a:t>Communicate with the coach(</a:t>
            </a:r>
            <a:r>
              <a:rPr lang="en-US" dirty="0" err="1" smtClean="0"/>
              <a:t>es</a:t>
            </a:r>
            <a:r>
              <a:rPr lang="en-US" dirty="0" smtClean="0"/>
              <a:t>) if you are doing anything noteworthy throughout the year that may interest them, so that they can note your exceptionality or attend an event you will be at.</a:t>
            </a:r>
          </a:p>
          <a:p>
            <a:r>
              <a:rPr lang="en-US" dirty="0" smtClean="0"/>
              <a:t>Make unofficial college visits and let coaches know well in advance when you will be there (Take an unofficial copy of your transcript with you)</a:t>
            </a:r>
          </a:p>
          <a:p>
            <a:r>
              <a:rPr lang="en-US" dirty="0" smtClean="0"/>
              <a:t>Ask for letters of reference from teachers, coaches, and your school counselor</a:t>
            </a:r>
          </a:p>
          <a:p>
            <a:endParaRPr lang="en-US" dirty="0" smtClean="0"/>
          </a:p>
        </p:txBody>
      </p:sp>
    </p:spTree>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communication</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Most schools’ recruiting budgets are small, and coaches rely on you to contact them. </a:t>
            </a:r>
          </a:p>
          <a:p>
            <a:r>
              <a:rPr lang="en-US" dirty="0" smtClean="0"/>
              <a:t>College coaches are very busy, they don’t have the time or budget to travel around the country to see you compete. </a:t>
            </a:r>
          </a:p>
          <a:p>
            <a:r>
              <a:rPr lang="en-US" dirty="0" smtClean="0"/>
              <a:t>Phone calls, emails, letters, athletic resumes, stats, videos and references become key tools for the coach in the recruiting and evaluating process. </a:t>
            </a:r>
          </a:p>
          <a:p>
            <a:r>
              <a:rPr lang="en-US" dirty="0" smtClean="0"/>
              <a:t>You might think that it’s too self-promoting to make the initial contact with a coach and to “market” yourself repeatedly. However, this is the norm. </a:t>
            </a:r>
          </a:p>
          <a:p>
            <a:r>
              <a:rPr lang="en-US" dirty="0" smtClean="0"/>
              <a:t>If you don’t do it, other student athletes will get the opportunity, get noticed, and get recruited because they will have made the effort and received the attention. </a:t>
            </a:r>
          </a:p>
          <a:p>
            <a:r>
              <a:rPr lang="en-US" dirty="0" smtClean="0"/>
              <a:t>These days, college coaches expect you to do this, it’s an expected practice! </a:t>
            </a:r>
          </a:p>
          <a:p>
            <a:endParaRPr lang="en-US" dirty="0"/>
          </a:p>
        </p:txBody>
      </p:sp>
    </p:spTree>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lstStyle/>
          <a:p>
            <a:r>
              <a:rPr lang="en-US" dirty="0" smtClean="0"/>
              <a:t>Junior year </a:t>
            </a:r>
            <a:r>
              <a:rPr lang="en-US" sz="1800" dirty="0" smtClean="0"/>
              <a:t>(Continued)</a:t>
            </a:r>
            <a:endParaRPr lang="en-US" sz="1800" dirty="0"/>
          </a:p>
        </p:txBody>
      </p:sp>
      <p:sp>
        <p:nvSpPr>
          <p:cNvPr id="3" name="Content Placeholder 2"/>
          <p:cNvSpPr>
            <a:spLocks noGrp="1"/>
          </p:cNvSpPr>
          <p:nvPr>
            <p:ph sz="quarter" idx="1"/>
          </p:nvPr>
        </p:nvSpPr>
        <p:spPr>
          <a:xfrm>
            <a:off x="457200" y="1066800"/>
            <a:ext cx="7467600" cy="5334000"/>
          </a:xfrm>
        </p:spPr>
        <p:txBody>
          <a:bodyPr>
            <a:normAutofit/>
          </a:bodyPr>
          <a:lstStyle/>
          <a:p>
            <a:r>
              <a:rPr lang="en-US" dirty="0" smtClean="0"/>
              <a:t>At the end of the school year, send an updated athletic resume to the coaches of interest.</a:t>
            </a:r>
          </a:p>
          <a:p>
            <a:r>
              <a:rPr lang="en-US" dirty="0" smtClean="0"/>
              <a:t>Look to attend summer camps, showcases, etc. over the summer months.</a:t>
            </a:r>
          </a:p>
          <a:p>
            <a:r>
              <a:rPr lang="en-US" dirty="0" smtClean="0"/>
              <a:t>Be sure your SAT/ACT scores are sent to the NCAA Eligibility Center (Code: 9999)</a:t>
            </a:r>
          </a:p>
        </p:txBody>
      </p:sp>
    </p:spTree>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Senior Year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lstStyle/>
          <a:p>
            <a:r>
              <a:rPr lang="en-US" dirty="0" smtClean="0"/>
              <a:t>Senior Year </a:t>
            </a:r>
            <a:endParaRPr lang="en-US" sz="1800" dirty="0"/>
          </a:p>
        </p:txBody>
      </p:sp>
      <p:sp>
        <p:nvSpPr>
          <p:cNvPr id="3" name="Content Placeholder 2"/>
          <p:cNvSpPr>
            <a:spLocks noGrp="1"/>
          </p:cNvSpPr>
          <p:nvPr>
            <p:ph sz="quarter" idx="1"/>
          </p:nvPr>
        </p:nvSpPr>
        <p:spPr>
          <a:xfrm>
            <a:off x="457200" y="1066800"/>
            <a:ext cx="7467600" cy="5334000"/>
          </a:xfrm>
        </p:spPr>
        <p:txBody>
          <a:bodyPr>
            <a:normAutofit/>
          </a:bodyPr>
          <a:lstStyle/>
          <a:p>
            <a:r>
              <a:rPr lang="en-US" dirty="0" smtClean="0"/>
              <a:t>Retake SATs/ACTs immediately in the fall, if needed</a:t>
            </a:r>
          </a:p>
          <a:p>
            <a:r>
              <a:rPr lang="en-US" dirty="0" smtClean="0"/>
              <a:t>Be sure your registration with the NCAA/NAIA is finalized</a:t>
            </a:r>
          </a:p>
          <a:p>
            <a:r>
              <a:rPr lang="en-US" dirty="0" smtClean="0"/>
              <a:t>Narrow your choices and apply to college; Can start as early as July 1</a:t>
            </a:r>
          </a:p>
          <a:p>
            <a:r>
              <a:rPr lang="en-US" dirty="0" smtClean="0"/>
              <a:t>Set up official/unofficial visits with colleges and college coaches (Plan to spend the night with the team)</a:t>
            </a:r>
          </a:p>
          <a:p>
            <a:r>
              <a:rPr lang="en-US" dirty="0" smtClean="0"/>
              <a:t>After October 1</a:t>
            </a:r>
            <a:r>
              <a:rPr lang="en-US" baseline="30000" dirty="0" smtClean="0"/>
              <a:t>st</a:t>
            </a:r>
            <a:r>
              <a:rPr lang="en-US" dirty="0" smtClean="0"/>
              <a:t>, file the FAFSA with your parents (fafsa.ed.gov)</a:t>
            </a:r>
          </a:p>
          <a:p>
            <a:r>
              <a:rPr lang="en-US" dirty="0" smtClean="0"/>
              <a:t>Continue to be in touch with college coaches by sending them updates that highlight you!</a:t>
            </a:r>
          </a:p>
        </p:txBody>
      </p:sp>
    </p:spTree>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to College</a:t>
            </a:r>
            <a:endParaRPr lang="en-US" dirty="0"/>
          </a:p>
        </p:txBody>
      </p:sp>
      <p:sp>
        <p:nvSpPr>
          <p:cNvPr id="3" name="Content Placeholder 2"/>
          <p:cNvSpPr>
            <a:spLocks noGrp="1"/>
          </p:cNvSpPr>
          <p:nvPr>
            <p:ph sz="quarter" idx="1"/>
          </p:nvPr>
        </p:nvSpPr>
        <p:spPr/>
        <p:txBody>
          <a:bodyPr>
            <a:normAutofit fontScale="92500"/>
          </a:bodyPr>
          <a:lstStyle/>
          <a:p>
            <a:r>
              <a:rPr lang="en-US" dirty="0" smtClean="0"/>
              <a:t>Apply to the schools you identified to be a good fit</a:t>
            </a:r>
          </a:p>
          <a:p>
            <a:pPr>
              <a:buNone/>
            </a:pPr>
            <a:endParaRPr lang="en-US" dirty="0" smtClean="0"/>
          </a:p>
          <a:p>
            <a:r>
              <a:rPr lang="en-US" dirty="0" smtClean="0"/>
              <a:t>Apply to 4 or more schools</a:t>
            </a:r>
          </a:p>
          <a:p>
            <a:pPr lvl="1"/>
            <a:r>
              <a:rPr lang="en-US" dirty="0" smtClean="0"/>
              <a:t>Apply to at least one SAFE school</a:t>
            </a:r>
          </a:p>
          <a:p>
            <a:pPr lvl="1"/>
            <a:r>
              <a:rPr lang="en-US" dirty="0" smtClean="0"/>
              <a:t>Apply to at least one REACH school</a:t>
            </a:r>
          </a:p>
          <a:p>
            <a:pPr lvl="1"/>
            <a:r>
              <a:rPr lang="en-US" dirty="0" smtClean="0"/>
              <a:t>Apply to at least two MATCH schools</a:t>
            </a:r>
          </a:p>
          <a:p>
            <a:pPr lvl="1"/>
            <a:endParaRPr lang="en-US" dirty="0" smtClean="0"/>
          </a:p>
          <a:p>
            <a:r>
              <a:rPr lang="en-US" dirty="0" smtClean="0"/>
              <a:t>Request your transcript using your </a:t>
            </a:r>
            <a:r>
              <a:rPr lang="en-US" dirty="0" err="1" smtClean="0"/>
              <a:t>Naviance</a:t>
            </a:r>
            <a:r>
              <a:rPr lang="en-US" dirty="0" smtClean="0"/>
              <a:t> account</a:t>
            </a:r>
          </a:p>
          <a:p>
            <a:pPr lvl="1"/>
            <a:r>
              <a:rPr lang="en-US" dirty="0" smtClean="0"/>
              <a:t>Log-in   &gt;  Colleges Tab &gt;  Transcripts (Left hand side of the screen)</a:t>
            </a:r>
          </a:p>
          <a:p>
            <a:pPr lvl="1"/>
            <a:endParaRPr lang="en-US" dirty="0" smtClean="0"/>
          </a:p>
          <a:p>
            <a:r>
              <a:rPr lang="en-US" dirty="0" smtClean="0"/>
              <a:t>Send your SAT/ACT scores from the testing agency</a:t>
            </a:r>
          </a:p>
          <a:p>
            <a:pPr>
              <a:buNone/>
            </a:pPr>
            <a:endParaRPr lang="en-US" dirty="0" smtClean="0"/>
          </a:p>
          <a:p>
            <a:pPr lvl="1"/>
            <a:endParaRPr lang="en-US" dirty="0" smtClean="0"/>
          </a:p>
        </p:txBody>
      </p:sp>
    </p:spTree>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533400"/>
          </a:xfrm>
        </p:spPr>
        <p:txBody>
          <a:bodyPr>
            <a:normAutofit/>
          </a:bodyPr>
          <a:lstStyle/>
          <a:p>
            <a:pPr algn="l"/>
            <a:r>
              <a:rPr lang="en-US" sz="2400" dirty="0" smtClean="0"/>
              <a:t>Applying to College: Where to Apply</a:t>
            </a:r>
            <a:endParaRPr lang="en-US" sz="2400" dirty="0"/>
          </a:p>
        </p:txBody>
      </p:sp>
      <p:sp>
        <p:nvSpPr>
          <p:cNvPr id="3" name="Content Placeholder 2"/>
          <p:cNvSpPr>
            <a:spLocks noGrp="1"/>
          </p:cNvSpPr>
          <p:nvPr>
            <p:ph idx="1"/>
          </p:nvPr>
        </p:nvSpPr>
        <p:spPr>
          <a:xfrm>
            <a:off x="814525" y="827842"/>
            <a:ext cx="7318159" cy="848558"/>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en-US" sz="1200" dirty="0" smtClean="0">
                <a:latin typeface="Arial" panose="020B0604020202020204" pitchFamily="34" charset="0"/>
                <a:cs typeface="Arial" panose="020B0604020202020204" pitchFamily="34" charset="0"/>
              </a:rPr>
              <a:t>The decision on </a:t>
            </a:r>
            <a:r>
              <a:rPr lang="en-US" sz="1200" b="1" dirty="0" smtClean="0">
                <a:latin typeface="Arial" panose="020B0604020202020204" pitchFamily="34" charset="0"/>
                <a:cs typeface="Arial" panose="020B0604020202020204" pitchFamily="34" charset="0"/>
              </a:rPr>
              <a:t>where to apply </a:t>
            </a:r>
            <a:r>
              <a:rPr lang="en-US" sz="1200" dirty="0" smtClean="0">
                <a:latin typeface="Arial" panose="020B0604020202020204" pitchFamily="34" charset="0"/>
                <a:cs typeface="Arial" panose="020B0604020202020204" pitchFamily="34" charset="0"/>
              </a:rPr>
              <a:t>should be based off of all of the information you have collected through college visits, research, admission requirements, comfort level, and best fit according to size, location, academics, finances, etc., and we can group these potential schools into </a:t>
            </a:r>
            <a:r>
              <a:rPr lang="en-US" sz="1200" b="1" dirty="0" smtClean="0">
                <a:latin typeface="Arial" panose="020B0604020202020204" pitchFamily="34" charset="0"/>
                <a:cs typeface="Arial" panose="020B0604020202020204" pitchFamily="34" charset="0"/>
              </a:rPr>
              <a:t>three buckets</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p:txBody>
      </p:sp>
      <p:sp>
        <p:nvSpPr>
          <p:cNvPr id="5" name="Curved Left Arrow 4"/>
          <p:cNvSpPr/>
          <p:nvPr/>
        </p:nvSpPr>
        <p:spPr>
          <a:xfrm>
            <a:off x="8229600" y="1066800"/>
            <a:ext cx="533400" cy="14478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urved Right Arrow 5"/>
          <p:cNvSpPr/>
          <p:nvPr/>
        </p:nvSpPr>
        <p:spPr>
          <a:xfrm>
            <a:off x="228600" y="1066800"/>
            <a:ext cx="533400" cy="14478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Flowchart: Manual Operation 6"/>
          <p:cNvSpPr/>
          <p:nvPr/>
        </p:nvSpPr>
        <p:spPr>
          <a:xfrm>
            <a:off x="838200" y="2209800"/>
            <a:ext cx="2286000" cy="2514600"/>
          </a:xfrm>
          <a:prstGeom prst="flowChartManualOperation">
            <a:avLst/>
          </a:prstGeom>
          <a:solidFill>
            <a:srgbClr val="D5D5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Manual Operation 7"/>
          <p:cNvSpPr/>
          <p:nvPr/>
        </p:nvSpPr>
        <p:spPr>
          <a:xfrm>
            <a:off x="3312111" y="2209800"/>
            <a:ext cx="2286000" cy="2514600"/>
          </a:xfrm>
          <a:prstGeom prst="flowChartManualOperation">
            <a:avLst/>
          </a:prstGeom>
          <a:solidFill>
            <a:srgbClr val="D5D5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Manual Operation 8"/>
          <p:cNvSpPr/>
          <p:nvPr/>
        </p:nvSpPr>
        <p:spPr>
          <a:xfrm>
            <a:off x="5846685" y="2209800"/>
            <a:ext cx="2286000" cy="2514600"/>
          </a:xfrm>
          <a:prstGeom prst="flowChartManualOperation">
            <a:avLst/>
          </a:prstGeom>
          <a:solidFill>
            <a:srgbClr val="D5D5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14400" y="2209800"/>
            <a:ext cx="2133600" cy="381000"/>
          </a:xfrm>
          <a:prstGeom prst="rect">
            <a:avLst/>
          </a:prstGeom>
          <a:noFill/>
        </p:spPr>
        <p:txBody>
          <a:bodyPr wrap="square" rtlCol="0">
            <a:spAutoFit/>
          </a:bodyPr>
          <a:lstStyle/>
          <a:p>
            <a:pPr algn="ctr"/>
            <a:r>
              <a:rPr lang="en-US" dirty="0" smtClean="0"/>
              <a:t>The Match School</a:t>
            </a:r>
            <a:endParaRPr lang="en-US" dirty="0"/>
          </a:p>
        </p:txBody>
      </p:sp>
      <p:sp>
        <p:nvSpPr>
          <p:cNvPr id="11" name="TextBox 10"/>
          <p:cNvSpPr txBox="1"/>
          <p:nvPr/>
        </p:nvSpPr>
        <p:spPr>
          <a:xfrm>
            <a:off x="3388311" y="2209800"/>
            <a:ext cx="2133600" cy="338554"/>
          </a:xfrm>
          <a:prstGeom prst="rect">
            <a:avLst/>
          </a:prstGeom>
          <a:solidFill>
            <a:srgbClr val="D5D5FF"/>
          </a:solidFill>
        </p:spPr>
        <p:txBody>
          <a:bodyPr wrap="square" rtlCol="0">
            <a:spAutoFit/>
          </a:bodyPr>
          <a:lstStyle/>
          <a:p>
            <a:pPr algn="ctr"/>
            <a:r>
              <a:rPr lang="en-US" sz="1600" dirty="0" smtClean="0"/>
              <a:t>Dream/Reach School</a:t>
            </a:r>
            <a:endParaRPr lang="en-US" sz="1600" dirty="0"/>
          </a:p>
        </p:txBody>
      </p:sp>
      <p:sp>
        <p:nvSpPr>
          <p:cNvPr id="12" name="TextBox 11"/>
          <p:cNvSpPr txBox="1"/>
          <p:nvPr/>
        </p:nvSpPr>
        <p:spPr>
          <a:xfrm>
            <a:off x="5922885" y="2209800"/>
            <a:ext cx="2133600" cy="381000"/>
          </a:xfrm>
          <a:prstGeom prst="rect">
            <a:avLst/>
          </a:prstGeom>
          <a:noFill/>
        </p:spPr>
        <p:txBody>
          <a:bodyPr wrap="square" rtlCol="0">
            <a:spAutoFit/>
          </a:bodyPr>
          <a:lstStyle/>
          <a:p>
            <a:pPr algn="ctr"/>
            <a:r>
              <a:rPr lang="en-US" dirty="0" smtClean="0"/>
              <a:t>Safe School</a:t>
            </a:r>
            <a:endParaRPr lang="en-US" dirty="0"/>
          </a:p>
        </p:txBody>
      </p:sp>
      <p:sp>
        <p:nvSpPr>
          <p:cNvPr id="13" name="TextBox 12"/>
          <p:cNvSpPr txBox="1"/>
          <p:nvPr/>
        </p:nvSpPr>
        <p:spPr>
          <a:xfrm>
            <a:off x="990600" y="2590800"/>
            <a:ext cx="1981200" cy="1938992"/>
          </a:xfrm>
          <a:prstGeom prst="rect">
            <a:avLst/>
          </a:prstGeom>
          <a:noFill/>
        </p:spPr>
        <p:txBody>
          <a:bodyPr wrap="square" rtlCol="0">
            <a:spAutoFit/>
          </a:bodyPr>
          <a:lstStyle/>
          <a:p>
            <a:pPr marL="171450" indent="-171450">
              <a:buFont typeface="Wingdings" panose="05000000000000000000" pitchFamily="2" charset="2"/>
              <a:buChar char="q"/>
            </a:pPr>
            <a:r>
              <a:rPr lang="en-US" sz="1200" dirty="0" smtClean="0"/>
              <a:t>A good fit academically &amp; in his/her heart</a:t>
            </a:r>
          </a:p>
          <a:p>
            <a:pPr marL="171450" indent="-171450">
              <a:buFont typeface="Wingdings" panose="05000000000000000000" pitchFamily="2" charset="2"/>
              <a:buChar char="q"/>
            </a:pPr>
            <a:r>
              <a:rPr lang="en-US" sz="1200" dirty="0" smtClean="0"/>
              <a:t>Falls in the middle of the admission requirements</a:t>
            </a:r>
          </a:p>
          <a:p>
            <a:pPr marL="171450" indent="-171450">
              <a:buFont typeface="Wingdings" panose="05000000000000000000" pitchFamily="2" charset="2"/>
              <a:buChar char="q"/>
            </a:pPr>
            <a:r>
              <a:rPr lang="en-US" sz="1200" dirty="0" smtClean="0"/>
              <a:t>Comfortable size, location, campus life, &amp; offers appropriate student services</a:t>
            </a:r>
            <a:endParaRPr lang="en-US" sz="1200" dirty="0"/>
          </a:p>
        </p:txBody>
      </p:sp>
      <p:sp>
        <p:nvSpPr>
          <p:cNvPr id="14" name="TextBox 13"/>
          <p:cNvSpPr txBox="1"/>
          <p:nvPr/>
        </p:nvSpPr>
        <p:spPr>
          <a:xfrm>
            <a:off x="3505200" y="2590800"/>
            <a:ext cx="2016711" cy="1384995"/>
          </a:xfrm>
          <a:prstGeom prst="rect">
            <a:avLst/>
          </a:prstGeom>
          <a:noFill/>
        </p:spPr>
        <p:txBody>
          <a:bodyPr wrap="square" rtlCol="0">
            <a:spAutoFit/>
          </a:bodyPr>
          <a:lstStyle/>
          <a:p>
            <a:pPr marL="171450" indent="-171450">
              <a:buFont typeface="Wingdings" panose="05000000000000000000" pitchFamily="2" charset="2"/>
              <a:buChar char="q"/>
            </a:pPr>
            <a:r>
              <a:rPr lang="en-US" sz="1200" dirty="0" smtClean="0"/>
              <a:t>Student falls below one or more areas required for admission</a:t>
            </a:r>
          </a:p>
          <a:p>
            <a:pPr marL="171450" indent="-171450">
              <a:buFont typeface="Wingdings" panose="05000000000000000000" pitchFamily="2" charset="2"/>
              <a:buChar char="q"/>
            </a:pPr>
            <a:r>
              <a:rPr lang="en-US" sz="1200" dirty="0" smtClean="0"/>
              <a:t>Opportunity to be considered</a:t>
            </a:r>
          </a:p>
          <a:p>
            <a:pPr marL="171450" indent="-171450">
              <a:buFont typeface="Wingdings" panose="05000000000000000000" pitchFamily="2" charset="2"/>
              <a:buChar char="q"/>
            </a:pPr>
            <a:r>
              <a:rPr lang="en-US" sz="1200" dirty="0" smtClean="0"/>
              <a:t>Represents an aspiration</a:t>
            </a:r>
            <a:endParaRPr lang="en-US" sz="1200" dirty="0"/>
          </a:p>
        </p:txBody>
      </p:sp>
      <p:sp>
        <p:nvSpPr>
          <p:cNvPr id="15" name="TextBox 14"/>
          <p:cNvSpPr txBox="1"/>
          <p:nvPr/>
        </p:nvSpPr>
        <p:spPr>
          <a:xfrm>
            <a:off x="6039774" y="2514600"/>
            <a:ext cx="2016711" cy="1754326"/>
          </a:xfrm>
          <a:prstGeom prst="rect">
            <a:avLst/>
          </a:prstGeom>
          <a:noFill/>
        </p:spPr>
        <p:txBody>
          <a:bodyPr wrap="square" rtlCol="0">
            <a:spAutoFit/>
          </a:bodyPr>
          <a:lstStyle/>
          <a:p>
            <a:pPr marL="171450" indent="-171450">
              <a:buFont typeface="Wingdings" panose="05000000000000000000" pitchFamily="2" charset="2"/>
              <a:buChar char="q"/>
            </a:pPr>
            <a:r>
              <a:rPr lang="en-US" sz="1200" dirty="0" smtClean="0"/>
              <a:t>Almost a guarantee for admission</a:t>
            </a:r>
          </a:p>
          <a:p>
            <a:pPr marL="171450" indent="-171450">
              <a:buFont typeface="Wingdings" panose="05000000000000000000" pitchFamily="2" charset="2"/>
              <a:buChar char="q"/>
            </a:pPr>
            <a:r>
              <a:rPr lang="en-US" sz="1200" dirty="0" smtClean="0"/>
              <a:t>Student is above the stated minimum/avg. admission requirements</a:t>
            </a:r>
          </a:p>
          <a:p>
            <a:pPr marL="171450" indent="-171450">
              <a:buFont typeface="Wingdings" panose="05000000000000000000" pitchFamily="2" charset="2"/>
              <a:buChar char="q"/>
            </a:pPr>
            <a:r>
              <a:rPr lang="en-US" sz="1200" dirty="0" smtClean="0"/>
              <a:t>Still needs to be a school that the student can envision </a:t>
            </a:r>
          </a:p>
          <a:p>
            <a:r>
              <a:rPr lang="en-US" sz="1200" dirty="0"/>
              <a:t> </a:t>
            </a:r>
            <a:r>
              <a:rPr lang="en-US" sz="1200" dirty="0" smtClean="0"/>
              <a:t>   him/herself attending</a:t>
            </a:r>
          </a:p>
        </p:txBody>
      </p:sp>
      <p:sp>
        <p:nvSpPr>
          <p:cNvPr id="16" name="TextBox 15"/>
          <p:cNvSpPr txBox="1"/>
          <p:nvPr/>
        </p:nvSpPr>
        <p:spPr>
          <a:xfrm>
            <a:off x="1219200" y="1840468"/>
            <a:ext cx="1371600" cy="369332"/>
          </a:xfrm>
          <a:prstGeom prst="rect">
            <a:avLst/>
          </a:prstGeom>
          <a:noFill/>
        </p:spPr>
        <p:txBody>
          <a:bodyPr wrap="square" rtlCol="0">
            <a:spAutoFit/>
          </a:bodyPr>
          <a:lstStyle/>
          <a:p>
            <a:pPr algn="ctr"/>
            <a:r>
              <a:rPr lang="en-US" dirty="0" smtClean="0">
                <a:latin typeface="Arial Black" panose="020B0A04020102020204" pitchFamily="34" charset="0"/>
              </a:rPr>
              <a:t>1</a:t>
            </a:r>
            <a:endParaRPr lang="en-US" dirty="0">
              <a:latin typeface="Arial Black" panose="020B0A04020102020204" pitchFamily="34" charset="0"/>
            </a:endParaRPr>
          </a:p>
        </p:txBody>
      </p:sp>
      <p:sp>
        <p:nvSpPr>
          <p:cNvPr id="17" name="TextBox 16"/>
          <p:cNvSpPr txBox="1"/>
          <p:nvPr/>
        </p:nvSpPr>
        <p:spPr>
          <a:xfrm>
            <a:off x="3769311" y="1828800"/>
            <a:ext cx="1371600" cy="369332"/>
          </a:xfrm>
          <a:prstGeom prst="rect">
            <a:avLst/>
          </a:prstGeom>
          <a:noFill/>
        </p:spPr>
        <p:txBody>
          <a:bodyPr wrap="square" rtlCol="0">
            <a:spAutoFit/>
          </a:bodyPr>
          <a:lstStyle/>
          <a:p>
            <a:pPr algn="ctr"/>
            <a:r>
              <a:rPr lang="en-US" dirty="0">
                <a:latin typeface="Arial Black" panose="020B0A04020102020204" pitchFamily="34" charset="0"/>
              </a:rPr>
              <a:t>2</a:t>
            </a:r>
          </a:p>
        </p:txBody>
      </p:sp>
      <p:sp>
        <p:nvSpPr>
          <p:cNvPr id="18" name="TextBox 17"/>
          <p:cNvSpPr txBox="1"/>
          <p:nvPr/>
        </p:nvSpPr>
        <p:spPr>
          <a:xfrm>
            <a:off x="6303885" y="1828800"/>
            <a:ext cx="1371600" cy="369332"/>
          </a:xfrm>
          <a:prstGeom prst="rect">
            <a:avLst/>
          </a:prstGeom>
          <a:noFill/>
        </p:spPr>
        <p:txBody>
          <a:bodyPr wrap="square" rtlCol="0">
            <a:spAutoFit/>
          </a:bodyPr>
          <a:lstStyle/>
          <a:p>
            <a:pPr algn="ctr"/>
            <a:r>
              <a:rPr lang="en-US" dirty="0">
                <a:latin typeface="Arial Black" panose="020B0A04020102020204" pitchFamily="34" charset="0"/>
              </a:rPr>
              <a:t>3</a:t>
            </a:r>
          </a:p>
        </p:txBody>
      </p:sp>
      <p:sp>
        <p:nvSpPr>
          <p:cNvPr id="19" name="TextBox 18"/>
          <p:cNvSpPr txBox="1"/>
          <p:nvPr/>
        </p:nvSpPr>
        <p:spPr>
          <a:xfrm>
            <a:off x="228600" y="4953000"/>
            <a:ext cx="8610600" cy="1015663"/>
          </a:xfrm>
          <a:prstGeom prst="rect">
            <a:avLst/>
          </a:prstGeom>
          <a:noFill/>
        </p:spPr>
        <p:txBody>
          <a:bodyPr wrap="square" rtlCol="0">
            <a:spAutoFit/>
          </a:bodyPr>
          <a:lstStyle/>
          <a:p>
            <a:r>
              <a:rPr lang="en-US" sz="1200" dirty="0" smtClean="0"/>
              <a:t>The College Board recommends that students apply to four or more schools because:</a:t>
            </a:r>
          </a:p>
          <a:p>
            <a:pPr marL="342900" indent="-342900">
              <a:buFont typeface="+mj-lt"/>
              <a:buAutoNum type="arabicPeriod"/>
            </a:pPr>
            <a:r>
              <a:rPr lang="en-US" sz="1200" dirty="0" smtClean="0"/>
              <a:t>It can save you money because every college has different scholarships and financial aid packages.</a:t>
            </a:r>
          </a:p>
          <a:p>
            <a:pPr marL="342900" indent="-342900">
              <a:buFont typeface="+mj-lt"/>
              <a:buAutoNum type="arabicPeriod"/>
            </a:pPr>
            <a:r>
              <a:rPr lang="en-US" sz="1200" dirty="0" smtClean="0"/>
              <a:t>It increases your odds of getting into college.</a:t>
            </a:r>
          </a:p>
          <a:p>
            <a:pPr marL="342900" indent="-342900">
              <a:buFont typeface="+mj-lt"/>
              <a:buAutoNum type="arabicPeriod"/>
            </a:pPr>
            <a:r>
              <a:rPr lang="en-US" sz="1200" dirty="0" smtClean="0"/>
              <a:t>It increases your chances of finding a good academic, social, and financial fit, which will </a:t>
            </a:r>
          </a:p>
          <a:p>
            <a:r>
              <a:rPr lang="en-US" sz="1200" dirty="0"/>
              <a:t> </a:t>
            </a:r>
            <a:r>
              <a:rPr lang="en-US" sz="1200" dirty="0" smtClean="0"/>
              <a:t>       positively influence your overall college </a:t>
            </a:r>
            <a:r>
              <a:rPr lang="en-US" sz="1200" dirty="0" smtClean="0">
                <a:solidFill>
                  <a:srgbClr val="FF0000"/>
                </a:solidFill>
              </a:rPr>
              <a:t>experience!</a:t>
            </a:r>
            <a:r>
              <a:rPr lang="en-US" sz="1200" dirty="0" smtClean="0"/>
              <a:t> </a:t>
            </a:r>
            <a:endParaRPr lang="en-US" sz="1200" dirty="0"/>
          </a:p>
        </p:txBody>
      </p:sp>
      <p:pic>
        <p:nvPicPr>
          <p:cNvPr id="1026" name="Picture 2" descr="http://media.collegeboard.com/email/4ormore/4orMoreLogo.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79249" y="5460831"/>
            <a:ext cx="2083751" cy="1142999"/>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0" y="6520190"/>
            <a:ext cx="5105400" cy="261610"/>
          </a:xfrm>
          <a:prstGeom prst="rect">
            <a:avLst/>
          </a:prstGeom>
          <a:noFill/>
        </p:spPr>
        <p:txBody>
          <a:bodyPr wrap="square" rtlCol="0">
            <a:spAutoFit/>
          </a:bodyPr>
          <a:lstStyle/>
          <a:p>
            <a:r>
              <a:rPr lang="en-US" sz="1050" dirty="0" smtClean="0">
                <a:latin typeface="Times New Roman" panose="02020603050405020304" pitchFamily="18" charset="0"/>
                <a:cs typeface="Times New Roman" panose="02020603050405020304" pitchFamily="18" charset="0"/>
              </a:rPr>
              <a:t>* Information adapted from https://student.collegeboard.org/apply-to-4</a:t>
            </a:r>
            <a:endParaRPr lang="en-US" sz="10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3708014"/>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‘Recruiting Color Wheel’</a:t>
            </a:r>
            <a:endParaRPr lang="en-US" dirty="0"/>
          </a:p>
        </p:txBody>
      </p:sp>
      <p:sp>
        <p:nvSpPr>
          <p:cNvPr id="3" name="Content Placeholder 2"/>
          <p:cNvSpPr>
            <a:spLocks noGrp="1"/>
          </p:cNvSpPr>
          <p:nvPr>
            <p:ph sz="quarter" idx="1"/>
          </p:nvPr>
        </p:nvSpPr>
        <p:spPr/>
        <p:txBody>
          <a:bodyPr/>
          <a:lstStyle/>
          <a:p>
            <a:r>
              <a:rPr lang="en-US" dirty="0" smtClean="0"/>
              <a:t>Red Shirt</a:t>
            </a:r>
          </a:p>
          <a:p>
            <a:r>
              <a:rPr lang="en-US" dirty="0" smtClean="0"/>
              <a:t>Gray Shirt</a:t>
            </a:r>
          </a:p>
          <a:p>
            <a:r>
              <a:rPr lang="en-US" dirty="0" smtClean="0"/>
              <a:t>Green Shirt</a:t>
            </a:r>
          </a:p>
          <a:p>
            <a:r>
              <a:rPr lang="en-US" dirty="0" smtClean="0"/>
              <a:t>Blue Shirt</a:t>
            </a:r>
          </a:p>
          <a:p>
            <a:endParaRPr lang="en-US" dirty="0" smtClean="0"/>
          </a:p>
          <a:p>
            <a:pPr>
              <a:buNone/>
            </a:pPr>
            <a:r>
              <a:rPr lang="en-US" dirty="0" smtClean="0"/>
              <a:t> http://www.usatoday.com/story/sports/ncaaf/recruiting/2016/01/31/college-football-recruiting-redshirt-greenshirt-grayshirt-blueshirt/79603750/</a:t>
            </a:r>
            <a:endParaRPr lang="en-US" dirty="0"/>
          </a:p>
        </p:txBody>
      </p:sp>
    </p:spTree>
  </p:cSld>
  <p:clrMapOvr>
    <a:masterClrMapping/>
  </p:clrMapOvr>
  <p:transition spd="slow">
    <p:push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Recruiting Terms </a:t>
            </a:r>
            <a:endParaRPr lang="en-US" dirty="0"/>
          </a:p>
        </p:txBody>
      </p:sp>
      <p:sp>
        <p:nvSpPr>
          <p:cNvPr id="3" name="Content Placeholder 2"/>
          <p:cNvSpPr>
            <a:spLocks noGrp="1"/>
          </p:cNvSpPr>
          <p:nvPr>
            <p:ph sz="quarter" idx="1"/>
          </p:nvPr>
        </p:nvSpPr>
        <p:spPr/>
        <p:txBody>
          <a:bodyPr/>
          <a:lstStyle/>
          <a:p>
            <a:r>
              <a:rPr lang="en-US" dirty="0" smtClean="0"/>
              <a:t>Verbal commitment</a:t>
            </a:r>
          </a:p>
          <a:p>
            <a:pPr lvl="1"/>
            <a:r>
              <a:rPr lang="en-US" dirty="0" smtClean="0"/>
              <a:t>‘When a college-bound student athlete verbally agrees to play sports for a college before he/she signs or is eligible to sign a National Letter of Intent.’</a:t>
            </a:r>
          </a:p>
          <a:p>
            <a:pPr lvl="1"/>
            <a:r>
              <a:rPr lang="en-US" dirty="0" smtClean="0"/>
              <a:t>The commitment is not binding</a:t>
            </a:r>
          </a:p>
          <a:p>
            <a:pPr lvl="1"/>
            <a:endParaRPr lang="en-US" dirty="0" smtClean="0"/>
          </a:p>
          <a:p>
            <a:r>
              <a:rPr lang="en-US" dirty="0" smtClean="0"/>
              <a:t>Official commitment</a:t>
            </a:r>
          </a:p>
          <a:p>
            <a:pPr lvl="1"/>
            <a:r>
              <a:rPr lang="en-US" dirty="0" smtClean="0"/>
              <a:t>Student signs a National Letter of  Intent, agreeing to attend that school for one academic year</a:t>
            </a:r>
          </a:p>
          <a:p>
            <a:pPr lvl="1"/>
            <a:r>
              <a:rPr lang="en-US" dirty="0" smtClean="0"/>
              <a:t>Binding</a:t>
            </a:r>
          </a:p>
          <a:p>
            <a:pPr lvl="1">
              <a:buNone/>
            </a:pPr>
            <a:endParaRPr lang="en-US" dirty="0" smtClean="0"/>
          </a:p>
          <a:p>
            <a:pPr>
              <a:buNone/>
            </a:pPr>
            <a:endParaRPr lang="en-US" dirty="0" smtClean="0"/>
          </a:p>
          <a:p>
            <a:pPr>
              <a:buNone/>
            </a:pPr>
            <a:r>
              <a:rPr lang="en-US" sz="1200" dirty="0" smtClean="0"/>
              <a:t>www.ncaa.org/student-athletes/future/recruiting</a:t>
            </a:r>
          </a:p>
        </p:txBody>
      </p:sp>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sz="2800" dirty="0" smtClean="0"/>
              <a:t>High School Timeline for Student Athletes: Think BIG Picture</a:t>
            </a:r>
            <a:endParaRPr lang="en-US" sz="2800" dirty="0"/>
          </a:p>
        </p:txBody>
      </p:sp>
      <p:sp>
        <p:nvSpPr>
          <p:cNvPr id="3" name="Content Placeholder 2"/>
          <p:cNvSpPr>
            <a:spLocks noGrp="1"/>
          </p:cNvSpPr>
          <p:nvPr>
            <p:ph sz="quarter" idx="1"/>
          </p:nvPr>
        </p:nvSpPr>
        <p:spPr/>
        <p:txBody>
          <a:bodyPr/>
          <a:lstStyle/>
          <a:p>
            <a:r>
              <a:rPr lang="en-US" dirty="0" smtClean="0"/>
              <a:t>Extends across all four years of high school</a:t>
            </a:r>
          </a:p>
          <a:p>
            <a:pPr lvl="1"/>
            <a:r>
              <a:rPr lang="en-US" dirty="0" smtClean="0"/>
              <a:t>Short term goals each year!</a:t>
            </a:r>
          </a:p>
          <a:p>
            <a:r>
              <a:rPr lang="en-US" dirty="0" smtClean="0"/>
              <a:t>Understand how it all fits together…</a:t>
            </a:r>
          </a:p>
          <a:p>
            <a:pPr lvl="1"/>
            <a:r>
              <a:rPr lang="en-US" dirty="0" smtClean="0"/>
              <a:t>…to meet the long term goal</a:t>
            </a:r>
          </a:p>
          <a:p>
            <a:r>
              <a:rPr lang="en-US" dirty="0" smtClean="0"/>
              <a:t>Start early, start early, start early!</a:t>
            </a:r>
          </a:p>
          <a:p>
            <a:r>
              <a:rPr lang="en-US" dirty="0" smtClean="0"/>
              <a:t>Small steps and consistent effort lead to the end goal</a:t>
            </a:r>
            <a:endParaRPr lang="en-US" dirty="0"/>
          </a:p>
        </p:txBody>
      </p:sp>
      <p:pic>
        <p:nvPicPr>
          <p:cNvPr id="1026" name="Picture 2" descr="Image result for timeline"/>
          <p:cNvPicPr>
            <a:picLocks noChangeAspect="1" noChangeArrowheads="1"/>
          </p:cNvPicPr>
          <p:nvPr/>
        </p:nvPicPr>
        <p:blipFill>
          <a:blip r:embed="rId2" cstate="print"/>
          <a:srcRect t="26966" b="22097"/>
          <a:stretch>
            <a:fillRect/>
          </a:stretch>
        </p:blipFill>
        <p:spPr bwMode="auto">
          <a:xfrm>
            <a:off x="838200" y="5181600"/>
            <a:ext cx="6781800" cy="1295400"/>
          </a:xfrm>
          <a:prstGeom prst="rect">
            <a:avLst/>
          </a:prstGeom>
          <a:noFill/>
        </p:spPr>
      </p:pic>
    </p:spTree>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lstStyle/>
          <a:p>
            <a:r>
              <a:rPr lang="en-US" dirty="0" smtClean="0"/>
              <a:t>Senior Year </a:t>
            </a:r>
            <a:r>
              <a:rPr lang="en-US" sz="1800" dirty="0" smtClean="0"/>
              <a:t>(Continued)</a:t>
            </a:r>
            <a:endParaRPr lang="en-US" sz="1100" dirty="0"/>
          </a:p>
        </p:txBody>
      </p:sp>
      <p:sp>
        <p:nvSpPr>
          <p:cNvPr id="3" name="Content Placeholder 2"/>
          <p:cNvSpPr>
            <a:spLocks noGrp="1"/>
          </p:cNvSpPr>
          <p:nvPr>
            <p:ph sz="quarter" idx="1"/>
          </p:nvPr>
        </p:nvSpPr>
        <p:spPr>
          <a:xfrm>
            <a:off x="457200" y="1066800"/>
            <a:ext cx="7467600" cy="5334000"/>
          </a:xfrm>
        </p:spPr>
        <p:txBody>
          <a:bodyPr>
            <a:normAutofit/>
          </a:bodyPr>
          <a:lstStyle/>
          <a:p>
            <a:r>
              <a:rPr lang="en-US" dirty="0" smtClean="0"/>
              <a:t>File the PA State Grant Form (Financial aid)</a:t>
            </a:r>
          </a:p>
          <a:p>
            <a:r>
              <a:rPr lang="en-US" dirty="0" smtClean="0"/>
              <a:t>File any necessary financial aid forms with the college</a:t>
            </a:r>
          </a:p>
          <a:p>
            <a:r>
              <a:rPr lang="en-US" dirty="0" smtClean="0"/>
              <a:t>After April 1</a:t>
            </a:r>
            <a:r>
              <a:rPr lang="en-US" baseline="30000" dirty="0" smtClean="0"/>
              <a:t>st</a:t>
            </a:r>
            <a:r>
              <a:rPr lang="en-US" dirty="0" smtClean="0"/>
              <a:t>, request your final amateurism certificate from the NCAA</a:t>
            </a:r>
          </a:p>
          <a:p>
            <a:r>
              <a:rPr lang="en-US" dirty="0" smtClean="0"/>
              <a:t>Be sure your final transcripts are uploaded to NCAA/NAIA and are sent to your college</a:t>
            </a:r>
          </a:p>
          <a:p>
            <a:endParaRPr lang="en-US" dirty="0" smtClean="0"/>
          </a:p>
          <a:p>
            <a:r>
              <a:rPr lang="en-US" dirty="0" smtClean="0"/>
              <a:t>Make a final decision on where you will be attending!</a:t>
            </a:r>
          </a:p>
          <a:p>
            <a:r>
              <a:rPr lang="en-US" dirty="0" smtClean="0"/>
              <a:t>Sign your letter of intent!</a:t>
            </a:r>
          </a:p>
          <a:p>
            <a:r>
              <a:rPr lang="en-US" dirty="0" smtClean="0"/>
              <a:t>Celebrate! (And breathe a sigh of relief)</a:t>
            </a:r>
          </a:p>
          <a:p>
            <a:endParaRPr lang="en-US" dirty="0" smtClean="0"/>
          </a:p>
        </p:txBody>
      </p:sp>
    </p:spTree>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80" name="Picture 4" descr="Image result for question and answer"/>
          <p:cNvPicPr>
            <a:picLocks noChangeAspect="1" noChangeArrowheads="1"/>
          </p:cNvPicPr>
          <p:nvPr/>
        </p:nvPicPr>
        <p:blipFill>
          <a:blip r:embed="rId2" cstate="print"/>
          <a:srcRect/>
          <a:stretch>
            <a:fillRect/>
          </a:stretch>
        </p:blipFill>
        <p:spPr bwMode="auto">
          <a:xfrm>
            <a:off x="2895600" y="1905000"/>
            <a:ext cx="3171917" cy="2667000"/>
          </a:xfrm>
          <a:prstGeom prst="rect">
            <a:avLst/>
          </a:prstGeom>
          <a:noFill/>
        </p:spPr>
      </p:pic>
    </p:spTree>
  </p:cSld>
  <p:clrMapOvr>
    <a:masterClrMapping/>
  </p:clrMapOvr>
  <p:transition spd="slow">
    <p:push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600200"/>
            <a:ext cx="5795963" cy="4483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4638"/>
            <a:ext cx="7924800" cy="1143000"/>
          </a:xfrm>
        </p:spPr>
        <p:txBody>
          <a:bodyPr/>
          <a:lstStyle/>
          <a:p>
            <a:r>
              <a:rPr lang="en-US" dirty="0" smtClean="0"/>
              <a:t>Join us on Twitter for more resources!</a:t>
            </a:r>
            <a:endParaRPr lang="en-US" dirty="0"/>
          </a:p>
        </p:txBody>
      </p:sp>
    </p:spTree>
    <p:extLst>
      <p:ext uri="{BB962C8B-B14F-4D97-AF65-F5344CB8AC3E}">
        <p14:creationId xmlns:p14="http://schemas.microsoft.com/office/powerpoint/2010/main" val="1616725333"/>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lstStyle/>
          <a:p>
            <a:r>
              <a:rPr lang="en-US" dirty="0" smtClean="0"/>
              <a:t>Resources</a:t>
            </a:r>
            <a:endParaRPr lang="en-US" dirty="0"/>
          </a:p>
        </p:txBody>
      </p:sp>
      <p:sp>
        <p:nvSpPr>
          <p:cNvPr id="3" name="Content Placeholder 2"/>
          <p:cNvSpPr>
            <a:spLocks noGrp="1"/>
          </p:cNvSpPr>
          <p:nvPr>
            <p:ph sz="quarter" idx="1"/>
          </p:nvPr>
        </p:nvSpPr>
        <p:spPr>
          <a:xfrm>
            <a:off x="457200" y="838200"/>
            <a:ext cx="7467600" cy="5867400"/>
          </a:xfrm>
        </p:spPr>
        <p:txBody>
          <a:bodyPr>
            <a:noAutofit/>
          </a:bodyPr>
          <a:lstStyle/>
          <a:p>
            <a:pPr lvl="0"/>
            <a:r>
              <a:rPr lang="en-US" sz="1200" dirty="0" smtClean="0"/>
              <a:t>NCAA Guide to the College-Bound Student-Athlete (Found online at NCAA.org)</a:t>
            </a:r>
          </a:p>
          <a:p>
            <a:pPr lvl="0"/>
            <a:r>
              <a:rPr lang="en-US" sz="1200" dirty="0" smtClean="0"/>
              <a:t>NCAA Eligibility Calculator (Found online at ncaacalculator.com)</a:t>
            </a:r>
          </a:p>
          <a:p>
            <a:pPr lvl="0"/>
            <a:r>
              <a:rPr lang="en-US" sz="1200" dirty="0" smtClean="0"/>
              <a:t>NAIA Guide to the College-Bound Student-Athlete (Found online at NAIA.org)</a:t>
            </a:r>
          </a:p>
          <a:p>
            <a:pPr lvl="0"/>
            <a:r>
              <a:rPr lang="en-US" sz="1200" dirty="0" smtClean="0"/>
              <a:t>NJCAA Eligibility Rules (Found online at NJCAA.org)</a:t>
            </a:r>
          </a:p>
          <a:p>
            <a:pPr lvl="0"/>
            <a:r>
              <a:rPr lang="en-US" sz="1200" dirty="0" smtClean="0"/>
              <a:t>To learn what NCAA core courses are offered at NHS, go to this link and enter our high school CEEB Code 391015, and search.</a:t>
            </a:r>
          </a:p>
          <a:p>
            <a:pPr lvl="1"/>
            <a:r>
              <a:rPr lang="en-US" sz="1200" dirty="0" smtClean="0"/>
              <a:t>https://web3.ncaa.org/hsportal/exec/hsAction?hsActionSubmit=searchHighSchool </a:t>
            </a:r>
          </a:p>
          <a:p>
            <a:pPr lvl="0"/>
            <a:r>
              <a:rPr lang="en-US" sz="1200" dirty="0" smtClean="0"/>
              <a:t>Familiarize yourself with Penn </a:t>
            </a:r>
            <a:r>
              <a:rPr lang="en-US" sz="1200" dirty="0" err="1" smtClean="0"/>
              <a:t>Live’s</a:t>
            </a:r>
            <a:r>
              <a:rPr lang="en-US" sz="1200" dirty="0" smtClean="0"/>
              <a:t> website on High School Sports in our area </a:t>
            </a:r>
          </a:p>
          <a:p>
            <a:pPr lvl="1"/>
            <a:r>
              <a:rPr lang="en-US" sz="1200" dirty="0" smtClean="0"/>
              <a:t>They are creating a digital footprint on </a:t>
            </a:r>
            <a:r>
              <a:rPr lang="en-US" sz="1200" i="1" u="sng" dirty="0" smtClean="0"/>
              <a:t>your</a:t>
            </a:r>
            <a:r>
              <a:rPr lang="en-US" sz="1200" dirty="0" smtClean="0"/>
              <a:t> stats each sports’ season</a:t>
            </a:r>
          </a:p>
          <a:p>
            <a:pPr lvl="1"/>
            <a:r>
              <a:rPr lang="en-US" sz="1200" dirty="0" smtClean="0"/>
              <a:t>http://highschoolsports.pennlive.com/</a:t>
            </a:r>
          </a:p>
          <a:p>
            <a:r>
              <a:rPr lang="nl-NL" sz="1200" dirty="0"/>
              <a:t>College Recruiting </a:t>
            </a:r>
            <a:r>
              <a:rPr lang="nl-NL" sz="1200" dirty="0" smtClean="0"/>
              <a:t>Tips Video (Approximate length: 1 hour)</a:t>
            </a:r>
            <a:endParaRPr lang="nl-NL" sz="1200" dirty="0"/>
          </a:p>
          <a:p>
            <a:pPr lvl="1"/>
            <a:r>
              <a:rPr lang="nl-NL" sz="1200" dirty="0" smtClean="0"/>
              <a:t>https</a:t>
            </a:r>
            <a:r>
              <a:rPr lang="nl-NL" sz="1200" dirty="0"/>
              <a:t>://</a:t>
            </a:r>
            <a:r>
              <a:rPr lang="nl-NL" sz="1200" dirty="0" smtClean="0"/>
              <a:t>youtu.be/NvR5thfRmy4</a:t>
            </a:r>
            <a:endParaRPr lang="en-US" sz="1500" dirty="0" smtClean="0"/>
          </a:p>
          <a:p>
            <a:pPr lvl="0"/>
            <a:r>
              <a:rPr lang="en-US" sz="1200" dirty="0" smtClean="0"/>
              <a:t>Recommended resources that detail how to evaluate your talent:</a:t>
            </a:r>
          </a:p>
          <a:p>
            <a:pPr lvl="1"/>
            <a:r>
              <a:rPr lang="en-US" sz="1200" dirty="0" smtClean="0"/>
              <a:t>Men’s All-Sports Reference Guide</a:t>
            </a:r>
          </a:p>
          <a:p>
            <a:pPr lvl="1"/>
            <a:r>
              <a:rPr lang="en-US" sz="1200" dirty="0" smtClean="0"/>
              <a:t>Women’s All-Sports Reference Guide</a:t>
            </a:r>
          </a:p>
          <a:p>
            <a:pPr lvl="1"/>
            <a:r>
              <a:rPr lang="en-US" sz="1200" dirty="0" smtClean="0"/>
              <a:t>https://dynamitesports.com/product-category/all-sport-reference-guides/ </a:t>
            </a:r>
          </a:p>
          <a:p>
            <a:pPr lvl="0"/>
            <a:r>
              <a:rPr lang="en-US" sz="1200" dirty="0" smtClean="0"/>
              <a:t>Understanding the ‘Recruiting Color Wheel’</a:t>
            </a:r>
          </a:p>
          <a:p>
            <a:pPr lvl="1"/>
            <a:r>
              <a:rPr lang="en-US" sz="1200" dirty="0" smtClean="0"/>
              <a:t>http://www.usatoday.com/story/sports/ncaaf/recruiting/2016/01/31/college-football-recruiting-redshirt-greenshirt-grayshirt-blueshirt/79603750/</a:t>
            </a:r>
          </a:p>
          <a:p>
            <a:pPr lvl="0"/>
            <a:r>
              <a:rPr lang="en-US" sz="1200" dirty="0" smtClean="0"/>
              <a:t>College Comparison Worksheet</a:t>
            </a:r>
          </a:p>
          <a:p>
            <a:pPr lvl="1"/>
            <a:r>
              <a:rPr lang="en-US" sz="1200" dirty="0" smtClean="0"/>
              <a:t>https://www.act.org/content/dam/act/unsecured/documents/CollegeComparisonWCollegeC.pdf </a:t>
            </a:r>
          </a:p>
          <a:p>
            <a:pPr lvl="0"/>
            <a:r>
              <a:rPr lang="en-US" sz="1200" dirty="0" err="1" smtClean="0"/>
              <a:t>Naviance</a:t>
            </a:r>
            <a:endParaRPr lang="en-US" sz="1200" dirty="0" smtClean="0"/>
          </a:p>
          <a:p>
            <a:pPr lvl="1"/>
            <a:r>
              <a:rPr lang="en-US" sz="1200" dirty="0" smtClean="0"/>
              <a:t>College </a:t>
            </a:r>
            <a:r>
              <a:rPr lang="en-US" sz="1200" dirty="0" err="1" smtClean="0"/>
              <a:t>SuperMatch</a:t>
            </a:r>
            <a:endParaRPr lang="en-US" sz="1200" dirty="0" smtClean="0"/>
          </a:p>
          <a:p>
            <a:pPr lvl="1"/>
            <a:r>
              <a:rPr lang="en-US" sz="1200" dirty="0" smtClean="0"/>
              <a:t>Transcript Requests</a:t>
            </a:r>
          </a:p>
          <a:p>
            <a:pPr lvl="1"/>
            <a:r>
              <a:rPr lang="en-US" sz="1200" dirty="0" smtClean="0"/>
              <a:t>Requests for Letters of Recommendation</a:t>
            </a:r>
          </a:p>
          <a:p>
            <a:endParaRPr lang="en-US" sz="1200" dirty="0"/>
          </a:p>
        </p:txBody>
      </p:sp>
    </p:spTree>
  </p:cSld>
  <p:clrMapOvr>
    <a:masterClrMapping/>
  </p:clrMapOvr>
  <p:transition spd="slow">
    <p:push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lstStyle/>
          <a:p>
            <a:r>
              <a:rPr lang="en-US" dirty="0" smtClean="0"/>
              <a:t>References</a:t>
            </a:r>
            <a:endParaRPr lang="en-US" dirty="0"/>
          </a:p>
        </p:txBody>
      </p:sp>
      <p:sp>
        <p:nvSpPr>
          <p:cNvPr id="3" name="Content Placeholder 2"/>
          <p:cNvSpPr>
            <a:spLocks noGrp="1"/>
          </p:cNvSpPr>
          <p:nvPr>
            <p:ph sz="quarter" idx="1"/>
          </p:nvPr>
        </p:nvSpPr>
        <p:spPr>
          <a:xfrm>
            <a:off x="457200" y="838200"/>
            <a:ext cx="7467600" cy="4873752"/>
          </a:xfrm>
        </p:spPr>
        <p:txBody>
          <a:bodyPr>
            <a:normAutofit/>
          </a:bodyPr>
          <a:lstStyle/>
          <a:p>
            <a:r>
              <a:rPr lang="en-US" dirty="0" smtClean="0"/>
              <a:t>www.ncaa.org</a:t>
            </a:r>
          </a:p>
          <a:p>
            <a:r>
              <a:rPr lang="en-US" dirty="0" smtClean="0"/>
              <a:t>www.naia.org</a:t>
            </a:r>
          </a:p>
          <a:p>
            <a:r>
              <a:rPr lang="en-US" dirty="0" smtClean="0"/>
              <a:t>www.njcaa.org</a:t>
            </a:r>
          </a:p>
          <a:p>
            <a:r>
              <a:rPr lang="en-US" dirty="0" smtClean="0"/>
              <a:t>www.woosterschool.org</a:t>
            </a:r>
          </a:p>
          <a:p>
            <a:r>
              <a:rPr lang="en-US" dirty="0" smtClean="0"/>
              <a:t>www.siprep.org</a:t>
            </a:r>
          </a:p>
          <a:p>
            <a:r>
              <a:rPr lang="en-US" dirty="0" smtClean="0"/>
              <a:t>Information adapted from https://student.collegeboard.org/apply-to-4</a:t>
            </a:r>
          </a:p>
          <a:p>
            <a:r>
              <a:rPr lang="en-US" dirty="0" err="1" smtClean="0"/>
              <a:t>Clinedinst</a:t>
            </a:r>
            <a:r>
              <a:rPr lang="en-US" dirty="0" smtClean="0"/>
              <a:t>, M., Hurley, S., &amp; Hawkins, D. (2013). </a:t>
            </a:r>
            <a:r>
              <a:rPr lang="en-US" i="1" dirty="0" smtClean="0"/>
              <a:t>State of College Admissions, 2013</a:t>
            </a:r>
            <a:r>
              <a:rPr lang="en-US" dirty="0" smtClean="0"/>
              <a:t>. Washington, DC: National Association for College Admission Counseling.</a:t>
            </a:r>
          </a:p>
          <a:p>
            <a:endParaRPr lang="en-US" dirty="0"/>
          </a:p>
        </p:txBody>
      </p:sp>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Freshman Year</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Freshman year </a:t>
            </a:r>
            <a:endParaRPr lang="en-US" dirty="0"/>
          </a:p>
        </p:txBody>
      </p:sp>
      <p:sp>
        <p:nvSpPr>
          <p:cNvPr id="3" name="Content Placeholder 2"/>
          <p:cNvSpPr>
            <a:spLocks noGrp="1"/>
          </p:cNvSpPr>
          <p:nvPr>
            <p:ph sz="quarter" idx="1"/>
          </p:nvPr>
        </p:nvSpPr>
        <p:spPr/>
        <p:txBody>
          <a:bodyPr>
            <a:normAutofit/>
          </a:bodyPr>
          <a:lstStyle/>
          <a:p>
            <a:r>
              <a:rPr lang="en-US" dirty="0" smtClean="0"/>
              <a:t>The sooner you know you want to play sports in college, the better.</a:t>
            </a:r>
          </a:p>
          <a:p>
            <a:pPr marL="0" indent="0">
              <a:buNone/>
            </a:pPr>
            <a:endParaRPr lang="en-US" dirty="0"/>
          </a:p>
          <a:p>
            <a:r>
              <a:rPr lang="en-US" dirty="0" smtClean="0"/>
              <a:t>Create a four year academic plan to ensure you are taking the correct classes in the NCAA core curriculum so that you are eligible later on</a:t>
            </a:r>
          </a:p>
          <a:p>
            <a:r>
              <a:rPr lang="en-US" dirty="0" smtClean="0"/>
              <a:t>Strive for high academic achievement</a:t>
            </a:r>
          </a:p>
          <a:p>
            <a:r>
              <a:rPr lang="en-US" dirty="0" smtClean="0"/>
              <a:t>Go to sports camps, play in leagues &amp; tournaments, and get as much exposure to the sport as possible</a:t>
            </a:r>
          </a:p>
          <a:p>
            <a:r>
              <a:rPr lang="en-US" dirty="0" smtClean="0"/>
              <a:t>Weight train, condition, and play in the off-season </a:t>
            </a:r>
          </a:p>
        </p:txBody>
      </p:sp>
    </p:spTree>
    <p:extLst>
      <p:ext uri="{BB962C8B-B14F-4D97-AF65-F5344CB8AC3E}">
        <p14:creationId xmlns:p14="http://schemas.microsoft.com/office/powerpoint/2010/main" val="81406300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lstStyle/>
          <a:p>
            <a:r>
              <a:rPr lang="en-US" dirty="0" smtClean="0"/>
              <a:t>NCAA Core Courses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Core courses are classes that are required by the NCAA to determine eligibility</a:t>
            </a:r>
          </a:p>
          <a:p>
            <a:pPr lvl="1"/>
            <a:r>
              <a:rPr lang="en-US" dirty="0" smtClean="0"/>
              <a:t>Comes into play with course selection and academic planning!</a:t>
            </a:r>
          </a:p>
          <a:p>
            <a:pPr lvl="1">
              <a:buNone/>
            </a:pPr>
            <a:endParaRPr lang="en-US" dirty="0" smtClean="0"/>
          </a:p>
          <a:p>
            <a:r>
              <a:rPr lang="en-US" dirty="0" smtClean="0"/>
              <a:t>The NCAA offers a very nice ‘rule of thumb’ for how to academically prepare as a student athlete, regardless of whether you eventually play for an NCAA school or not.</a:t>
            </a:r>
          </a:p>
          <a:p>
            <a:endParaRPr lang="en-US" dirty="0"/>
          </a:p>
          <a:p>
            <a:r>
              <a:rPr lang="en-US" dirty="0"/>
              <a:t>For more information, go to their website at:</a:t>
            </a:r>
          </a:p>
          <a:p>
            <a:pPr>
              <a:buNone/>
            </a:pPr>
            <a:r>
              <a:rPr lang="en-US" dirty="0"/>
              <a:t>     http://www.ncaa.org/student-athletes/future/core-courses</a:t>
            </a:r>
          </a:p>
          <a:p>
            <a:pPr>
              <a:buNone/>
            </a:pPr>
            <a:endParaRPr lang="en-US" dirty="0" smtClean="0"/>
          </a:p>
          <a:p>
            <a:r>
              <a:rPr lang="en-US" dirty="0" smtClean="0"/>
              <a:t>To learn what core courses are offered at NHS, go to this link and enter our high school CEEB Code 391015, and search.</a:t>
            </a:r>
          </a:p>
          <a:p>
            <a:pPr>
              <a:buNone/>
            </a:pPr>
            <a:r>
              <a:rPr lang="en-US" sz="1600" dirty="0" smtClean="0"/>
              <a:t>       https://web3.ncaa.org/hsportal/exec/hsAction?hsActionSubmit=searchHighSchool</a:t>
            </a:r>
            <a:endParaRPr lang="en-US" sz="1600" dirty="0"/>
          </a:p>
        </p:txBody>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in case you’re wondering what the NCAA is…</a:t>
            </a:r>
            <a:endParaRPr lang="en-US" dirty="0"/>
          </a:p>
        </p:txBody>
      </p:sp>
      <p:sp>
        <p:nvSpPr>
          <p:cNvPr id="3" name="Content Placeholder 2"/>
          <p:cNvSpPr>
            <a:spLocks noGrp="1"/>
          </p:cNvSpPr>
          <p:nvPr>
            <p:ph sz="quarter" idx="1"/>
          </p:nvPr>
        </p:nvSpPr>
        <p:spPr>
          <a:xfrm>
            <a:off x="609600" y="1600200"/>
            <a:ext cx="7467600" cy="4873752"/>
          </a:xfrm>
        </p:spPr>
        <p:txBody>
          <a:bodyPr>
            <a:normAutofit lnSpcReduction="10000"/>
          </a:bodyPr>
          <a:lstStyle/>
          <a:p>
            <a:r>
              <a:rPr lang="en-US" dirty="0" smtClean="0"/>
              <a:t>National Collegiate Athletic Association</a:t>
            </a:r>
          </a:p>
          <a:p>
            <a:r>
              <a:rPr lang="en-US" dirty="0" smtClean="0"/>
              <a:t>Helps to make competition fair, safe, and sportsmanlike</a:t>
            </a:r>
          </a:p>
          <a:p>
            <a:r>
              <a:rPr lang="en-US" dirty="0" smtClean="0"/>
              <a:t>Oversees 23 sports and championships</a:t>
            </a:r>
          </a:p>
          <a:p>
            <a:r>
              <a:rPr lang="en-US" dirty="0" smtClean="0"/>
              <a:t>Enforces NCAA rules</a:t>
            </a:r>
          </a:p>
          <a:p>
            <a:r>
              <a:rPr lang="en-US" dirty="0" smtClean="0"/>
              <a:t>Gives advice, support, and money to member institutions</a:t>
            </a:r>
          </a:p>
          <a:p>
            <a:endParaRPr lang="en-US" dirty="0"/>
          </a:p>
          <a:p>
            <a:r>
              <a:rPr lang="en-US" dirty="0" smtClean="0"/>
              <a:t>Apply to the NCAA Eligibility Center if you intend on playing at a Division I or II school</a:t>
            </a:r>
          </a:p>
          <a:p>
            <a:pPr lvl="1"/>
            <a:r>
              <a:rPr lang="en-US" dirty="0" smtClean="0"/>
              <a:t>Assess your academic standing</a:t>
            </a:r>
          </a:p>
          <a:p>
            <a:pPr lvl="1"/>
            <a:r>
              <a:rPr lang="en-US" dirty="0" smtClean="0"/>
              <a:t>www.eligibilitycenter.org</a:t>
            </a:r>
            <a:endParaRPr lang="en-US" dirty="0"/>
          </a:p>
        </p:txBody>
      </p:sp>
      <p:pic>
        <p:nvPicPr>
          <p:cNvPr id="4" name="Picture 3" descr="Image result for nca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5200" y="1142326"/>
            <a:ext cx="1219200" cy="1190625"/>
          </a:xfrm>
          <a:prstGeom prst="rect">
            <a:avLst/>
          </a:prstGeom>
          <a:noFill/>
          <a:ln>
            <a:noFill/>
          </a:ln>
        </p:spPr>
      </p:pic>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is also the NAIA &amp; NJCAA</a:t>
            </a:r>
            <a:endParaRPr lang="en-US" dirty="0"/>
          </a:p>
        </p:txBody>
      </p:sp>
      <p:sp>
        <p:nvSpPr>
          <p:cNvPr id="3" name="Content Placeholder 2"/>
          <p:cNvSpPr>
            <a:spLocks noGrp="1"/>
          </p:cNvSpPr>
          <p:nvPr>
            <p:ph sz="quarter" idx="1"/>
          </p:nvPr>
        </p:nvSpPr>
        <p:spPr/>
        <p:txBody>
          <a:bodyPr>
            <a:normAutofit/>
          </a:bodyPr>
          <a:lstStyle/>
          <a:p>
            <a:pPr marL="0" indent="0">
              <a:buNone/>
            </a:pPr>
            <a:r>
              <a:rPr lang="en-US" sz="1800" b="1" dirty="0" smtClean="0"/>
              <a:t>National </a:t>
            </a:r>
            <a:r>
              <a:rPr lang="en-US" sz="1800" b="1" dirty="0"/>
              <a:t>Association of Intercollegiate </a:t>
            </a:r>
            <a:r>
              <a:rPr lang="en-US" sz="1800" b="1" dirty="0" smtClean="0"/>
              <a:t>Athletics</a:t>
            </a:r>
          </a:p>
          <a:p>
            <a:r>
              <a:rPr lang="en-US" sz="1800" dirty="0" smtClean="0"/>
              <a:t>Another </a:t>
            </a:r>
            <a:r>
              <a:rPr lang="en-US" sz="1800" dirty="0"/>
              <a:t>governing body of athletics </a:t>
            </a:r>
            <a:r>
              <a:rPr lang="en-US" sz="1800" dirty="0" smtClean="0"/>
              <a:t>programs</a:t>
            </a:r>
          </a:p>
          <a:p>
            <a:r>
              <a:rPr lang="en-US" sz="1800" dirty="0" smtClean="0"/>
              <a:t>Comparable </a:t>
            </a:r>
            <a:r>
              <a:rPr lang="en-US" sz="1800" dirty="0"/>
              <a:t>to the NCAA Division II schools in terms of size of the school and also the level of </a:t>
            </a:r>
            <a:r>
              <a:rPr lang="en-US" sz="1800" dirty="0" smtClean="0"/>
              <a:t>play</a:t>
            </a:r>
            <a:endParaRPr lang="en-US" sz="1800" dirty="0"/>
          </a:p>
          <a:p>
            <a:pPr lvl="1"/>
            <a:r>
              <a:rPr lang="en-US" sz="1800" dirty="0" smtClean="0"/>
              <a:t>Commonly, small private institutions</a:t>
            </a:r>
          </a:p>
          <a:p>
            <a:r>
              <a:rPr lang="en-US" sz="1800" dirty="0" smtClean="0"/>
              <a:t>Apply to the NAIA Eligibility Center at </a:t>
            </a:r>
            <a:r>
              <a:rPr lang="en-US" sz="1800" dirty="0" smtClean="0">
                <a:hlinkClick r:id="rId2"/>
              </a:rPr>
              <a:t>www.playnaia.org</a:t>
            </a:r>
            <a:r>
              <a:rPr lang="en-US" sz="1800" dirty="0" smtClean="0"/>
              <a:t> if you are considering attending one of its member institutions</a:t>
            </a:r>
          </a:p>
          <a:p>
            <a:endParaRPr lang="en-US" sz="1800" dirty="0"/>
          </a:p>
          <a:p>
            <a:pPr marL="0" indent="0">
              <a:buNone/>
            </a:pPr>
            <a:r>
              <a:rPr lang="en-US" sz="1800" b="1" dirty="0" smtClean="0"/>
              <a:t>National </a:t>
            </a:r>
            <a:r>
              <a:rPr lang="en-US" sz="1800" b="1" dirty="0"/>
              <a:t>Junior College Athletic </a:t>
            </a:r>
            <a:r>
              <a:rPr lang="en-US" sz="1800" b="1" dirty="0" smtClean="0"/>
              <a:t>Association</a:t>
            </a:r>
          </a:p>
          <a:p>
            <a:r>
              <a:rPr lang="en-US" sz="1800" dirty="0" smtClean="0"/>
              <a:t>Athletic </a:t>
            </a:r>
            <a:r>
              <a:rPr lang="en-US" sz="1800" dirty="0"/>
              <a:t>governing body for athletics at two-year </a:t>
            </a:r>
            <a:r>
              <a:rPr lang="en-US" sz="1800" dirty="0" smtClean="0"/>
              <a:t>colleges</a:t>
            </a:r>
          </a:p>
          <a:p>
            <a:r>
              <a:rPr lang="en-US" sz="1800" dirty="0" smtClean="0"/>
              <a:t>Students </a:t>
            </a:r>
            <a:r>
              <a:rPr lang="en-US" sz="1800" dirty="0"/>
              <a:t>can attend a two-year college, play sports, and then transfer to a four-year university</a:t>
            </a:r>
            <a:r>
              <a:rPr lang="en-US" sz="1800" dirty="0" smtClean="0"/>
              <a:t>.</a:t>
            </a:r>
          </a:p>
          <a:p>
            <a:r>
              <a:rPr lang="en-US" sz="1800" dirty="0"/>
              <a:t>D</a:t>
            </a:r>
            <a:r>
              <a:rPr lang="en-US" sz="1800" dirty="0" smtClean="0"/>
              <a:t>iscuss your </a:t>
            </a:r>
            <a:r>
              <a:rPr lang="en-US" sz="1800" dirty="0"/>
              <a:t>athletic eligibility with the athletic personnel at the NJCAA college where </a:t>
            </a:r>
            <a:r>
              <a:rPr lang="en-US" sz="1800" dirty="0" smtClean="0"/>
              <a:t>you want </a:t>
            </a:r>
            <a:r>
              <a:rPr lang="en-US" sz="1800" dirty="0"/>
              <a:t>to </a:t>
            </a:r>
            <a:r>
              <a:rPr lang="en-US" sz="1800" dirty="0" smtClean="0"/>
              <a:t>attend</a:t>
            </a:r>
            <a:endParaRPr lang="en-US" sz="1800" dirty="0"/>
          </a:p>
          <a:p>
            <a:endParaRPr lang="en-US" sz="1800" dirty="0"/>
          </a:p>
          <a:p>
            <a:endParaRPr lang="en-US" sz="1800" dirty="0" smtClean="0"/>
          </a:p>
          <a:p>
            <a:endParaRPr lang="en-US" sz="1800" dirty="0"/>
          </a:p>
          <a:p>
            <a:endParaRPr lang="en-US" sz="1800" dirty="0"/>
          </a:p>
          <a:p>
            <a:endParaRPr lang="en-US" sz="1800" dirty="0"/>
          </a:p>
        </p:txBody>
      </p:sp>
      <p:pic>
        <p:nvPicPr>
          <p:cNvPr id="4" name="Picture 3" descr="Image result for NAI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1333500"/>
            <a:ext cx="1638300" cy="1028700"/>
          </a:xfrm>
          <a:prstGeom prst="rect">
            <a:avLst/>
          </a:prstGeom>
          <a:noFill/>
          <a:ln>
            <a:noFill/>
          </a:ln>
        </p:spPr>
      </p:pic>
      <p:pic>
        <p:nvPicPr>
          <p:cNvPr id="5" name="Picture 4" descr="Image result for njcaa guide for the college bound student athlet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2800" y="4038600"/>
            <a:ext cx="1200150" cy="1080135"/>
          </a:xfrm>
          <a:prstGeom prst="rect">
            <a:avLst/>
          </a:prstGeom>
          <a:noFill/>
          <a:ln>
            <a:noFill/>
          </a:ln>
        </p:spPr>
      </p:pic>
    </p:spTree>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7551</TotalTime>
  <Words>3165</Words>
  <Application>Microsoft Office PowerPoint</Application>
  <PresentationFormat>On-screen Show (4:3)</PresentationFormat>
  <Paragraphs>390</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Oriel</vt:lpstr>
      <vt:lpstr>Guiding the College-Bound Student Athlete </vt:lpstr>
      <vt:lpstr>PowerPoint Presentation</vt:lpstr>
      <vt:lpstr>Plan It Out: One step at a time! Short Term &amp; Long Term Goals</vt:lpstr>
      <vt:lpstr>High School Timeline for Student Athletes: Think BIG Picture</vt:lpstr>
      <vt:lpstr>Freshman Year</vt:lpstr>
      <vt:lpstr>Freshman year </vt:lpstr>
      <vt:lpstr>NCAA Core Courses</vt:lpstr>
      <vt:lpstr>Just in case you’re wondering what the NCAA is…</vt:lpstr>
      <vt:lpstr>There is also the NAIA &amp; NJCAA</vt:lpstr>
      <vt:lpstr>Freshmen year (continued)</vt:lpstr>
      <vt:lpstr>FYI: What do admissions counselors consider when reviewing apps?</vt:lpstr>
      <vt:lpstr>Academic Achievement</vt:lpstr>
      <vt:lpstr>Sophomore Year</vt:lpstr>
      <vt:lpstr>Sophomore Year</vt:lpstr>
      <vt:lpstr>How do you assess your ability?</vt:lpstr>
      <vt:lpstr>Sophomore Year (Continued)</vt:lpstr>
      <vt:lpstr>Sophomore thru Junior Year</vt:lpstr>
      <vt:lpstr>Sophomore thru Junior year: College Search</vt:lpstr>
      <vt:lpstr>The College Process Overview</vt:lpstr>
      <vt:lpstr>Student Athletes &amp; College: How is your college process different?</vt:lpstr>
      <vt:lpstr>Considerations for Student Athletes at the College Level</vt:lpstr>
      <vt:lpstr>Start thinking about what you want in a college, so let’s practice!  Answer Me This…</vt:lpstr>
      <vt:lpstr>Determine Search Criteria: Finding the right fit</vt:lpstr>
      <vt:lpstr>Fit is so important!</vt:lpstr>
      <vt:lpstr>Athletic Fit</vt:lpstr>
      <vt:lpstr>What’s the difference between the different divisions?</vt:lpstr>
      <vt:lpstr>What are college coaches looking for when they are recruiting?</vt:lpstr>
      <vt:lpstr>How does recruiting affect your college search?</vt:lpstr>
      <vt:lpstr>Make 3 Lists</vt:lpstr>
      <vt:lpstr>Junior year (Continued)</vt:lpstr>
      <vt:lpstr>Junior year (Continued)</vt:lpstr>
      <vt:lpstr>The Importance of communication</vt:lpstr>
      <vt:lpstr>Junior year (Continued)</vt:lpstr>
      <vt:lpstr>Senior Year</vt:lpstr>
      <vt:lpstr>Senior Year </vt:lpstr>
      <vt:lpstr>Applying to College</vt:lpstr>
      <vt:lpstr>Applying to College: Where to Apply</vt:lpstr>
      <vt:lpstr>Understanding the ‘Recruiting Color Wheel’</vt:lpstr>
      <vt:lpstr>Recruiting Terms </vt:lpstr>
      <vt:lpstr>Senior Year (Continued)</vt:lpstr>
      <vt:lpstr>PowerPoint Presentation</vt:lpstr>
      <vt:lpstr>Join us on Twitter for more resources!</vt:lpstr>
      <vt:lpstr>Resources</vt:lpstr>
      <vt:lpstr>References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 Fundamentals</dc:title>
  <dc:creator>Steph</dc:creator>
  <cp:lastModifiedBy>Steph</cp:lastModifiedBy>
  <cp:revision>55</cp:revision>
  <dcterms:created xsi:type="dcterms:W3CDTF">2016-08-21T14:38:01Z</dcterms:created>
  <dcterms:modified xsi:type="dcterms:W3CDTF">2017-02-05T17:54:15Z</dcterms:modified>
</cp:coreProperties>
</file>