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68" r:id="rId8"/>
    <p:sldId id="269" r:id="rId9"/>
    <p:sldId id="272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7" r:id="rId19"/>
    <p:sldId id="278" r:id="rId20"/>
    <p:sldId id="279" r:id="rId21"/>
    <p:sldId id="280" r:id="rId22"/>
    <p:sldId id="265" r:id="rId23"/>
    <p:sldId id="266" r:id="rId24"/>
    <p:sldId id="270" r:id="rId25"/>
    <p:sldId id="271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66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767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7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5EC5-5319-4813-ADAC-68EA5267C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F0225-B1FC-403A-A877-9397F36A1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50020-4AAB-49C5-971E-6D4C7903E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CE0BB-7CD6-4EA1-8ADE-4FBAE6786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DDB4D-3002-450F-8A6F-F59DFCBAF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D4464-51C6-4A1B-9E3E-A89846977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D81C8-BE64-4EAE-AC74-AEA0D6A68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02C64-5CA2-470D-9398-BD298C93E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46637-C5B7-44A2-AB6E-C0ECF60C6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D52D3-2EF6-44A3-A60B-E6B56BD6B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41977-1E85-4D1C-9DAC-FA57F0FED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2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663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663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3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3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3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3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663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664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4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4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26CFDD6-9084-48CD-90B1-0247BDDAB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6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6" grpId="0"/>
      <p:bldP spid="2664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664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664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664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664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66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hm.bris.ac.uk/emuweb/beeseye2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MICROSCOPE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Light Microscope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  <a:r>
              <a:rPr lang="en-US" b="1" smtClean="0">
                <a:solidFill>
                  <a:schemeClr val="hlink"/>
                </a:solidFill>
              </a:rPr>
              <a:t>Light microscope-</a:t>
            </a:r>
            <a:r>
              <a:rPr lang="en-US" smtClean="0"/>
              <a:t> uses light to form an enlarged image of the object being viewed.</a:t>
            </a: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chemeClr val="hlink"/>
                </a:solidFill>
              </a:rPr>
              <a:t>Simple light microscope</a:t>
            </a:r>
            <a:r>
              <a:rPr lang="en-US" smtClean="0"/>
              <a:t> – uses one lens to magnify an object.</a:t>
            </a:r>
          </a:p>
          <a:p>
            <a:pPr eaLnBrk="1" hangingPunct="1">
              <a:buFontTx/>
              <a:buNone/>
            </a:pPr>
            <a:r>
              <a:rPr lang="en-US" b="1" smtClean="0"/>
              <a:t>Compound Light Microscope </a:t>
            </a:r>
            <a:r>
              <a:rPr lang="en-US" smtClean="0"/>
              <a:t>– Uses two lenses to magnify an object.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305800" cy="559276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66"/>
                </a:solidFill>
              </a:rPr>
              <a:t>Magnification</a:t>
            </a:r>
            <a:r>
              <a:rPr lang="en-US" dirty="0" smtClean="0"/>
              <a:t> – the apparent increase in an object’s size.  Magnifying something </a:t>
            </a:r>
            <a:r>
              <a:rPr lang="en-US" u="sng" dirty="0" smtClean="0"/>
              <a:t>decreases your field of view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rgbClr val="FFFF66"/>
                </a:solidFill>
              </a:rPr>
              <a:t>Resolution</a:t>
            </a:r>
            <a:r>
              <a:rPr lang="en-US" dirty="0" smtClean="0"/>
              <a:t> – an increase in visible detail – only available in Electron Microscopes.</a:t>
            </a:r>
          </a:p>
          <a:p>
            <a:pPr eaLnBrk="1" hangingPunct="1"/>
            <a:r>
              <a:rPr lang="en-US" dirty="0" smtClean="0"/>
              <a:t>We can only bring the sample in to focus.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6600"/>
                </a:solidFill>
              </a:rPr>
              <a:t>Compound light microscope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6600"/>
                </a:solidFill>
              </a:rPr>
              <a:t>Compound light microscope-</a:t>
            </a:r>
            <a:r>
              <a:rPr lang="en-US" smtClean="0"/>
              <a:t> has two lenses</a:t>
            </a:r>
          </a:p>
          <a:p>
            <a:pPr lvl="1" eaLnBrk="1" hangingPunct="1">
              <a:buFontTx/>
              <a:buNone/>
            </a:pPr>
            <a:r>
              <a:rPr lang="en-US" smtClean="0"/>
              <a:t>1</a:t>
            </a:r>
            <a:r>
              <a:rPr lang="en-US" smtClean="0">
                <a:solidFill>
                  <a:srgbClr val="FF6600"/>
                </a:solidFill>
              </a:rPr>
              <a:t>. Eyepiece</a:t>
            </a:r>
            <a:r>
              <a:rPr lang="en-US" smtClean="0"/>
              <a:t>  (or ocular ) lens – One lens is near your eye.  The image is reversed.</a:t>
            </a:r>
          </a:p>
          <a:p>
            <a:pPr lvl="1" eaLnBrk="1" hangingPunct="1">
              <a:buFontTx/>
              <a:buNone/>
            </a:pPr>
            <a:r>
              <a:rPr lang="en-US" smtClean="0"/>
              <a:t>2.  </a:t>
            </a:r>
            <a:r>
              <a:rPr lang="en-US" smtClean="0">
                <a:solidFill>
                  <a:srgbClr val="FF6600"/>
                </a:solidFill>
              </a:rPr>
              <a:t>Objective lens</a:t>
            </a:r>
            <a:r>
              <a:rPr lang="en-US" smtClean="0"/>
              <a:t> – this lens is near the specimen (object) being viewed.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305800" cy="5668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6600"/>
                </a:solidFill>
              </a:rPr>
              <a:t>Total magnification</a:t>
            </a:r>
            <a:r>
              <a:rPr lang="en-US" dirty="0" smtClean="0"/>
              <a:t> =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(Power of the eyepiece)  X (Power of the objective)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Example # 1 If the eyepiece magnifies 10 times and the objective magnifies 10 times, then: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Eyepiece = 10 X         objective = 10X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6600"/>
                </a:solidFill>
              </a:rPr>
              <a:t>Total magnification</a:t>
            </a:r>
            <a:r>
              <a:rPr lang="en-US" dirty="0" smtClean="0"/>
              <a:t> = </a:t>
            </a:r>
            <a:r>
              <a:rPr lang="en-US" u="sng" dirty="0" smtClean="0">
                <a:solidFill>
                  <a:srgbClr val="FFFF00"/>
                </a:solidFill>
              </a:rPr>
              <a:t>10  X 10 = 100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305800" cy="5592763"/>
          </a:xfrm>
        </p:spPr>
        <p:txBody>
          <a:bodyPr/>
          <a:lstStyle/>
          <a:p>
            <a:pPr eaLnBrk="1" hangingPunct="1"/>
            <a:r>
              <a:rPr lang="en-US" dirty="0" smtClean="0"/>
              <a:t>Example #2 If the eyepiece magnifies 10 times and the objective magnifies 43 times then: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Eyepiece = 10 X     objective = 43 X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Total magnification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FF00"/>
                </a:solidFill>
              </a:rPr>
              <a:t>10  X 43 = 430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Other Types of Microscopes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1.  Stereomicroscopes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	A.  There is an eyepiece and objective for each eye.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	B.  Image is 3-D and magnified 5-60 times.  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        (The Image is like a </a:t>
            </a:r>
            <a:r>
              <a:rPr lang="en-US" dirty="0" err="1" smtClean="0"/>
              <a:t>viewmaster</a:t>
            </a:r>
            <a:r>
              <a:rPr lang="en-US" dirty="0" smtClean="0"/>
              <a:t>.)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	C.  The image is not reversed.</a:t>
            </a:r>
          </a:p>
          <a:p>
            <a:pPr lvl="2"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2.  Phase Contrast Microscope</a:t>
            </a:r>
          </a:p>
          <a:p>
            <a:pPr lvl="1" eaLnBrk="1" hangingPunct="1">
              <a:buFontTx/>
              <a:buNone/>
            </a:pPr>
            <a:r>
              <a:rPr lang="en-US" smtClean="0"/>
              <a:t>A.  Can see details within a living specimen.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Electron Microscope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3. Electron Microscope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 A. Create an image with a beam of electrons      	instead of a beam of light.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 B.  Specimens are embedded in plastic, sliced 	and then coated with metal.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 C.  Specimens cannot be alive.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 D.  EM has greater resolution (clearer picture) 	and magnification than light microscopes.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Electron Microscope (cont)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	E.  Transmission electron microscope (TEM) 	magnifies about 250,000 times.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	F.  Scanning electron microscope (SEM) 	magnifies about 100,000 times and produces 	a 3-D view.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	G.  Scanning tunneling microscope (STM)  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  		used to view living specimens.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124200" cy="4724400"/>
          </a:xfrm>
        </p:spPr>
        <p:txBody>
          <a:bodyPr/>
          <a:lstStyle/>
          <a:p>
            <a:r>
              <a:rPr lang="en-US" sz="2200" dirty="0" smtClean="0"/>
              <a:t>Light from the object moves through the objective lens and is magnified.</a:t>
            </a:r>
          </a:p>
          <a:p>
            <a:r>
              <a:rPr lang="en-US" sz="2200" dirty="0" smtClean="0"/>
              <a:t>In the eyepiece (ocular lens) the light is bent (called refraction) and focused on a point on the lens.</a:t>
            </a:r>
          </a:p>
          <a:p>
            <a:r>
              <a:rPr lang="en-US" sz="2200" dirty="0" smtClean="0"/>
              <a:t>The distance between the objective and ocular lenses is called the focal length.</a:t>
            </a:r>
          </a:p>
        </p:txBody>
      </p:sp>
      <p:pic>
        <p:nvPicPr>
          <p:cNvPr id="18436" name="Picture 2" descr="Microsc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371600"/>
            <a:ext cx="5240338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is it?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5" descr="penny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81200"/>
            <a:ext cx="55530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GET A JOB!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Jobs that employ a microscope include:</a:t>
            </a:r>
          </a:p>
          <a:p>
            <a:pPr lvl="1"/>
            <a:r>
              <a:rPr lang="en-US" smtClean="0"/>
              <a:t>Science Teacher! </a:t>
            </a:r>
          </a:p>
          <a:p>
            <a:pPr lvl="1"/>
            <a:r>
              <a:rPr lang="en-US" smtClean="0"/>
              <a:t>Lab Technician at a hospital</a:t>
            </a:r>
          </a:p>
          <a:p>
            <a:pPr lvl="1"/>
            <a:r>
              <a:rPr lang="en-US" smtClean="0"/>
              <a:t>Crime Scene Investigator</a:t>
            </a:r>
          </a:p>
          <a:p>
            <a:pPr lvl="1"/>
            <a:endParaRPr lang="en-US" smtClean="0"/>
          </a:p>
        </p:txBody>
      </p:sp>
      <p:pic>
        <p:nvPicPr>
          <p:cNvPr id="19460" name="Picture 2" descr="https://upload.wikimedia.org/wikipedia/commons/6/63/Lab_tech_at_microscop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733800"/>
            <a:ext cx="3530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http://rlv.zcache.com/trust_me_im_a_science_teacher_poster-r9595155d4b6541c4be879587556850bd_w2q_8byvr_512.jpg?bg=0xffff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ttp://cabletv.com/wp-content/uploads/23880/csi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438400"/>
            <a:ext cx="281940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GET A JOB!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Gemologist</a:t>
            </a:r>
          </a:p>
          <a:p>
            <a:r>
              <a:rPr lang="en-US" smtClean="0"/>
              <a:t>Research Scientist </a:t>
            </a:r>
          </a:p>
        </p:txBody>
      </p:sp>
      <p:sp>
        <p:nvSpPr>
          <p:cNvPr id="20484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Epidemiologist</a:t>
            </a:r>
          </a:p>
          <a:p>
            <a:r>
              <a:rPr lang="en-US" smtClean="0"/>
              <a:t>And MANY MANY MANY MORE!!!!!!</a:t>
            </a:r>
          </a:p>
        </p:txBody>
      </p:sp>
      <p:pic>
        <p:nvPicPr>
          <p:cNvPr id="20485" name="Picture 2" descr="http://creativejewelrystore.com/wp-content/uploads/2013/03/photo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396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http://images.publicradio.org/content/2010/11/06/20101106_examining-samples_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971800"/>
            <a:ext cx="4953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Using the Microscope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1.  Carry the microscope with two hands. 	One hand should be on the base and 	one hand on the arm.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2.  Place your microscope several inches 	back from the edge of your table.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763000" cy="5867400"/>
          </a:xfrm>
        </p:spPr>
        <p:txBody>
          <a:bodyPr/>
          <a:lstStyle/>
          <a:p>
            <a:pPr eaLnBrk="1" hangingPunct="1"/>
            <a:r>
              <a:rPr lang="en-US" smtClean="0"/>
              <a:t>3.  Use lens paper to clean the objective lenses and stage.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4.  </a:t>
            </a:r>
            <a:r>
              <a:rPr lang="en-US" u="sng" smtClean="0"/>
              <a:t>DO NOT </a:t>
            </a:r>
            <a:r>
              <a:rPr lang="en-US" smtClean="0"/>
              <a:t>move the stage when the high power objective is in place.  (Do not use the coarse adjustment knob.)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5.  Store the microscope with the scanning objective (black) in place.</a:t>
            </a:r>
          </a:p>
          <a:p>
            <a:pPr eaLnBrk="1" hangingPunct="1"/>
            <a:r>
              <a:rPr lang="en-US" smtClean="0"/>
              <a:t>Treat your scope as if you bought it – because if you break it… you’ll pay to fix it.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My Goals…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For you to learn to use a piece of 	scientific equipment.</a:t>
            </a:r>
          </a:p>
          <a:p>
            <a:r>
              <a:rPr lang="en-US" dirty="0" smtClean="0"/>
              <a:t>2.  For you to learn to make observations 	and collect data (your sketches).</a:t>
            </a:r>
          </a:p>
          <a:p>
            <a:r>
              <a:rPr lang="en-US" dirty="0" smtClean="0"/>
              <a:t>3.  For you to realize that there is a whole 	world much more numerous and 	smaller than 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Draw two circles in your notes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about 3 inches in diameter.</a:t>
            </a:r>
          </a:p>
          <a:p>
            <a:r>
              <a:rPr lang="en-US" dirty="0" smtClean="0"/>
              <a:t>Don’t forget to list the power and to describe what you view.</a:t>
            </a:r>
          </a:p>
          <a:p>
            <a:endParaRPr lang="en-US" dirty="0" smtClean="0"/>
          </a:p>
          <a:p>
            <a:r>
              <a:rPr lang="en-US" sz="2400" dirty="0" smtClean="0"/>
              <a:t>As you increase</a:t>
            </a:r>
          </a:p>
          <a:p>
            <a:pPr>
              <a:buNone/>
            </a:pPr>
            <a:r>
              <a:rPr lang="en-US" sz="2400" dirty="0" smtClean="0"/>
              <a:t>   	power, you decrease the</a:t>
            </a:r>
          </a:p>
          <a:p>
            <a:pPr>
              <a:buNone/>
            </a:pPr>
            <a:r>
              <a:rPr lang="en-US" sz="2400" dirty="0" smtClean="0"/>
              <a:t>    field of view!  Therefore, </a:t>
            </a:r>
          </a:p>
          <a:p>
            <a:pPr>
              <a:buNone/>
            </a:pPr>
            <a:r>
              <a:rPr lang="en-US" sz="2400" dirty="0" smtClean="0"/>
              <a:t>	you have to move your </a:t>
            </a:r>
          </a:p>
          <a:p>
            <a:pPr>
              <a:buNone/>
            </a:pPr>
            <a:r>
              <a:rPr lang="en-US" sz="2400" dirty="0" smtClean="0"/>
              <a:t>	slide more!</a:t>
            </a:r>
          </a:p>
        </p:txBody>
      </p:sp>
      <p:sp>
        <p:nvSpPr>
          <p:cNvPr id="18436" name="Oval 3"/>
          <p:cNvSpPr>
            <a:spLocks noChangeArrowheads="1"/>
          </p:cNvSpPr>
          <p:nvPr/>
        </p:nvSpPr>
        <p:spPr bwMode="auto">
          <a:xfrm>
            <a:off x="4419600" y="2743200"/>
            <a:ext cx="4114800" cy="41148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81800" y="251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Field of view @ 40x</a:t>
            </a:r>
            <a:endParaRPr lang="en-US" dirty="0"/>
          </a:p>
        </p:txBody>
      </p:sp>
      <p:cxnSp>
        <p:nvCxnSpPr>
          <p:cNvPr id="7" name="Straight Connector 6"/>
          <p:cNvCxnSpPr>
            <a:stCxn id="18436" idx="2"/>
            <a:endCxn id="18436" idx="6"/>
          </p:cNvCxnSpPr>
          <p:nvPr/>
        </p:nvCxnSpPr>
        <p:spPr bwMode="auto">
          <a:xfrm>
            <a:off x="4419600" y="4800600"/>
            <a:ext cx="411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4953000" y="3048000"/>
            <a:ext cx="1645920" cy="164592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086600" y="5562600"/>
            <a:ext cx="411480" cy="4114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7772400" y="2895600"/>
            <a:ext cx="3810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257800" y="35814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5486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400x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6553200" y="5867400"/>
            <a:ext cx="457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is it?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5" descr="penny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057400"/>
            <a:ext cx="4267200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9" name="Picture 5" descr="150px-United_States_penny,_obverse,_2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514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68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is it?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5" descr="Click to revea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209800"/>
            <a:ext cx="4267200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is it?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5" descr="beesey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828800"/>
            <a:ext cx="43434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099" name="Picture 4" descr="Microscop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Our Microscopes</a:t>
            </a:r>
          </a:p>
        </p:txBody>
      </p:sp>
      <p:pic>
        <p:nvPicPr>
          <p:cNvPr id="5123" name="Picture 4" descr="school microscop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1600200"/>
            <a:ext cx="4386263" cy="5257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/>
              <a:t>The “first” microscope was believed to have been invented by Zacharias </a:t>
            </a:r>
            <a:r>
              <a:rPr lang="en-US" sz="3200" dirty="0" err="1" smtClean="0"/>
              <a:t>Jannssen</a:t>
            </a:r>
            <a:r>
              <a:rPr lang="en-US" sz="3200" dirty="0" smtClean="0"/>
              <a:t> in Denmark around 1590 or so.  He and  Hans </a:t>
            </a:r>
            <a:r>
              <a:rPr lang="en-US" sz="3200" dirty="0" err="1" smtClean="0"/>
              <a:t>Lepperdshey</a:t>
            </a:r>
            <a:r>
              <a:rPr lang="en-US" sz="3200" dirty="0" smtClean="0"/>
              <a:t>, also developed the telescope.</a:t>
            </a:r>
            <a:endParaRPr lang="en-US" sz="3200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495800"/>
          </a:xfrm>
        </p:spPr>
        <p:txBody>
          <a:bodyPr/>
          <a:lstStyle/>
          <a:p>
            <a:r>
              <a:rPr lang="en-US" dirty="0" smtClean="0"/>
              <a:t>One of the first scientists to use the microscope was Robert Hooke – he described and named the first “cells” because they reminded him of tiny rooms.</a:t>
            </a:r>
          </a:p>
          <a:p>
            <a:r>
              <a:rPr lang="en-US" dirty="0" smtClean="0"/>
              <a:t>Hooke’s microscope was </a:t>
            </a:r>
            <a:r>
              <a:rPr lang="en-US" u="sng" dirty="0" smtClean="0"/>
              <a:t>improved</a:t>
            </a:r>
            <a:r>
              <a:rPr lang="en-US" dirty="0" smtClean="0"/>
              <a:t> by </a:t>
            </a:r>
            <a:r>
              <a:rPr lang="en-US" b="1" dirty="0" smtClean="0"/>
              <a:t>Anton van Leeuwenhoek. </a:t>
            </a:r>
            <a:r>
              <a:rPr lang="en-US" dirty="0" smtClean="0"/>
              <a:t> His lenses were considered “the best” for over 200 years. His scopes could magnify up to 275x.</a:t>
            </a:r>
            <a:r>
              <a:rPr lang="en-US" b="1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987</TotalTime>
  <Words>552</Words>
  <Application>Microsoft Office PowerPoint</Application>
  <PresentationFormat>On-screen Show (4:3)</PresentationFormat>
  <Paragraphs>95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Arial</vt:lpstr>
      <vt:lpstr>Mountain Top</vt:lpstr>
      <vt:lpstr>THE MICROSCOPE</vt:lpstr>
      <vt:lpstr>What is it?</vt:lpstr>
      <vt:lpstr>What is it?</vt:lpstr>
      <vt:lpstr>PowerPoint Presentation</vt:lpstr>
      <vt:lpstr>What is it?</vt:lpstr>
      <vt:lpstr>What is it?</vt:lpstr>
      <vt:lpstr>PowerPoint Presentation</vt:lpstr>
      <vt:lpstr>Our Microscopes</vt:lpstr>
      <vt:lpstr>The “first” microscope was believed to have been invented by Zacharias Jannssen in Denmark around 1590 or so.  He and  Hans Lepperdshey, also developed the telescope.</vt:lpstr>
      <vt:lpstr>The Light Microscope</vt:lpstr>
      <vt:lpstr>PowerPoint Presentation</vt:lpstr>
      <vt:lpstr>Compound light microscope</vt:lpstr>
      <vt:lpstr>PowerPoint Presentation</vt:lpstr>
      <vt:lpstr>PowerPoint Presentation</vt:lpstr>
      <vt:lpstr>Other Types of Microscopes</vt:lpstr>
      <vt:lpstr>PowerPoint Presentation</vt:lpstr>
      <vt:lpstr>Electron Microscope</vt:lpstr>
      <vt:lpstr>Electron Microscope (cont)</vt:lpstr>
      <vt:lpstr>How does it work?</vt:lpstr>
      <vt:lpstr>GET A JOB!</vt:lpstr>
      <vt:lpstr>GET A JOB!</vt:lpstr>
      <vt:lpstr>Using the Microscope</vt:lpstr>
      <vt:lpstr>PowerPoint Presentation</vt:lpstr>
      <vt:lpstr>My Goals…</vt:lpstr>
      <vt:lpstr>Draw two circles in your notes</vt:lpstr>
    </vt:vector>
  </TitlesOfParts>
  <Company>Compaq Customer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MICROSCOPE</dc:title>
  <dc:creator>Christopher Oles</dc:creator>
  <cp:lastModifiedBy>Christopher Oles</cp:lastModifiedBy>
  <cp:revision>83</cp:revision>
  <dcterms:created xsi:type="dcterms:W3CDTF">2002-09-11T12:06:54Z</dcterms:created>
  <dcterms:modified xsi:type="dcterms:W3CDTF">2016-09-08T22:54:01Z</dcterms:modified>
</cp:coreProperties>
</file>