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70" r:id="rId2"/>
    <p:sldId id="260" r:id="rId3"/>
    <p:sldId id="256" r:id="rId4"/>
    <p:sldId id="257" r:id="rId5"/>
    <p:sldId id="258" r:id="rId6"/>
    <p:sldId id="261" r:id="rId7"/>
    <p:sldId id="259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38" autoAdjust="0"/>
    <p:restoredTop sz="94660"/>
  </p:normalViewPr>
  <p:slideViewPr>
    <p:cSldViewPr>
      <p:cViewPr varScale="1">
        <p:scale>
          <a:sx n="68" d="100"/>
          <a:sy n="68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Times New Roman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Times New Roman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820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204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 smtClean="0"/>
            </a:lvl1pPr>
          </a:lstStyle>
          <a:p>
            <a:pPr>
              <a:defRPr/>
            </a:pPr>
            <a:fld id="{1A1394AA-3C9F-4589-9E82-562CFE9D3B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523A5-F9B7-4BDD-8A96-9AA74964A0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709F1B-6CC9-4F0D-BBE2-1CA3DC7F4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BF439-B76D-43A2-8447-CE4F75075E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C098A-1FF3-400C-ACB4-EB93862496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8BC97-6A80-4BCC-A4B0-323CEF468C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99541-CCB7-4054-A373-4B3E70708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01D91-8110-4AEE-B253-C426F02404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C2ABC-33C3-4067-BD46-3B8F3A8B61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E4917-3D45-4E7E-9CBE-BCCEB48D68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D21AFB-E7B1-4F89-AA62-97F1AA96AD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7172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73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7175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76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7622872-7C90-4ACD-B24E-CFFC6FFFA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Administrator\Desktop\Life%20Science\Protists\Malaria.asx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upload.wikimedia.org/wikipedia/en/7/7c/MalariacycleBig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coast-2-coast.org/images/africa/0513g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hyperlink" Target="http://en.wikipedia.org/wiki/Image:DDT.jpg" TargetMode="External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en.wikipedia.org/wiki/Image:Sicklecells.jp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upload.wikimedia.org/wikipedia/commons/3/3c/Plasmodium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upload.wikimedia.org/wikipedia/commons/7/7e/Anopheles_stephensi.jpe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://upload.wikimedia.org/wikipedia/en/7/7c/MalariacycleBig.j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upload.wikimedia.org/wikipedia/en/7/7c/MalariacycleBig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upload.wikimedia.org/wikipedia/en/7/7c/MalariacycleBig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http://upload.wikimedia.org/wikipedia/commons/3/3c/Plasmodium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457200" y="4592638"/>
            <a:ext cx="8305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n-US" sz="1600"/>
              <a:t>Copy down the following questions and then answer them: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en-US" sz="2400"/>
              <a:t>How do humans get malaria?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en-US" sz="2400"/>
              <a:t>How do mosquitoes get the </a:t>
            </a:r>
            <a:r>
              <a:rPr lang="en-US" sz="2400" i="1"/>
              <a:t>Plasmodium </a:t>
            </a:r>
            <a:r>
              <a:rPr lang="en-US" sz="2400"/>
              <a:t>parasite?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en-US" sz="2400"/>
              <a:t>In what continent does Malaria affect the most people?</a:t>
            </a:r>
          </a:p>
        </p:txBody>
      </p:sp>
      <p:pic>
        <p:nvPicPr>
          <p:cNvPr id="45061" name="Malaria.asx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81000"/>
            <a:ext cx="9050338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50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506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061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5061"/>
                </p:tgtEl>
              </p:cMediaNode>
            </p:vide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Life Cycle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133725"/>
            <a:ext cx="7693025" cy="3724275"/>
          </a:xfrm>
        </p:spPr>
        <p:txBody>
          <a:bodyPr/>
          <a:lstStyle/>
          <a:p>
            <a:pPr eaLnBrk="1" hangingPunct="1"/>
            <a:r>
              <a:rPr lang="en-US" dirty="0" smtClean="0"/>
              <a:t>4. An uninfected mosquito can become infected by biting a human </a:t>
            </a:r>
            <a:r>
              <a:rPr lang="en-US" smtClean="0"/>
              <a:t>that carries </a:t>
            </a:r>
            <a:r>
              <a:rPr lang="en-US" dirty="0" smtClean="0"/>
              <a:t>the </a:t>
            </a:r>
            <a:r>
              <a:rPr lang="en-US" i="1" dirty="0" smtClean="0"/>
              <a:t>Plasmodium </a:t>
            </a:r>
            <a:r>
              <a:rPr lang="en-US" dirty="0" smtClean="0"/>
              <a:t>protist.</a:t>
            </a:r>
          </a:p>
        </p:txBody>
      </p:sp>
      <p:pic>
        <p:nvPicPr>
          <p:cNvPr id="16388" name="Picture 4" descr="Image:MalariacycleBig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14850" y="0"/>
            <a:ext cx="4629150" cy="308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5" descr="Image:MalariacycleBig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1234" t="53110" r="65843"/>
          <a:stretch>
            <a:fillRect/>
          </a:stretch>
        </p:blipFill>
        <p:spPr bwMode="auto">
          <a:xfrm>
            <a:off x="5562600" y="4179888"/>
            <a:ext cx="3581400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Treatments?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Treatments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treatments of malaria are:</a:t>
            </a:r>
          </a:p>
          <a:p>
            <a:pPr lvl="1" eaLnBrk="1" hangingPunct="1"/>
            <a:r>
              <a:rPr lang="en-US" dirty="0" smtClean="0"/>
              <a:t>Mosquito nets</a:t>
            </a:r>
          </a:p>
          <a:p>
            <a:pPr lvl="1" eaLnBrk="1" hangingPunct="1"/>
            <a:r>
              <a:rPr lang="en-US" dirty="0" smtClean="0"/>
              <a:t>Medicine</a:t>
            </a:r>
          </a:p>
          <a:p>
            <a:pPr lvl="1" eaLnBrk="1" hangingPunct="1"/>
            <a:r>
              <a:rPr lang="en-US" dirty="0" smtClean="0"/>
              <a:t>Insecticide</a:t>
            </a:r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pic>
        <p:nvPicPr>
          <p:cNvPr id="14340" name="Picture 5" descr="0513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0"/>
            <a:ext cx="3124200" cy="235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Line 6"/>
          <p:cNvSpPr>
            <a:spLocks noChangeShapeType="1"/>
          </p:cNvSpPr>
          <p:nvPr/>
        </p:nvSpPr>
        <p:spPr bwMode="auto">
          <a:xfrm flipV="1">
            <a:off x="3657600" y="1143000"/>
            <a:ext cx="23622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14342" name="Picture 8" descr="5500838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57950" y="2438400"/>
            <a:ext cx="2686050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Line 9"/>
          <p:cNvSpPr>
            <a:spLocks noChangeShapeType="1"/>
          </p:cNvSpPr>
          <p:nvPr/>
        </p:nvSpPr>
        <p:spPr bwMode="auto">
          <a:xfrm flipV="1">
            <a:off x="2514600" y="3048000"/>
            <a:ext cx="4800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14344" name="Picture 11" descr="Commercial product containing 5% DDT">
            <a:hlinkClick r:id="rId5" tooltip="Commercial product containing 5% DDT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0" y="3352800"/>
            <a:ext cx="2633663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5" name="Line 12"/>
          <p:cNvSpPr>
            <a:spLocks noChangeShapeType="1"/>
          </p:cNvSpPr>
          <p:nvPr/>
        </p:nvSpPr>
        <p:spPr bwMode="auto">
          <a:xfrm>
            <a:off x="2209800" y="4114800"/>
            <a:ext cx="1600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Sickle-cell anemia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 inherited disorder where red blood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    cells are deformed and </a:t>
            </a:r>
            <a:br>
              <a:rPr lang="en-US" dirty="0" smtClean="0"/>
            </a:br>
            <a:r>
              <a:rPr lang="en-US" dirty="0" smtClean="0"/>
              <a:t>don’t carry oxygen as well.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  <p:pic>
        <p:nvPicPr>
          <p:cNvPr id="15364" name="Picture 5" descr="Sicklecells">
            <a:hlinkClick r:id="rId2" tooltip="Sicklecells.jpg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2819400"/>
            <a:ext cx="313055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Sickle-cell and Malaria in Africa?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5638800"/>
            <a:ext cx="7693025" cy="3724275"/>
          </a:xfrm>
        </p:spPr>
        <p:txBody>
          <a:bodyPr/>
          <a:lstStyle/>
          <a:p>
            <a:pPr eaLnBrk="1" hangingPunct="1"/>
            <a:r>
              <a:rPr lang="en-US" smtClean="0"/>
              <a:t>Sickle-Cell                          Malaria</a:t>
            </a:r>
          </a:p>
        </p:txBody>
      </p:sp>
      <p:pic>
        <p:nvPicPr>
          <p:cNvPr id="16388" name="Picture 6" descr="Sickle_cell_distribu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286000"/>
            <a:ext cx="4724400" cy="323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8" descr="Malaria_distributi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362200"/>
            <a:ext cx="4572000" cy="312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77200" cy="3724275"/>
          </a:xfrm>
        </p:spPr>
        <p:txBody>
          <a:bodyPr/>
          <a:lstStyle/>
          <a:p>
            <a:pPr eaLnBrk="1" hangingPunct="1"/>
            <a:r>
              <a:rPr lang="en-US" dirty="0" smtClean="0"/>
              <a:t>Sickle-cell gives a person immunity to malaria, so it is more popular in malaria stricken places.  Those people with sickle-cell have a better chance to survive until the age that they can have children and pass on their sickle-cell gene to their off-spring.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762000"/>
            <a:ext cx="7693025" cy="3724275"/>
          </a:xfrm>
        </p:spPr>
        <p:txBody>
          <a:bodyPr/>
          <a:lstStyle/>
          <a:p>
            <a:pPr eaLnBrk="1" hangingPunct="1"/>
            <a:r>
              <a:rPr lang="en-US" dirty="0" smtClean="0"/>
              <a:t>Malaria is an infectious disease caused by the protist </a:t>
            </a:r>
            <a:r>
              <a:rPr lang="en-US" i="1" dirty="0" smtClean="0"/>
              <a:t>Plasmodium </a:t>
            </a:r>
            <a:r>
              <a:rPr lang="en-US" dirty="0" smtClean="0"/>
              <a:t>that is potentially fatal.</a:t>
            </a:r>
          </a:p>
        </p:txBody>
      </p:sp>
      <p:pic>
        <p:nvPicPr>
          <p:cNvPr id="4100" name="Picture 5" descr="Image:Plasmodium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1752600"/>
            <a:ext cx="4749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 descr="building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633538"/>
            <a:ext cx="6858000" cy="482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AutoShape 2"/>
          <p:cNvSpPr>
            <a:spLocks noGrp="1" noChangeArrowheads="1"/>
          </p:cNvSpPr>
          <p:nvPr>
            <p:ph type="ctrTitle"/>
          </p:nvPr>
        </p:nvSpPr>
        <p:spPr>
          <a:xfrm>
            <a:off x="-1143000" y="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/>
              <a:t>Malaria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0"/>
            <a:ext cx="6400800" cy="1752600"/>
          </a:xfrm>
        </p:spPr>
        <p:txBody>
          <a:bodyPr/>
          <a:lstStyle/>
          <a:p>
            <a:pPr eaLnBrk="1" hangingPunct="1"/>
            <a:r>
              <a:rPr lang="en-US" smtClean="0"/>
              <a:t>Malaria is called the "</a:t>
            </a:r>
            <a:r>
              <a:rPr lang="en-US" b="1" smtClean="0"/>
              <a:t>stealer of dreams</a:t>
            </a:r>
            <a:r>
              <a:rPr lang="en-US" smtClean="0"/>
              <a:t>."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Malaria FACTS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Around 500 million cases of malaria a year (only 5 cases in the U.S.).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Accounts for more than 3,000,000 deaths a year (NNN 1,000,000 children U5 in Africa).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On average, one child dies in Africa from Malaria every 30 seconds!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Believed to be responsible for a quarter of deaths during the American Civil War.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Malaria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3505200"/>
            <a:ext cx="7693025" cy="4038600"/>
          </a:xfrm>
        </p:spPr>
        <p:txBody>
          <a:bodyPr/>
          <a:lstStyle/>
          <a:p>
            <a:pPr eaLnBrk="1" hangingPunct="1"/>
            <a:r>
              <a:rPr lang="en-US" dirty="0" smtClean="0"/>
              <a:t>Symptoms of malaria are:</a:t>
            </a:r>
          </a:p>
          <a:p>
            <a:pPr lvl="1" eaLnBrk="1" hangingPunct="1"/>
            <a:r>
              <a:rPr lang="en-US" dirty="0" smtClean="0"/>
              <a:t>Fever</a:t>
            </a:r>
          </a:p>
          <a:p>
            <a:pPr lvl="1" eaLnBrk="1" hangingPunct="1"/>
            <a:r>
              <a:rPr lang="en-US" dirty="0" smtClean="0"/>
              <a:t>Chills</a:t>
            </a:r>
          </a:p>
          <a:p>
            <a:pPr lvl="1" eaLnBrk="1" hangingPunct="1"/>
            <a:r>
              <a:rPr lang="en-US" dirty="0" smtClean="0"/>
              <a:t>Flu-like symptoms</a:t>
            </a:r>
          </a:p>
          <a:p>
            <a:pPr lvl="1" eaLnBrk="1" hangingPunct="1"/>
            <a:r>
              <a:rPr lang="en-US" dirty="0" smtClean="0"/>
              <a:t>More severe cases can lead to death in three weeks</a:t>
            </a:r>
          </a:p>
        </p:txBody>
      </p:sp>
      <p:pic>
        <p:nvPicPr>
          <p:cNvPr id="7172" name="Picture 5" descr="drthuma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0"/>
            <a:ext cx="4648200" cy="359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 descr="MalariacycleBi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914400"/>
            <a:ext cx="8382000" cy="559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Life Cycle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590800"/>
            <a:ext cx="7693025" cy="3724275"/>
          </a:xfrm>
        </p:spPr>
        <p:txBody>
          <a:bodyPr/>
          <a:lstStyle/>
          <a:p>
            <a:pPr eaLnBrk="1" hangingPunct="1"/>
            <a:r>
              <a:rPr lang="en-US" dirty="0" smtClean="0"/>
              <a:t>Life Cycle of Malaria</a:t>
            </a:r>
          </a:p>
          <a:p>
            <a:pPr eaLnBrk="1" hangingPunct="1"/>
            <a:r>
              <a:rPr lang="en-US" dirty="0" smtClean="0"/>
              <a:t>1. Person is bitten by a mosquito infected with the </a:t>
            </a:r>
            <a:r>
              <a:rPr lang="en-US" i="1" dirty="0" smtClean="0"/>
              <a:t>Plasmodium </a:t>
            </a:r>
            <a:r>
              <a:rPr lang="en-US" dirty="0" smtClean="0"/>
              <a:t>protist.</a:t>
            </a:r>
          </a:p>
        </p:txBody>
      </p:sp>
      <p:pic>
        <p:nvPicPr>
          <p:cNvPr id="9220" name="Picture 5" descr="Image:Anopheles stephensi.jpe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4035425"/>
            <a:ext cx="4267200" cy="282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7" descr="Image:MalariacycleBig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14850" y="0"/>
            <a:ext cx="4629150" cy="308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8" descr="Image:MalariacycleBig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 r="78601" b="65450"/>
          <a:stretch>
            <a:fillRect/>
          </a:stretch>
        </p:blipFill>
        <p:spPr bwMode="auto">
          <a:xfrm>
            <a:off x="1143000" y="4114800"/>
            <a:ext cx="254635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Life Cycle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133725"/>
            <a:ext cx="7693025" cy="3724275"/>
          </a:xfrm>
        </p:spPr>
        <p:txBody>
          <a:bodyPr/>
          <a:lstStyle/>
          <a:p>
            <a:pPr eaLnBrk="1" hangingPunct="1"/>
            <a:r>
              <a:rPr lang="en-US" dirty="0" smtClean="0"/>
              <a:t>2. The </a:t>
            </a:r>
            <a:r>
              <a:rPr lang="en-US" i="1" dirty="0" smtClean="0"/>
              <a:t>Plasmodium </a:t>
            </a:r>
            <a:r>
              <a:rPr lang="en-US" dirty="0" smtClean="0"/>
              <a:t>cells infect the human’s liver.  They grow and </a:t>
            </a:r>
          </a:p>
          <a:p>
            <a:pPr eaLnBrk="1" hangingPunct="1">
              <a:buNone/>
            </a:pPr>
            <a:r>
              <a:rPr lang="en-US" dirty="0" smtClean="0"/>
              <a:t>    change.</a:t>
            </a:r>
          </a:p>
        </p:txBody>
      </p:sp>
      <p:pic>
        <p:nvPicPr>
          <p:cNvPr id="14340" name="Picture 4" descr="Image:MalariacycleBig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14850" y="0"/>
            <a:ext cx="4629150" cy="308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6" descr="Image:MalariacycleBig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r="44286" b="29443"/>
          <a:stretch>
            <a:fillRect/>
          </a:stretch>
        </p:blipFill>
        <p:spPr bwMode="auto">
          <a:xfrm>
            <a:off x="4724400" y="3719513"/>
            <a:ext cx="4419600" cy="313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Life Cycle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3133725"/>
            <a:ext cx="7693025" cy="3724275"/>
          </a:xfrm>
        </p:spPr>
        <p:txBody>
          <a:bodyPr/>
          <a:lstStyle/>
          <a:p>
            <a:pPr eaLnBrk="1" hangingPunct="1"/>
            <a:r>
              <a:rPr lang="en-US" dirty="0" smtClean="0"/>
              <a:t>3. This new form can infect normal Red Blood Cells, causing the cell to burst after they reproduce over and over again.</a:t>
            </a:r>
          </a:p>
        </p:txBody>
      </p:sp>
      <p:pic>
        <p:nvPicPr>
          <p:cNvPr id="15364" name="Picture 4" descr="Image:MalariacycleBig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14850" y="0"/>
            <a:ext cx="4629150" cy="308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5" descr="Image:MalariacycleBig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7819" t="46889" r="42798"/>
          <a:stretch>
            <a:fillRect/>
          </a:stretch>
        </p:blipFill>
        <p:spPr bwMode="auto">
          <a:xfrm>
            <a:off x="5486400" y="4572000"/>
            <a:ext cx="3657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6" descr="Image:Plasmodium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4495800"/>
            <a:ext cx="21971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1709</TotalTime>
  <Words>307</Words>
  <Application>Microsoft Office PowerPoint</Application>
  <PresentationFormat>On-screen Show (4:3)</PresentationFormat>
  <Paragraphs>40</Paragraphs>
  <Slides>15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Capsules</vt:lpstr>
      <vt:lpstr>Slide 1</vt:lpstr>
      <vt:lpstr>Slide 2</vt:lpstr>
      <vt:lpstr>Malaria</vt:lpstr>
      <vt:lpstr>Malaria FACTS</vt:lpstr>
      <vt:lpstr>Malaria </vt:lpstr>
      <vt:lpstr>Slide 6</vt:lpstr>
      <vt:lpstr>Life Cycle</vt:lpstr>
      <vt:lpstr>Life Cycle</vt:lpstr>
      <vt:lpstr>Life Cycle</vt:lpstr>
      <vt:lpstr>Life Cycle</vt:lpstr>
      <vt:lpstr>Treatments?</vt:lpstr>
      <vt:lpstr>Treatments</vt:lpstr>
      <vt:lpstr>Sickle-cell anemia</vt:lpstr>
      <vt:lpstr>Sickle-cell and Malaria in Africa?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</dc:creator>
  <cp:lastModifiedBy>staff</cp:lastModifiedBy>
  <cp:revision>32</cp:revision>
  <dcterms:created xsi:type="dcterms:W3CDTF">1601-01-01T00:00:00Z</dcterms:created>
  <dcterms:modified xsi:type="dcterms:W3CDTF">2016-04-04T17:29:02Z</dcterms:modified>
</cp:coreProperties>
</file>