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32" r:id="rId2"/>
  </p:sldMasterIdLst>
  <p:sldIdLst>
    <p:sldId id="256" r:id="rId3"/>
    <p:sldId id="260" r:id="rId4"/>
    <p:sldId id="261"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65" r:id="rId21"/>
    <p:sldId id="282" r:id="rId22"/>
    <p:sldId id="262" r:id="rId23"/>
    <p:sldId id="259" r:id="rId24"/>
    <p:sldId id="263" r:id="rId25"/>
    <p:sldId id="257" r:id="rId26"/>
    <p:sldId id="258" r:id="rId27"/>
    <p:sldId id="264"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4" y="-1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94305FF3-75AD-4D84-8B9E-17931E7045C3}"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305FF3-75AD-4D84-8B9E-17931E7045C3}"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4305FF3-75AD-4D84-8B9E-17931E7045C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305FF3-75AD-4D84-8B9E-17931E7045C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F8990EE-BB39-45BE-B434-A5A61E5C2B5A}" type="datetimeFigureOut">
              <a:rPr lang="en-US" smtClean="0"/>
              <a:pPr/>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05FF3-75AD-4D84-8B9E-17931E7045C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4305FF3-75AD-4D84-8B9E-17931E7045C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4305FF3-75AD-4D84-8B9E-17931E7045C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4305FF3-75AD-4D84-8B9E-17931E7045C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4305FF3-75AD-4D84-8B9E-17931E7045C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4305FF3-75AD-4D84-8B9E-17931E7045C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F8990EE-BB39-45BE-B434-A5A61E5C2B5A}" type="datetimeFigureOut">
              <a:rPr lang="en-US" smtClean="0"/>
              <a:pPr/>
              <a:t>12/12/2018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05FF3-75AD-4D84-8B9E-17931E7045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4305FF3-75AD-4D84-8B9E-17931E7045C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305FF3-75AD-4D84-8B9E-17931E7045C3}"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4305FF3-75AD-4D84-8B9E-17931E7045C3}"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8990EE-BB39-45BE-B434-A5A61E5C2B5A}" type="datetimeFigureOut">
              <a:rPr lang="en-US" smtClean="0"/>
              <a:pPr/>
              <a:t>12/12/2018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305FF3-75AD-4D84-8B9E-17931E7045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F8990EE-BB39-45BE-B434-A5A61E5C2B5A}" type="datetimeFigureOut">
              <a:rPr lang="en-US" smtClean="0"/>
              <a:pPr/>
              <a:t>12/12/2018</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94305FF3-75AD-4D84-8B9E-17931E7045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F8990EE-BB39-45BE-B434-A5A61E5C2B5A}" type="datetimeFigureOut">
              <a:rPr lang="en-US" smtClean="0"/>
              <a:pPr/>
              <a:t>12/12/2018</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4305FF3-75AD-4D84-8B9E-17931E7045C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F8990EE-BB39-45BE-B434-A5A61E5C2B5A}" type="datetimeFigureOut">
              <a:rPr lang="en-US" smtClean="0"/>
              <a:pPr/>
              <a:t>12/12/2018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4305FF3-75AD-4D84-8B9E-17931E7045C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MgUTzXJuRfc"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458200" cy="1371600"/>
          </a:xfrm>
        </p:spPr>
        <p:txBody>
          <a:bodyPr/>
          <a:lstStyle/>
          <a:p>
            <a:r>
              <a:rPr lang="en-US" sz="3200" cap="none" dirty="0" smtClean="0">
                <a:latin typeface="Berlin Sans FB Demi" pitchFamily="34" charset="0"/>
              </a:rPr>
              <a:t>ELECTROCHEMISTRY is the branch of chemistry which deals with…</a:t>
            </a:r>
            <a:br>
              <a:rPr lang="en-US" sz="3200" cap="none" dirty="0" smtClean="0">
                <a:latin typeface="Berlin Sans FB Demi" pitchFamily="34" charset="0"/>
              </a:rPr>
            </a:br>
            <a:r>
              <a:rPr lang="en-US" sz="3200" cap="none" dirty="0" smtClean="0">
                <a:latin typeface="Berlin Sans FB Demi" pitchFamily="34" charset="0"/>
              </a:rPr>
              <a:t/>
            </a:r>
            <a:br>
              <a:rPr lang="en-US" sz="3200" cap="none" dirty="0" smtClean="0">
                <a:latin typeface="Berlin Sans FB Demi" pitchFamily="34" charset="0"/>
              </a:rPr>
            </a:br>
            <a:endParaRPr lang="en-US" dirty="0"/>
          </a:p>
        </p:txBody>
      </p:sp>
      <p:sp>
        <p:nvSpPr>
          <p:cNvPr id="3" name="Subtitle 2"/>
          <p:cNvSpPr>
            <a:spLocks noGrp="1"/>
          </p:cNvSpPr>
          <p:nvPr>
            <p:ph type="subTitle" idx="1"/>
          </p:nvPr>
        </p:nvSpPr>
        <p:spPr>
          <a:xfrm>
            <a:off x="838200" y="76200"/>
            <a:ext cx="7924800" cy="1066800"/>
          </a:xfrm>
        </p:spPr>
        <p:txBody>
          <a:bodyPr>
            <a:normAutofit/>
          </a:bodyPr>
          <a:lstStyle/>
          <a:p>
            <a:r>
              <a:rPr lang="en-US" sz="4000" dirty="0" smtClean="0"/>
              <a:t>ELECTROCHEMISTRY Chapter 18</a:t>
            </a:r>
            <a:r>
              <a:rPr lang="en-US" dirty="0" smtClean="0"/>
              <a:t> </a:t>
            </a:r>
          </a:p>
          <a:p>
            <a:pPr algn="ctr"/>
            <a:r>
              <a:rPr lang="en-US" dirty="0" smtClean="0"/>
              <a:t>(with some review from chapter 4)</a:t>
            </a:r>
            <a:endParaRPr lang="en-US" sz="4000" dirty="0"/>
          </a:p>
        </p:txBody>
      </p:sp>
      <p:sp>
        <p:nvSpPr>
          <p:cNvPr id="34" name="Title 1"/>
          <p:cNvSpPr txBox="1">
            <a:spLocks/>
          </p:cNvSpPr>
          <p:nvPr/>
        </p:nvSpPr>
        <p:spPr>
          <a:xfrm>
            <a:off x="457200" y="2514600"/>
            <a:ext cx="8458200" cy="16764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(1) …the transfer of chemical energy into electrical energy (movement of electrons) in a spontaneous reaction, and</a:t>
            </a:r>
            <a:br>
              <a:rPr kumimoji="0" lang="en-US" sz="32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br>
            <a:r>
              <a:rPr kumimoji="0" lang="en-US" sz="32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
            </a:r>
            <a:br>
              <a:rPr kumimoji="0" lang="en-US" sz="32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b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35" name="Title 1"/>
          <p:cNvSpPr txBox="1">
            <a:spLocks/>
          </p:cNvSpPr>
          <p:nvPr/>
        </p:nvSpPr>
        <p:spPr>
          <a:xfrm>
            <a:off x="381000" y="4419600"/>
            <a:ext cx="8458200" cy="12954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(2) …the use of electrical energy to cause a non-spontaneous reaction to proceed.</a:t>
            </a:r>
            <a:r>
              <a:rPr kumimoji="0" lang="en-US"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t/>
            </a:r>
            <a:br>
              <a:rPr kumimoji="0" lang="en-US"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b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dissolv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dissolve">
                                      <p:cBhvr>
                                        <p:cTn id="1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Rules;</a:t>
            </a:r>
          </a:p>
          <a:p>
            <a:pPr marL="514350" indent="-514350">
              <a:buFont typeface="+mj-lt"/>
              <a:buAutoNum type="arabicPeriod"/>
            </a:pPr>
            <a:r>
              <a:rPr lang="en-US" sz="2400" dirty="0" smtClean="0"/>
              <a:t>All elements have an oxidation state of zero when alone.</a:t>
            </a:r>
          </a:p>
          <a:p>
            <a:pPr marL="514350" indent="-514350">
              <a:buFont typeface="+mj-lt"/>
              <a:buAutoNum type="arabicPeriod"/>
            </a:pPr>
            <a:r>
              <a:rPr lang="en-US" sz="2400" dirty="0" smtClean="0"/>
              <a:t>Elements in a compound have oxidation states which add up to zero. In polyatomic ions, the oxidation states of the elements add up to the charge on the ion.</a:t>
            </a:r>
          </a:p>
          <a:p>
            <a:pPr marL="514350" indent="-514350">
              <a:buFont typeface="+mj-lt"/>
              <a:buAutoNum type="arabicPeriod"/>
            </a:pPr>
            <a:r>
              <a:rPr lang="en-US" sz="2400" dirty="0" smtClean="0"/>
              <a:t>Fluorine is -1.</a:t>
            </a:r>
          </a:p>
          <a:p>
            <a:pPr marL="514350" indent="-514350">
              <a:buFont typeface="+mj-lt"/>
              <a:buAutoNum type="arabicPeriod"/>
            </a:pPr>
            <a:r>
              <a:rPr lang="en-US" sz="2400" dirty="0" smtClean="0"/>
              <a:t>Oxygen is -2. </a:t>
            </a:r>
            <a:r>
              <a:rPr lang="en-US" sz="2000" dirty="0" smtClean="0"/>
              <a:t>(Exception: in peroxides, oxygen is -1.)</a:t>
            </a:r>
          </a:p>
          <a:p>
            <a:pPr marL="514350" indent="-514350">
              <a:buFont typeface="+mj-lt"/>
              <a:buAutoNum type="arabicPeriod"/>
            </a:pPr>
            <a:r>
              <a:rPr lang="en-US" sz="2400" dirty="0" smtClean="0"/>
              <a:t>Hydrogen is +1. </a:t>
            </a:r>
            <a:r>
              <a:rPr lang="en-US" sz="2000" dirty="0" smtClean="0"/>
              <a:t>(Exception: in metal hydrides, hydrogen is -1.)</a:t>
            </a:r>
          </a:p>
          <a:p>
            <a:pPr marL="514350" indent="-514350">
              <a:buFont typeface="+mj-lt"/>
              <a:buAutoNum type="arabicPeriod"/>
            </a:pPr>
            <a:r>
              <a:rPr lang="en-US" sz="2400" dirty="0" smtClean="0"/>
              <a:t>For all Type I </a:t>
            </a:r>
            <a:r>
              <a:rPr lang="en-US" sz="2400" dirty="0" err="1" smtClean="0"/>
              <a:t>cations</a:t>
            </a:r>
            <a:r>
              <a:rPr lang="en-US" sz="2400" dirty="0" smtClean="0"/>
              <a:t>, the oxidation state is the same as their ionic charge. (Group I = +1, Group II = +2, Al = +3)</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Assign oxidation states to each element…</a:t>
            </a:r>
          </a:p>
          <a:p>
            <a:pPr>
              <a:buNone/>
            </a:pPr>
            <a:endParaRPr lang="en-US" sz="2400" dirty="0" smtClean="0"/>
          </a:p>
          <a:p>
            <a:pPr>
              <a:buNone/>
            </a:pPr>
            <a:endParaRPr lang="en-US" sz="2400" dirty="0" smtClean="0"/>
          </a:p>
          <a:p>
            <a:pPr>
              <a:buNone/>
            </a:pPr>
            <a:r>
              <a:rPr lang="en-US" sz="3600" dirty="0" smtClean="0"/>
              <a:t>O</a:t>
            </a:r>
            <a:r>
              <a:rPr lang="en-US" sz="3600" baseline="-25000" dirty="0" smtClean="0"/>
              <a:t>2</a:t>
            </a:r>
            <a:r>
              <a:rPr lang="en-US" sz="3600" dirty="0" smtClean="0"/>
              <a:t>		NH</a:t>
            </a:r>
            <a:r>
              <a:rPr lang="en-US" sz="3600" baseline="-25000" dirty="0" smtClean="0"/>
              <a:t>3</a:t>
            </a:r>
            <a:r>
              <a:rPr lang="en-US" sz="3600" dirty="0" smtClean="0"/>
              <a:t>		SO</a:t>
            </a:r>
            <a:r>
              <a:rPr lang="en-US" sz="3600" baseline="-25000" dirty="0" smtClean="0"/>
              <a:t>4</a:t>
            </a:r>
            <a:r>
              <a:rPr lang="en-US" sz="3600" baseline="30000" dirty="0" smtClean="0"/>
              <a:t>2-</a:t>
            </a:r>
            <a:r>
              <a:rPr lang="en-US" sz="3600" dirty="0" smtClean="0"/>
              <a:t>	BaCO</a:t>
            </a:r>
            <a:r>
              <a:rPr lang="en-US" sz="3600" baseline="-25000" dirty="0" smtClean="0"/>
              <a:t>3</a:t>
            </a:r>
          </a:p>
          <a:p>
            <a:pPr>
              <a:buNone/>
            </a:pPr>
            <a:endParaRPr lang="en-US" sz="3600" baseline="-25000" dirty="0" smtClean="0"/>
          </a:p>
          <a:p>
            <a:pPr>
              <a:buNone/>
            </a:pPr>
            <a:r>
              <a:rPr lang="en-US" sz="3600" dirty="0" smtClean="0"/>
              <a:t>O=		N=		S=		</a:t>
            </a:r>
            <a:r>
              <a:rPr lang="en-US" sz="3600" dirty="0" err="1" smtClean="0"/>
              <a:t>Ba</a:t>
            </a:r>
            <a:r>
              <a:rPr lang="en-US" sz="3600" dirty="0" smtClean="0"/>
              <a:t>=</a:t>
            </a:r>
          </a:p>
          <a:p>
            <a:pPr>
              <a:buNone/>
            </a:pPr>
            <a:r>
              <a:rPr lang="en-US" sz="3600" dirty="0" smtClean="0"/>
              <a:t>			H=		O=		C=</a:t>
            </a:r>
          </a:p>
          <a:p>
            <a:pPr>
              <a:buNone/>
            </a:pPr>
            <a:r>
              <a:rPr lang="en-US" sz="3600" dirty="0" smtClean="0"/>
              <a:t>							O=</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Assign oxidation states to each element…</a:t>
            </a:r>
          </a:p>
          <a:p>
            <a:pPr>
              <a:buNone/>
            </a:pPr>
            <a:endParaRPr lang="en-US" sz="2400" dirty="0" smtClean="0"/>
          </a:p>
          <a:p>
            <a:pPr>
              <a:buNone/>
            </a:pPr>
            <a:endParaRPr lang="en-US" sz="2400" dirty="0" smtClean="0"/>
          </a:p>
          <a:p>
            <a:pPr>
              <a:buNone/>
            </a:pPr>
            <a:r>
              <a:rPr lang="en-US" sz="3600" dirty="0" smtClean="0"/>
              <a:t>Cl</a:t>
            </a:r>
            <a:r>
              <a:rPr lang="en-US" sz="3600" baseline="-25000" dirty="0" smtClean="0"/>
              <a:t>2</a:t>
            </a:r>
            <a:r>
              <a:rPr lang="en-US" sz="3600" dirty="0" smtClean="0"/>
              <a:t>		CrF</a:t>
            </a:r>
            <a:r>
              <a:rPr lang="en-US" sz="3600" baseline="-25000" dirty="0" smtClean="0"/>
              <a:t>3</a:t>
            </a:r>
            <a:r>
              <a:rPr lang="en-US" sz="3600" dirty="0" smtClean="0"/>
              <a:t>	BrO</a:t>
            </a:r>
            <a:r>
              <a:rPr lang="en-US" sz="3600" baseline="-25000" dirty="0" smtClean="0"/>
              <a:t>3</a:t>
            </a:r>
            <a:r>
              <a:rPr lang="en-US" sz="3600" baseline="30000" dirty="0" smtClean="0"/>
              <a:t>1-</a:t>
            </a:r>
            <a:r>
              <a:rPr lang="en-US" sz="3600" dirty="0" smtClean="0"/>
              <a:t>	KMnO</a:t>
            </a:r>
            <a:r>
              <a:rPr lang="en-US" sz="3600" baseline="-25000" dirty="0" smtClean="0"/>
              <a:t>4</a:t>
            </a:r>
          </a:p>
          <a:p>
            <a:pPr>
              <a:buNone/>
            </a:pPr>
            <a:endParaRPr lang="en-US" sz="3600" baseline="-25000" dirty="0" smtClean="0"/>
          </a:p>
          <a:p>
            <a:pPr>
              <a:buNone/>
            </a:pPr>
            <a:r>
              <a:rPr lang="en-US" sz="3600" dirty="0" err="1" smtClean="0"/>
              <a:t>Cl</a:t>
            </a:r>
            <a:r>
              <a:rPr lang="en-US" sz="3600" dirty="0" smtClean="0"/>
              <a:t>=		Cr=		Br=		K=</a:t>
            </a:r>
          </a:p>
          <a:p>
            <a:pPr>
              <a:buNone/>
            </a:pPr>
            <a:r>
              <a:rPr lang="en-US" sz="3600" dirty="0" smtClean="0"/>
              <a:t>			F=		O=		</a:t>
            </a:r>
            <a:r>
              <a:rPr lang="en-US" sz="3600" dirty="0" err="1" smtClean="0"/>
              <a:t>Mn</a:t>
            </a:r>
            <a:r>
              <a:rPr lang="en-US" sz="3600" dirty="0" smtClean="0"/>
              <a:t>=</a:t>
            </a:r>
          </a:p>
          <a:p>
            <a:pPr>
              <a:buNone/>
            </a:pPr>
            <a:r>
              <a:rPr lang="en-US" sz="3600" dirty="0" smtClean="0"/>
              <a:t>							O=</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p:txBody>
          <a:bodyPr>
            <a:normAutofit/>
          </a:bodyPr>
          <a:lstStyle/>
          <a:p>
            <a:pPr>
              <a:buNone/>
            </a:pPr>
            <a:r>
              <a:rPr lang="en-US" sz="3600" dirty="0" smtClean="0"/>
              <a:t>The reactant which contains the element which gets oxidized is called the </a:t>
            </a:r>
            <a:r>
              <a:rPr lang="en-US" sz="3600" b="1" i="1" u="sng" dirty="0" smtClean="0"/>
              <a:t>reducing agent</a:t>
            </a:r>
            <a:r>
              <a:rPr lang="en-US" sz="3600" dirty="0" smtClean="0"/>
              <a:t>.</a:t>
            </a:r>
          </a:p>
          <a:p>
            <a:pPr>
              <a:buNone/>
            </a:pPr>
            <a:endParaRPr lang="en-US" sz="3600" dirty="0" smtClean="0"/>
          </a:p>
          <a:p>
            <a:pPr>
              <a:buNone/>
            </a:pPr>
            <a:r>
              <a:rPr lang="en-US" sz="3600" dirty="0" smtClean="0"/>
              <a:t>The reactant which contains the element which gets reduced is called the </a:t>
            </a:r>
            <a:r>
              <a:rPr lang="en-US" sz="3600" b="1" i="1" u="sng" dirty="0" smtClean="0"/>
              <a:t>oxidizing agent</a:t>
            </a:r>
            <a:r>
              <a:rPr lang="en-US" sz="3600"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a:xfrm>
            <a:off x="301752" y="2286000"/>
            <a:ext cx="8503920" cy="3657600"/>
          </a:xfrm>
        </p:spPr>
        <p:txBody>
          <a:bodyPr>
            <a:normAutofit fontScale="92500"/>
          </a:bodyPr>
          <a:lstStyle/>
          <a:p>
            <a:pPr algn="ctr">
              <a:buNone/>
            </a:pPr>
            <a:r>
              <a:rPr lang="en-US" sz="4800" dirty="0" smtClean="0"/>
              <a:t>2 C</a:t>
            </a:r>
            <a:r>
              <a:rPr lang="en-US" sz="4800" baseline="-25000" dirty="0" smtClean="0"/>
              <a:t>3</a:t>
            </a:r>
            <a:r>
              <a:rPr lang="en-US" sz="4800" dirty="0" smtClean="0"/>
              <a:t>H</a:t>
            </a:r>
            <a:r>
              <a:rPr lang="en-US" sz="4800" baseline="-25000" dirty="0" smtClean="0"/>
              <a:t>6</a:t>
            </a:r>
            <a:r>
              <a:rPr lang="en-US" sz="4800" dirty="0" smtClean="0"/>
              <a:t> + 9 O</a:t>
            </a:r>
            <a:r>
              <a:rPr lang="en-US" sz="4800" baseline="-25000" dirty="0" smtClean="0"/>
              <a:t>2</a:t>
            </a:r>
            <a:r>
              <a:rPr lang="en-US" sz="4800" dirty="0" smtClean="0"/>
              <a:t> </a:t>
            </a:r>
            <a:r>
              <a:rPr lang="en-US" sz="4800" dirty="0" smtClean="0">
                <a:sym typeface="Wingdings" pitchFamily="2" charset="2"/>
              </a:rPr>
              <a:t> 6 CO</a:t>
            </a:r>
            <a:r>
              <a:rPr lang="en-US" sz="4800" baseline="-25000" dirty="0" smtClean="0">
                <a:sym typeface="Wingdings" pitchFamily="2" charset="2"/>
              </a:rPr>
              <a:t>2</a:t>
            </a:r>
            <a:r>
              <a:rPr lang="en-US" sz="4800" dirty="0" smtClean="0">
                <a:sym typeface="Wingdings" pitchFamily="2" charset="2"/>
              </a:rPr>
              <a:t> + 6H</a:t>
            </a:r>
            <a:r>
              <a:rPr lang="en-US" sz="4800" baseline="-25000" dirty="0" smtClean="0">
                <a:sym typeface="Wingdings" pitchFamily="2" charset="2"/>
              </a:rPr>
              <a:t>2</a:t>
            </a:r>
            <a:r>
              <a:rPr lang="en-US" sz="4800" dirty="0" smtClean="0">
                <a:sym typeface="Wingdings" pitchFamily="2" charset="2"/>
              </a:rPr>
              <a:t>O</a:t>
            </a:r>
            <a:endParaRPr lang="en-US" sz="4800" dirty="0" smtClean="0"/>
          </a:p>
          <a:p>
            <a:pPr>
              <a:buNone/>
            </a:pPr>
            <a:endParaRPr lang="en-US" sz="1700" dirty="0" smtClean="0"/>
          </a:p>
          <a:p>
            <a:pPr>
              <a:buNone/>
            </a:pPr>
            <a:endParaRPr lang="en-US" sz="1700" dirty="0" smtClean="0"/>
          </a:p>
          <a:p>
            <a:pPr>
              <a:buNone/>
            </a:pPr>
            <a:r>
              <a:rPr lang="en-US" sz="2400" dirty="0" smtClean="0"/>
              <a:t>Identify…</a:t>
            </a:r>
          </a:p>
          <a:p>
            <a:pPr>
              <a:buNone/>
            </a:pPr>
            <a:r>
              <a:rPr lang="en-US" sz="2400" dirty="0" smtClean="0"/>
              <a:t>a)…the element which is reduced.</a:t>
            </a:r>
          </a:p>
          <a:p>
            <a:pPr>
              <a:buNone/>
            </a:pPr>
            <a:r>
              <a:rPr lang="en-US" sz="2400" dirty="0" smtClean="0"/>
              <a:t>b)…the element which is oxidized.</a:t>
            </a:r>
          </a:p>
          <a:p>
            <a:pPr>
              <a:buNone/>
            </a:pPr>
            <a:r>
              <a:rPr lang="en-US" sz="2400" dirty="0" smtClean="0"/>
              <a:t>c)…the oxidizing agent.</a:t>
            </a:r>
          </a:p>
          <a:p>
            <a:pPr>
              <a:buNone/>
            </a:pPr>
            <a:r>
              <a:rPr lang="en-US" sz="2400" dirty="0" smtClean="0"/>
              <a:t>d)…the reducing agent.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a:xfrm>
            <a:off x="301752" y="2286000"/>
            <a:ext cx="8503920" cy="3657600"/>
          </a:xfrm>
        </p:spPr>
        <p:txBody>
          <a:bodyPr>
            <a:normAutofit/>
          </a:bodyPr>
          <a:lstStyle/>
          <a:p>
            <a:pPr algn="ctr">
              <a:buNone/>
            </a:pPr>
            <a:r>
              <a:rPr lang="en-US" sz="4800" dirty="0" smtClean="0"/>
              <a:t>N</a:t>
            </a:r>
            <a:r>
              <a:rPr lang="en-US" sz="4800" baseline="-25000" dirty="0" smtClean="0"/>
              <a:t>2</a:t>
            </a:r>
            <a:r>
              <a:rPr lang="en-US" sz="4800" dirty="0" smtClean="0"/>
              <a:t> + 3 H</a:t>
            </a:r>
            <a:r>
              <a:rPr lang="en-US" sz="4800" baseline="-25000" dirty="0" smtClean="0"/>
              <a:t>2</a:t>
            </a:r>
            <a:r>
              <a:rPr lang="en-US" sz="4800" dirty="0" smtClean="0"/>
              <a:t> </a:t>
            </a:r>
            <a:r>
              <a:rPr lang="en-US" sz="4800" dirty="0" smtClean="0">
                <a:sym typeface="Wingdings" pitchFamily="2" charset="2"/>
              </a:rPr>
              <a:t> 2 NH</a:t>
            </a:r>
            <a:r>
              <a:rPr lang="en-US" sz="4800" baseline="-25000" dirty="0" smtClean="0">
                <a:sym typeface="Wingdings" pitchFamily="2" charset="2"/>
              </a:rPr>
              <a:t>3</a:t>
            </a:r>
            <a:endParaRPr lang="en-US" sz="4800" dirty="0" smtClean="0"/>
          </a:p>
          <a:p>
            <a:pPr>
              <a:buNone/>
            </a:pPr>
            <a:endParaRPr lang="en-US" sz="1700" dirty="0" smtClean="0"/>
          </a:p>
          <a:p>
            <a:pPr>
              <a:buNone/>
            </a:pPr>
            <a:endParaRPr lang="en-US" sz="1700" dirty="0" smtClean="0"/>
          </a:p>
          <a:p>
            <a:pPr>
              <a:buNone/>
            </a:pPr>
            <a:r>
              <a:rPr lang="en-US" sz="2400" dirty="0" smtClean="0"/>
              <a:t>Identify…</a:t>
            </a:r>
          </a:p>
          <a:p>
            <a:pPr>
              <a:buNone/>
            </a:pPr>
            <a:r>
              <a:rPr lang="en-US" sz="2400" dirty="0" smtClean="0"/>
              <a:t>a)…the element which is reduced.</a:t>
            </a:r>
          </a:p>
          <a:p>
            <a:pPr>
              <a:buNone/>
            </a:pPr>
            <a:r>
              <a:rPr lang="en-US" sz="2400" dirty="0" smtClean="0"/>
              <a:t>b)…the element which is oxidized.</a:t>
            </a:r>
          </a:p>
          <a:p>
            <a:pPr>
              <a:buNone/>
            </a:pPr>
            <a:r>
              <a:rPr lang="en-US" sz="2400" dirty="0" smtClean="0"/>
              <a:t>c)…the oxidizing agent.</a:t>
            </a:r>
          </a:p>
          <a:p>
            <a:pPr>
              <a:buNone/>
            </a:pPr>
            <a:r>
              <a:rPr lang="en-US" sz="2400" dirty="0" smtClean="0"/>
              <a:t>d)…the reducing agent.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a:xfrm>
            <a:off x="301752" y="2286000"/>
            <a:ext cx="8503920" cy="3657600"/>
          </a:xfrm>
        </p:spPr>
        <p:txBody>
          <a:bodyPr>
            <a:normAutofit/>
          </a:bodyPr>
          <a:lstStyle/>
          <a:p>
            <a:pPr algn="ctr">
              <a:buNone/>
            </a:pPr>
            <a:r>
              <a:rPr lang="en-US" sz="4800" dirty="0" smtClean="0"/>
              <a:t>2 KClO</a:t>
            </a:r>
            <a:r>
              <a:rPr lang="en-US" sz="4800" baseline="-25000" dirty="0" smtClean="0"/>
              <a:t>3</a:t>
            </a:r>
            <a:r>
              <a:rPr lang="en-US" sz="4800" dirty="0" smtClean="0"/>
              <a:t> </a:t>
            </a:r>
            <a:r>
              <a:rPr lang="en-US" sz="4800" dirty="0" smtClean="0">
                <a:sym typeface="Wingdings" pitchFamily="2" charset="2"/>
              </a:rPr>
              <a:t> 2 </a:t>
            </a:r>
            <a:r>
              <a:rPr lang="en-US" sz="4800" dirty="0" err="1" smtClean="0">
                <a:sym typeface="Wingdings" pitchFamily="2" charset="2"/>
              </a:rPr>
              <a:t>KCl</a:t>
            </a:r>
            <a:r>
              <a:rPr lang="en-US" sz="4800" dirty="0" smtClean="0">
                <a:sym typeface="Wingdings" pitchFamily="2" charset="2"/>
              </a:rPr>
              <a:t> + 3O</a:t>
            </a:r>
            <a:r>
              <a:rPr lang="en-US" sz="4800" baseline="-25000" dirty="0" smtClean="0">
                <a:sym typeface="Wingdings" pitchFamily="2" charset="2"/>
              </a:rPr>
              <a:t>2</a:t>
            </a:r>
            <a:endParaRPr lang="en-US" sz="4800" dirty="0" smtClean="0"/>
          </a:p>
          <a:p>
            <a:pPr>
              <a:buNone/>
            </a:pPr>
            <a:endParaRPr lang="en-US" sz="1700" dirty="0" smtClean="0"/>
          </a:p>
          <a:p>
            <a:pPr>
              <a:buNone/>
            </a:pPr>
            <a:endParaRPr lang="en-US" sz="1700" dirty="0" smtClean="0"/>
          </a:p>
          <a:p>
            <a:pPr>
              <a:buNone/>
            </a:pPr>
            <a:r>
              <a:rPr lang="en-US" sz="2400" dirty="0" smtClean="0"/>
              <a:t>Identify…</a:t>
            </a:r>
          </a:p>
          <a:p>
            <a:pPr>
              <a:buNone/>
            </a:pPr>
            <a:r>
              <a:rPr lang="en-US" sz="2400" dirty="0" smtClean="0"/>
              <a:t>a)…the element which is reduced.</a:t>
            </a:r>
          </a:p>
          <a:p>
            <a:pPr>
              <a:buNone/>
            </a:pPr>
            <a:r>
              <a:rPr lang="en-US" sz="2400" dirty="0" smtClean="0"/>
              <a:t>b)…the element which is oxidized.</a:t>
            </a:r>
          </a:p>
          <a:p>
            <a:pPr>
              <a:buNone/>
            </a:pPr>
            <a:r>
              <a:rPr lang="en-US" sz="2400" dirty="0" smtClean="0"/>
              <a:t>c)…the oxidizing agent.</a:t>
            </a:r>
          </a:p>
          <a:p>
            <a:pPr>
              <a:buNone/>
            </a:pPr>
            <a:r>
              <a:rPr lang="en-US" sz="2400" dirty="0" smtClean="0"/>
              <a:t>d)…the reducing agent.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a:xfrm>
            <a:off x="301752" y="2286000"/>
            <a:ext cx="8503920" cy="3657600"/>
          </a:xfrm>
        </p:spPr>
        <p:txBody>
          <a:bodyPr>
            <a:normAutofit/>
          </a:bodyPr>
          <a:lstStyle/>
          <a:p>
            <a:pPr algn="ctr">
              <a:buNone/>
            </a:pPr>
            <a:r>
              <a:rPr lang="en-US" sz="3500" dirty="0" smtClean="0"/>
              <a:t>2 Na</a:t>
            </a:r>
            <a:r>
              <a:rPr lang="en-US" sz="3500" baseline="-25000" dirty="0" smtClean="0"/>
              <a:t>3</a:t>
            </a:r>
            <a:r>
              <a:rPr lang="en-US" sz="3500" dirty="0" smtClean="0"/>
              <a:t>PO</a:t>
            </a:r>
            <a:r>
              <a:rPr lang="en-US" sz="3500" baseline="-25000" dirty="0" smtClean="0"/>
              <a:t>4</a:t>
            </a:r>
            <a:r>
              <a:rPr lang="en-US" sz="3500" dirty="0" smtClean="0"/>
              <a:t> + 3 NiCl</a:t>
            </a:r>
            <a:r>
              <a:rPr lang="en-US" sz="3500" baseline="-25000" dirty="0" smtClean="0"/>
              <a:t>2</a:t>
            </a:r>
            <a:r>
              <a:rPr lang="en-US" sz="3500" dirty="0" smtClean="0"/>
              <a:t> </a:t>
            </a:r>
            <a:r>
              <a:rPr lang="en-US" sz="3500" dirty="0" smtClean="0">
                <a:sym typeface="Wingdings" pitchFamily="2" charset="2"/>
              </a:rPr>
              <a:t> 6 </a:t>
            </a:r>
            <a:r>
              <a:rPr lang="en-US" sz="3500" dirty="0" err="1" smtClean="0">
                <a:sym typeface="Wingdings" pitchFamily="2" charset="2"/>
              </a:rPr>
              <a:t>NaCl</a:t>
            </a:r>
            <a:r>
              <a:rPr lang="en-US" sz="3500" dirty="0" smtClean="0">
                <a:sym typeface="Wingdings" pitchFamily="2" charset="2"/>
              </a:rPr>
              <a:t> + Ni</a:t>
            </a:r>
            <a:r>
              <a:rPr lang="en-US" sz="3500" baseline="-25000" dirty="0" smtClean="0">
                <a:sym typeface="Wingdings" pitchFamily="2" charset="2"/>
              </a:rPr>
              <a:t>3</a:t>
            </a:r>
            <a:r>
              <a:rPr lang="en-US" sz="3500" dirty="0" smtClean="0">
                <a:sym typeface="Wingdings" pitchFamily="2" charset="2"/>
              </a:rPr>
              <a:t>(PO</a:t>
            </a:r>
            <a:r>
              <a:rPr lang="en-US" sz="3500" baseline="-25000" dirty="0" smtClean="0">
                <a:sym typeface="Wingdings" pitchFamily="2" charset="2"/>
              </a:rPr>
              <a:t>4</a:t>
            </a:r>
            <a:r>
              <a:rPr lang="en-US" sz="3500" dirty="0" smtClean="0">
                <a:sym typeface="Wingdings" pitchFamily="2" charset="2"/>
              </a:rPr>
              <a:t>)</a:t>
            </a:r>
            <a:r>
              <a:rPr lang="en-US" sz="3500" baseline="-25000" dirty="0" smtClean="0">
                <a:sym typeface="Wingdings" pitchFamily="2" charset="2"/>
              </a:rPr>
              <a:t>2</a:t>
            </a:r>
            <a:endParaRPr lang="en-US" sz="3500" dirty="0" smtClean="0"/>
          </a:p>
          <a:p>
            <a:pPr>
              <a:buNone/>
            </a:pPr>
            <a:endParaRPr lang="en-US" sz="1700" dirty="0" smtClean="0"/>
          </a:p>
          <a:p>
            <a:pPr>
              <a:buNone/>
            </a:pPr>
            <a:endParaRPr lang="en-US" sz="1700" dirty="0" smtClean="0"/>
          </a:p>
          <a:p>
            <a:pPr>
              <a:buNone/>
            </a:pPr>
            <a:r>
              <a:rPr lang="en-US" sz="2400" dirty="0" smtClean="0"/>
              <a:t>Identify…</a:t>
            </a:r>
          </a:p>
          <a:p>
            <a:pPr>
              <a:buNone/>
            </a:pPr>
            <a:r>
              <a:rPr lang="en-US" sz="2400" dirty="0" smtClean="0"/>
              <a:t>a)…the element which is reduced.</a:t>
            </a:r>
          </a:p>
          <a:p>
            <a:pPr>
              <a:buNone/>
            </a:pPr>
            <a:r>
              <a:rPr lang="en-US" sz="2400" dirty="0" smtClean="0"/>
              <a:t>b)…the element which is oxidized.</a:t>
            </a:r>
          </a:p>
          <a:p>
            <a:pPr>
              <a:buNone/>
            </a:pPr>
            <a:r>
              <a:rPr lang="en-US" sz="2400" dirty="0" smtClean="0"/>
              <a:t>c)…the oxidizing agent.</a:t>
            </a:r>
          </a:p>
          <a:p>
            <a:pPr>
              <a:buNone/>
            </a:pPr>
            <a:r>
              <a:rPr lang="en-US" sz="2400" dirty="0" smtClean="0"/>
              <a:t>d)…the reducing agent.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a:xfrm>
            <a:off x="304800" y="1600200"/>
            <a:ext cx="8503920" cy="4343400"/>
          </a:xfrm>
        </p:spPr>
        <p:txBody>
          <a:bodyPr>
            <a:normAutofit/>
          </a:bodyPr>
          <a:lstStyle/>
          <a:p>
            <a:pPr algn="ctr">
              <a:buNone/>
            </a:pPr>
            <a:r>
              <a:rPr lang="en-US" sz="4000" b="1" u="sng" dirty="0" smtClean="0"/>
              <a:t>In Summary</a:t>
            </a:r>
          </a:p>
          <a:p>
            <a:pPr algn="ctr">
              <a:buNone/>
            </a:pPr>
            <a:endParaRPr lang="en-US" sz="1600" b="1" u="sng" dirty="0" smtClean="0"/>
          </a:p>
          <a:p>
            <a:pPr algn="ctr">
              <a:buNone/>
            </a:pPr>
            <a:r>
              <a:rPr lang="en-US" sz="2400" dirty="0" smtClean="0"/>
              <a:t>Single Displacement is (Never Sometimes Always) REDOX.</a:t>
            </a:r>
          </a:p>
          <a:p>
            <a:pPr algn="ctr">
              <a:buNone/>
            </a:pPr>
            <a:endParaRPr lang="en-US" sz="1000" dirty="0" smtClean="0"/>
          </a:p>
          <a:p>
            <a:pPr algn="ctr">
              <a:buNone/>
            </a:pPr>
            <a:r>
              <a:rPr lang="en-US" sz="2400" dirty="0" smtClean="0"/>
              <a:t>Double Displacement is (Never Sometimes Always) REDOX.</a:t>
            </a:r>
          </a:p>
          <a:p>
            <a:pPr algn="ctr">
              <a:buNone/>
            </a:pPr>
            <a:endParaRPr lang="en-US" sz="1000" dirty="0" smtClean="0"/>
          </a:p>
          <a:p>
            <a:pPr algn="ctr">
              <a:buNone/>
            </a:pPr>
            <a:r>
              <a:rPr lang="en-US" sz="2400" dirty="0" smtClean="0"/>
              <a:t>Synthesis is (Never Sometimes Always) REDOX.</a:t>
            </a:r>
          </a:p>
          <a:p>
            <a:pPr algn="ctr">
              <a:buNone/>
            </a:pPr>
            <a:endParaRPr lang="en-US" sz="1000" dirty="0" smtClean="0"/>
          </a:p>
          <a:p>
            <a:pPr algn="ctr">
              <a:buNone/>
            </a:pPr>
            <a:r>
              <a:rPr lang="en-US" sz="2400" dirty="0" smtClean="0"/>
              <a:t>Decomposition is (Never Sometimes Always) REDOX.</a:t>
            </a:r>
          </a:p>
          <a:p>
            <a:pPr algn="ctr">
              <a:buNone/>
            </a:pPr>
            <a:endParaRPr lang="en-US" sz="1000" dirty="0" smtClean="0"/>
          </a:p>
          <a:p>
            <a:pPr algn="ctr">
              <a:buNone/>
            </a:pPr>
            <a:r>
              <a:rPr lang="en-US" sz="2400" dirty="0" smtClean="0"/>
              <a:t>Combustion is (Never Sometimes Always) REDOX.</a:t>
            </a:r>
          </a:p>
          <a:p>
            <a:pPr algn="ctr">
              <a:buNone/>
            </a:pPr>
            <a:endParaRPr lang="en-US" sz="2400" dirty="0" smtClean="0"/>
          </a:p>
        </p:txBody>
      </p:sp>
      <p:sp>
        <p:nvSpPr>
          <p:cNvPr id="4" name="Donut 3"/>
          <p:cNvSpPr/>
          <p:nvPr/>
        </p:nvSpPr>
        <p:spPr>
          <a:xfrm>
            <a:off x="6019800" y="2362200"/>
            <a:ext cx="1447800" cy="914400"/>
          </a:xfrm>
          <a:prstGeom prst="donut">
            <a:avLst>
              <a:gd name="adj" fmla="val 133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onut 4"/>
          <p:cNvSpPr/>
          <p:nvPr/>
        </p:nvSpPr>
        <p:spPr>
          <a:xfrm>
            <a:off x="5410200" y="4876800"/>
            <a:ext cx="1447800" cy="914400"/>
          </a:xfrm>
          <a:prstGeom prst="donut">
            <a:avLst>
              <a:gd name="adj" fmla="val 133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3733800" y="3733800"/>
            <a:ext cx="1905000" cy="609600"/>
          </a:xfrm>
          <a:prstGeom prst="donut">
            <a:avLst>
              <a:gd name="adj" fmla="val 133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Donut 6"/>
          <p:cNvSpPr/>
          <p:nvPr/>
        </p:nvSpPr>
        <p:spPr>
          <a:xfrm>
            <a:off x="4114800" y="4343400"/>
            <a:ext cx="1905000" cy="609600"/>
          </a:xfrm>
          <a:prstGeom prst="donut">
            <a:avLst>
              <a:gd name="adj" fmla="val 133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onut 8"/>
          <p:cNvSpPr/>
          <p:nvPr/>
        </p:nvSpPr>
        <p:spPr>
          <a:xfrm>
            <a:off x="3657600" y="3048000"/>
            <a:ext cx="1143000" cy="762000"/>
          </a:xfrm>
          <a:prstGeom prst="donut">
            <a:avLst>
              <a:gd name="adj" fmla="val 133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 calcmode="lin" valueType="num">
                                      <p:cBhvr>
                                        <p:cTn id="14" dur="500" fill="hold"/>
                                        <p:tgtEl>
                                          <p:spTgt spid="4"/>
                                        </p:tgtEl>
                                        <p:attrNameLst>
                                          <p:attrName>style.rotation</p:attrName>
                                        </p:attrNameLst>
                                      </p:cBhvr>
                                      <p:tavLst>
                                        <p:tav tm="0">
                                          <p:val>
                                            <p:fltVal val="360"/>
                                          </p:val>
                                        </p:tav>
                                        <p:tav tm="100000">
                                          <p:val>
                                            <p:fltVal val="0"/>
                                          </p:val>
                                        </p:tav>
                                      </p:tavLst>
                                    </p:anim>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9" presetClass="entr" presetSubtype="0" decel="10000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 calcmode="lin" valueType="num">
                                      <p:cBhvr>
                                        <p:cTn id="27" dur="500" fill="hold"/>
                                        <p:tgtEl>
                                          <p:spTgt spid="9"/>
                                        </p:tgtEl>
                                        <p:attrNameLst>
                                          <p:attrName>style.rotation</p:attrName>
                                        </p:attrNameLst>
                                      </p:cBhvr>
                                      <p:tavLst>
                                        <p:tav tm="0">
                                          <p:val>
                                            <p:fltVal val="360"/>
                                          </p:val>
                                        </p:tav>
                                        <p:tav tm="100000">
                                          <p:val>
                                            <p:fltVal val="0"/>
                                          </p:val>
                                        </p:tav>
                                      </p:tavLst>
                                    </p:anim>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500" fill="hold"/>
                                        <p:tgtEl>
                                          <p:spTgt spid="6"/>
                                        </p:tgtEl>
                                        <p:attrNameLst>
                                          <p:attrName>ppt_w</p:attrName>
                                        </p:attrNameLst>
                                      </p:cBhvr>
                                      <p:tavLst>
                                        <p:tav tm="0">
                                          <p:val>
                                            <p:fltVal val="0"/>
                                          </p:val>
                                        </p:tav>
                                        <p:tav tm="100000">
                                          <p:val>
                                            <p:strVal val="#ppt_w"/>
                                          </p:val>
                                        </p:tav>
                                      </p:tavLst>
                                    </p:anim>
                                    <p:anim calcmode="lin" valueType="num">
                                      <p:cBhvr>
                                        <p:cTn id="39" dur="500" fill="hold"/>
                                        <p:tgtEl>
                                          <p:spTgt spid="6"/>
                                        </p:tgtEl>
                                        <p:attrNameLst>
                                          <p:attrName>ppt_h</p:attrName>
                                        </p:attrNameLst>
                                      </p:cBhvr>
                                      <p:tavLst>
                                        <p:tav tm="0">
                                          <p:val>
                                            <p:fltVal val="0"/>
                                          </p:val>
                                        </p:tav>
                                        <p:tav tm="100000">
                                          <p:val>
                                            <p:strVal val="#ppt_h"/>
                                          </p:val>
                                        </p:tav>
                                      </p:tavLst>
                                    </p:anim>
                                    <p:anim calcmode="lin" valueType="num">
                                      <p:cBhvr>
                                        <p:cTn id="40" dur="500" fill="hold"/>
                                        <p:tgtEl>
                                          <p:spTgt spid="6"/>
                                        </p:tgtEl>
                                        <p:attrNameLst>
                                          <p:attrName>style.rotation</p:attrName>
                                        </p:attrNameLst>
                                      </p:cBhvr>
                                      <p:tavLst>
                                        <p:tav tm="0">
                                          <p:val>
                                            <p:fltVal val="360"/>
                                          </p:val>
                                        </p:tav>
                                        <p:tav tm="100000">
                                          <p:val>
                                            <p:fltVal val="0"/>
                                          </p:val>
                                        </p:tav>
                                      </p:tavLst>
                                    </p:anim>
                                    <p:animEffect transition="in" filter="fade">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dissolve">
                                      <p:cBhvr>
                                        <p:cTn id="46" dur="500"/>
                                        <p:tgtEl>
                                          <p:spTgt spid="3">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49" presetClass="entr" presetSubtype="0" decel="10000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p:cTn id="51" dur="500" fill="hold"/>
                                        <p:tgtEl>
                                          <p:spTgt spid="7"/>
                                        </p:tgtEl>
                                        <p:attrNameLst>
                                          <p:attrName>ppt_w</p:attrName>
                                        </p:attrNameLst>
                                      </p:cBhvr>
                                      <p:tavLst>
                                        <p:tav tm="0">
                                          <p:val>
                                            <p:fltVal val="0"/>
                                          </p:val>
                                        </p:tav>
                                        <p:tav tm="100000">
                                          <p:val>
                                            <p:strVal val="#ppt_w"/>
                                          </p:val>
                                        </p:tav>
                                      </p:tavLst>
                                    </p:anim>
                                    <p:anim calcmode="lin" valueType="num">
                                      <p:cBhvr>
                                        <p:cTn id="52" dur="500" fill="hold"/>
                                        <p:tgtEl>
                                          <p:spTgt spid="7"/>
                                        </p:tgtEl>
                                        <p:attrNameLst>
                                          <p:attrName>ppt_h</p:attrName>
                                        </p:attrNameLst>
                                      </p:cBhvr>
                                      <p:tavLst>
                                        <p:tav tm="0">
                                          <p:val>
                                            <p:fltVal val="0"/>
                                          </p:val>
                                        </p:tav>
                                        <p:tav tm="100000">
                                          <p:val>
                                            <p:strVal val="#ppt_h"/>
                                          </p:val>
                                        </p:tav>
                                      </p:tavLst>
                                    </p:anim>
                                    <p:anim calcmode="lin" valueType="num">
                                      <p:cBhvr>
                                        <p:cTn id="53" dur="500" fill="hold"/>
                                        <p:tgtEl>
                                          <p:spTgt spid="7"/>
                                        </p:tgtEl>
                                        <p:attrNameLst>
                                          <p:attrName>style.rotation</p:attrName>
                                        </p:attrNameLst>
                                      </p:cBhvr>
                                      <p:tavLst>
                                        <p:tav tm="0">
                                          <p:val>
                                            <p:fltVal val="360"/>
                                          </p:val>
                                        </p:tav>
                                        <p:tav tm="100000">
                                          <p:val>
                                            <p:fltVal val="0"/>
                                          </p:val>
                                        </p:tav>
                                      </p:tavLst>
                                    </p:anim>
                                    <p:animEffect transition="in" filter="fade">
                                      <p:cBhvr>
                                        <p:cTn id="54" dur="500"/>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Effect transition="in" filter="dissolve">
                                      <p:cBhvr>
                                        <p:cTn id="59" dur="500"/>
                                        <p:tgtEl>
                                          <p:spTgt spid="3">
                                            <p:txEl>
                                              <p:pRg st="10" end="1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49" presetClass="entr" presetSubtype="0" decel="100000" fill="hold" grpId="0" nodeType="clickEffect">
                                  <p:stCondLst>
                                    <p:cond delay="0"/>
                                  </p:stCondLst>
                                  <p:childTnLst>
                                    <p:set>
                                      <p:cBhvr>
                                        <p:cTn id="63" dur="1" fill="hold">
                                          <p:stCondLst>
                                            <p:cond delay="0"/>
                                          </p:stCondLst>
                                        </p:cTn>
                                        <p:tgtEl>
                                          <p:spTgt spid="5"/>
                                        </p:tgtEl>
                                        <p:attrNameLst>
                                          <p:attrName>style.visibility</p:attrName>
                                        </p:attrNameLst>
                                      </p:cBhvr>
                                      <p:to>
                                        <p:strVal val="visible"/>
                                      </p:to>
                                    </p:set>
                                    <p:anim calcmode="lin" valueType="num">
                                      <p:cBhvr>
                                        <p:cTn id="64" dur="500" fill="hold"/>
                                        <p:tgtEl>
                                          <p:spTgt spid="5"/>
                                        </p:tgtEl>
                                        <p:attrNameLst>
                                          <p:attrName>ppt_w</p:attrName>
                                        </p:attrNameLst>
                                      </p:cBhvr>
                                      <p:tavLst>
                                        <p:tav tm="0">
                                          <p:val>
                                            <p:fltVal val="0"/>
                                          </p:val>
                                        </p:tav>
                                        <p:tav tm="100000">
                                          <p:val>
                                            <p:strVal val="#ppt_w"/>
                                          </p:val>
                                        </p:tav>
                                      </p:tavLst>
                                    </p:anim>
                                    <p:anim calcmode="lin" valueType="num">
                                      <p:cBhvr>
                                        <p:cTn id="65" dur="500" fill="hold"/>
                                        <p:tgtEl>
                                          <p:spTgt spid="5"/>
                                        </p:tgtEl>
                                        <p:attrNameLst>
                                          <p:attrName>ppt_h</p:attrName>
                                        </p:attrNameLst>
                                      </p:cBhvr>
                                      <p:tavLst>
                                        <p:tav tm="0">
                                          <p:val>
                                            <p:fltVal val="0"/>
                                          </p:val>
                                        </p:tav>
                                        <p:tav tm="100000">
                                          <p:val>
                                            <p:strVal val="#ppt_h"/>
                                          </p:val>
                                        </p:tav>
                                      </p:tavLst>
                                    </p:anim>
                                    <p:anim calcmode="lin" valueType="num">
                                      <p:cBhvr>
                                        <p:cTn id="66" dur="500" fill="hold"/>
                                        <p:tgtEl>
                                          <p:spTgt spid="5"/>
                                        </p:tgtEl>
                                        <p:attrNameLst>
                                          <p:attrName>style.rotation</p:attrName>
                                        </p:attrNameLst>
                                      </p:cBhvr>
                                      <p:tavLst>
                                        <p:tav tm="0">
                                          <p:val>
                                            <p:fltVal val="360"/>
                                          </p:val>
                                        </p:tav>
                                        <p:tav tm="100000">
                                          <p:val>
                                            <p:fltVal val="0"/>
                                          </p:val>
                                        </p:tav>
                                      </p:tavLst>
                                    </p:anim>
                                    <p:animEffect transition="in" filter="fade">
                                      <p:cBhvr>
                                        <p:cTn id="6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458200" cy="5029200"/>
          </a:xfrm>
        </p:spPr>
        <p:txBody>
          <a:bodyPr/>
          <a:lstStyle/>
          <a:p>
            <a:r>
              <a:rPr lang="en-US" sz="3200" cap="none" dirty="0" smtClean="0">
                <a:latin typeface="Berlin Sans FB Demi" pitchFamily="34" charset="0"/>
              </a:rPr>
              <a:t>Balancing </a:t>
            </a:r>
            <a:r>
              <a:rPr lang="en-US" sz="3200" cap="none" dirty="0" err="1" smtClean="0">
                <a:latin typeface="Berlin Sans FB Demi" pitchFamily="34" charset="0"/>
              </a:rPr>
              <a:t>redox</a:t>
            </a:r>
            <a:r>
              <a:rPr lang="en-US" sz="3200" cap="none" dirty="0" smtClean="0">
                <a:latin typeface="Berlin Sans FB Demi" pitchFamily="34" charset="0"/>
              </a:rPr>
              <a:t> equations via the half-reactions method (</a:t>
            </a:r>
            <a:r>
              <a:rPr lang="en-US" sz="3200" cap="none" dirty="0" err="1" smtClean="0">
                <a:latin typeface="Berlin Sans FB Demi" pitchFamily="34" charset="0"/>
              </a:rPr>
              <a:t>a.k.a</a:t>
            </a:r>
            <a:r>
              <a:rPr lang="en-US" sz="3200" cap="none" dirty="0" smtClean="0">
                <a:latin typeface="Berlin Sans FB Demi" pitchFamily="34" charset="0"/>
              </a:rPr>
              <a:t> – the ion-electron method)-</a:t>
            </a:r>
            <a:br>
              <a:rPr lang="en-US" sz="3200" cap="none" dirty="0" smtClean="0">
                <a:latin typeface="Berlin Sans FB Demi" pitchFamily="34" charset="0"/>
              </a:rPr>
            </a:br>
            <a:r>
              <a:rPr lang="en-US" sz="3200" cap="none" dirty="0" smtClean="0">
                <a:latin typeface="Berlin Sans FB Demi" pitchFamily="34" charset="0"/>
              </a:rPr>
              <a:t/>
            </a:r>
            <a:br>
              <a:rPr lang="en-US" sz="3200" cap="none" dirty="0" smtClean="0">
                <a:latin typeface="Berlin Sans FB Demi" pitchFamily="34" charset="0"/>
              </a:rPr>
            </a:br>
            <a:r>
              <a:rPr lang="en-US" sz="3200" cap="none" dirty="0" smtClean="0">
                <a:latin typeface="Berlin Sans FB Demi" pitchFamily="34" charset="0"/>
              </a:rPr>
              <a:t>Chang, p. 815-816 (5 steps for </a:t>
            </a:r>
            <a:r>
              <a:rPr lang="en-US" sz="3200" cap="none" dirty="0" err="1" smtClean="0">
                <a:latin typeface="Berlin Sans FB Demi" pitchFamily="34" charset="0"/>
              </a:rPr>
              <a:t>redox</a:t>
            </a:r>
            <a:r>
              <a:rPr lang="en-US" sz="3200" cap="none" dirty="0" smtClean="0">
                <a:latin typeface="Berlin Sans FB Demi" pitchFamily="34" charset="0"/>
              </a:rPr>
              <a:t> in an acid </a:t>
            </a:r>
            <a:r>
              <a:rPr lang="en-US" sz="3200" cap="none" dirty="0" smtClean="0">
                <a:latin typeface="Berlin Sans FB Demi" pitchFamily="34" charset="0"/>
              </a:rPr>
              <a:t>environment. If the environment is basic, follow the same </a:t>
            </a:r>
            <a:r>
              <a:rPr lang="en-US" sz="3200" cap="none" dirty="0" smtClean="0">
                <a:latin typeface="Berlin Sans FB Demi" pitchFamily="34" charset="0"/>
              </a:rPr>
              <a:t>5 steps, </a:t>
            </a:r>
            <a:r>
              <a:rPr lang="en-US" sz="3200" cap="none" dirty="0" smtClean="0">
                <a:latin typeface="Berlin Sans FB Demi" pitchFamily="34" charset="0"/>
              </a:rPr>
              <a:t>then make an </a:t>
            </a:r>
            <a:r>
              <a:rPr lang="en-US" sz="3200" cap="none" dirty="0" smtClean="0">
                <a:latin typeface="Berlin Sans FB Demi" pitchFamily="34" charset="0"/>
              </a:rPr>
              <a:t>adjustment </a:t>
            </a:r>
            <a:r>
              <a:rPr lang="en-US" sz="3200" cap="none" dirty="0" smtClean="0">
                <a:latin typeface="Berlin Sans FB Demi" pitchFamily="34" charset="0"/>
              </a:rPr>
              <a:t>which converts H</a:t>
            </a:r>
            <a:r>
              <a:rPr lang="en-US" sz="3200" cap="none" baseline="30000" dirty="0" smtClean="0">
                <a:latin typeface="Berlin Sans FB Demi" pitchFamily="34" charset="0"/>
              </a:rPr>
              <a:t>+</a:t>
            </a:r>
            <a:r>
              <a:rPr lang="en-US" sz="3200" cap="none" dirty="0" smtClean="0">
                <a:latin typeface="Berlin Sans FB Demi" pitchFamily="34" charset="0"/>
              </a:rPr>
              <a:t> to OH</a:t>
            </a:r>
            <a:r>
              <a:rPr lang="en-US" sz="3200" cap="none" baseline="30000" dirty="0" smtClean="0">
                <a:latin typeface="Berlin Sans FB Demi" pitchFamily="34" charset="0"/>
              </a:rPr>
              <a:t>-</a:t>
            </a:r>
            <a:r>
              <a:rPr lang="en-US" sz="3200" cap="none" dirty="0" smtClean="0">
                <a:latin typeface="Berlin Sans FB Demi" pitchFamily="34" charset="0"/>
              </a:rPr>
              <a:t>.)</a:t>
            </a:r>
            <a:endParaRPr lang="en-US" dirty="0"/>
          </a:p>
        </p:txBody>
      </p:sp>
      <p:sp>
        <p:nvSpPr>
          <p:cNvPr id="3" name="Subtitle 2"/>
          <p:cNvSpPr>
            <a:spLocks noGrp="1"/>
          </p:cNvSpPr>
          <p:nvPr>
            <p:ph type="subTitle" idx="1"/>
          </p:nvPr>
        </p:nvSpPr>
        <p:spPr>
          <a:xfrm>
            <a:off x="838200" y="76200"/>
            <a:ext cx="7772400" cy="822960"/>
          </a:xfrm>
        </p:spPr>
        <p:txBody>
          <a:bodyPr>
            <a:normAutofit/>
          </a:bodyPr>
          <a:lstStyle/>
          <a:p>
            <a:r>
              <a:rPr lang="en-US" sz="4000" dirty="0" smtClean="0"/>
              <a:t>ELECTROCHEMISTRY Chapter 18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458200" cy="2209800"/>
          </a:xfrm>
        </p:spPr>
        <p:txBody>
          <a:bodyPr/>
          <a:lstStyle/>
          <a:p>
            <a:r>
              <a:rPr lang="en-US" sz="3200" cap="none" dirty="0" smtClean="0">
                <a:latin typeface="Berlin Sans FB Demi" pitchFamily="34" charset="0"/>
              </a:rPr>
              <a:t>A reaction in which chemical energy is converted to electrical energy (or vice-versa) is an OXIDATION-REDUCTION REACTION, commonly referred to as REDOX.</a:t>
            </a:r>
            <a:br>
              <a:rPr lang="en-US" sz="3200" cap="none" dirty="0" smtClean="0">
                <a:latin typeface="Berlin Sans FB Demi" pitchFamily="34" charset="0"/>
              </a:rPr>
            </a:br>
            <a:r>
              <a:rPr lang="en-US" sz="3200" cap="none" dirty="0" smtClean="0">
                <a:latin typeface="Berlin Sans FB Demi" pitchFamily="34" charset="0"/>
              </a:rPr>
              <a:t/>
            </a:r>
            <a:br>
              <a:rPr lang="en-US" sz="3200" cap="none" dirty="0" smtClean="0">
                <a:latin typeface="Berlin Sans FB Demi" pitchFamily="34" charset="0"/>
              </a:rPr>
            </a:br>
            <a:r>
              <a:rPr lang="en-US" sz="3200" cap="none" dirty="0" smtClean="0">
                <a:latin typeface="Berlin Sans FB Demi" pitchFamily="34" charset="0"/>
              </a:rPr>
              <a:t>(Remember LEO says GER or OIL RIG)</a:t>
            </a:r>
            <a:br>
              <a:rPr lang="en-US" sz="3200" cap="none" dirty="0" smtClean="0">
                <a:latin typeface="Berlin Sans FB Demi" pitchFamily="34" charset="0"/>
              </a:rPr>
            </a:br>
            <a:r>
              <a:rPr lang="en-US" dirty="0" smtClean="0"/>
              <a:t/>
            </a:r>
            <a:br>
              <a:rPr lang="en-US" dirty="0" smtClean="0"/>
            </a:br>
            <a:endParaRPr lang="en-US" dirty="0"/>
          </a:p>
        </p:txBody>
      </p:sp>
      <p:sp>
        <p:nvSpPr>
          <p:cNvPr id="3" name="Subtitle 2"/>
          <p:cNvSpPr>
            <a:spLocks noGrp="1"/>
          </p:cNvSpPr>
          <p:nvPr>
            <p:ph type="subTitle" idx="1"/>
          </p:nvPr>
        </p:nvSpPr>
        <p:spPr>
          <a:xfrm>
            <a:off x="838200" y="76200"/>
            <a:ext cx="7772400" cy="822960"/>
          </a:xfrm>
        </p:spPr>
        <p:txBody>
          <a:bodyPr>
            <a:normAutofit/>
          </a:bodyPr>
          <a:lstStyle/>
          <a:p>
            <a:r>
              <a:rPr lang="en-US" sz="4000" dirty="0" smtClean="0"/>
              <a:t>ELECTROCHEMISTRY Chapter 18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458200" cy="5029200"/>
          </a:xfrm>
        </p:spPr>
        <p:txBody>
          <a:bodyPr/>
          <a:lstStyle/>
          <a:p>
            <a:r>
              <a:rPr lang="en-US" sz="3200" cap="none" dirty="0" smtClean="0">
                <a:latin typeface="Berlin Sans FB Demi" pitchFamily="34" charset="0"/>
              </a:rPr>
              <a:t>Assigning oxidation states –</a:t>
            </a:r>
            <a:br>
              <a:rPr lang="en-US" sz="3200" cap="none" dirty="0" smtClean="0">
                <a:latin typeface="Berlin Sans FB Demi" pitchFamily="34" charset="0"/>
              </a:rPr>
            </a:br>
            <a:r>
              <a:rPr lang="en-US" sz="3200" cap="none" dirty="0" smtClean="0">
                <a:latin typeface="Berlin Sans FB Demi" pitchFamily="34" charset="0"/>
              </a:rPr>
              <a:t/>
            </a:r>
            <a:br>
              <a:rPr lang="en-US" sz="3200" cap="none" dirty="0" smtClean="0">
                <a:latin typeface="Berlin Sans FB Demi" pitchFamily="34" charset="0"/>
              </a:rPr>
            </a:br>
            <a:r>
              <a:rPr lang="en-US" sz="3200" cap="none" dirty="0" smtClean="0">
                <a:latin typeface="Berlin Sans FB Demi" pitchFamily="34" charset="0"/>
              </a:rPr>
              <a:t>Identifying; oxidized element, reduced element, oxidizing agent, reducing agent -</a:t>
            </a:r>
            <a:br>
              <a:rPr lang="en-US" sz="3200" cap="none" dirty="0" smtClean="0">
                <a:latin typeface="Berlin Sans FB Demi" pitchFamily="34" charset="0"/>
              </a:rPr>
            </a:br>
            <a:r>
              <a:rPr lang="en-US" sz="3200" cap="none" dirty="0" smtClean="0">
                <a:latin typeface="Berlin Sans FB Demi" pitchFamily="34" charset="0"/>
              </a:rPr>
              <a:t> </a:t>
            </a:r>
            <a:br>
              <a:rPr lang="en-US" sz="3200" cap="none" dirty="0" smtClean="0">
                <a:latin typeface="Berlin Sans FB Demi" pitchFamily="34" charset="0"/>
              </a:rPr>
            </a:br>
            <a:r>
              <a:rPr lang="en-US" sz="3200" cap="none" dirty="0" smtClean="0">
                <a:latin typeface="Berlin Sans FB Demi" pitchFamily="34" charset="0"/>
              </a:rPr>
              <a:t>Balancing </a:t>
            </a:r>
            <a:r>
              <a:rPr lang="en-US" sz="3200" cap="none" dirty="0" err="1" smtClean="0">
                <a:latin typeface="Berlin Sans FB Demi" pitchFamily="34" charset="0"/>
              </a:rPr>
              <a:t>redox</a:t>
            </a:r>
            <a:r>
              <a:rPr lang="en-US" sz="3200" cap="none" dirty="0" smtClean="0">
                <a:latin typeface="Berlin Sans FB Demi" pitchFamily="34" charset="0"/>
              </a:rPr>
              <a:t> equations via the half-reactions method (</a:t>
            </a:r>
            <a:r>
              <a:rPr lang="en-US" sz="3200" cap="none" dirty="0" err="1" smtClean="0">
                <a:latin typeface="Berlin Sans FB Demi" pitchFamily="34" charset="0"/>
              </a:rPr>
              <a:t>a.k.a</a:t>
            </a:r>
            <a:r>
              <a:rPr lang="en-US" sz="3200" cap="none" dirty="0" smtClean="0">
                <a:latin typeface="Berlin Sans FB Demi" pitchFamily="34" charset="0"/>
              </a:rPr>
              <a:t> – the ion-electron method)-</a:t>
            </a:r>
            <a:br>
              <a:rPr lang="en-US" sz="3200" cap="none" dirty="0" smtClean="0">
                <a:latin typeface="Berlin Sans FB Demi" pitchFamily="34" charset="0"/>
              </a:rPr>
            </a:br>
            <a:r>
              <a:rPr lang="en-US" sz="3200" cap="none" dirty="0" smtClean="0">
                <a:latin typeface="Berlin Sans FB Demi" pitchFamily="34" charset="0"/>
              </a:rPr>
              <a:t/>
            </a:r>
            <a:br>
              <a:rPr lang="en-US" sz="3200" cap="none" dirty="0" smtClean="0">
                <a:latin typeface="Berlin Sans FB Demi" pitchFamily="34" charset="0"/>
              </a:rPr>
            </a:br>
            <a:r>
              <a:rPr lang="en-US" sz="3200" cap="none" dirty="0" smtClean="0">
                <a:latin typeface="Berlin Sans FB Demi" pitchFamily="34" charset="0"/>
              </a:rPr>
              <a:t>Chang, p. 160, #4.44, p. 851, #18.1 &amp; 18.2</a:t>
            </a:r>
            <a:r>
              <a:rPr lang="en-US" dirty="0" smtClean="0"/>
              <a:t/>
            </a:r>
            <a:br>
              <a:rPr lang="en-US" dirty="0" smtClean="0"/>
            </a:br>
            <a:endParaRPr lang="en-US" dirty="0"/>
          </a:p>
        </p:txBody>
      </p:sp>
      <p:sp>
        <p:nvSpPr>
          <p:cNvPr id="3" name="Subtitle 2"/>
          <p:cNvSpPr>
            <a:spLocks noGrp="1"/>
          </p:cNvSpPr>
          <p:nvPr>
            <p:ph type="subTitle" idx="1"/>
          </p:nvPr>
        </p:nvSpPr>
        <p:spPr>
          <a:xfrm>
            <a:off x="838200" y="76200"/>
            <a:ext cx="7772400" cy="822960"/>
          </a:xfrm>
        </p:spPr>
        <p:txBody>
          <a:bodyPr>
            <a:normAutofit/>
          </a:bodyPr>
          <a:lstStyle/>
          <a:p>
            <a:r>
              <a:rPr lang="en-US" sz="4000" dirty="0" smtClean="0"/>
              <a:t>ELECTROCHEMISTRY Chapter 18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458200" cy="1447800"/>
          </a:xfrm>
        </p:spPr>
        <p:txBody>
          <a:bodyPr/>
          <a:lstStyle/>
          <a:p>
            <a:r>
              <a:rPr lang="en-US" sz="2100" cap="none" dirty="0" smtClean="0">
                <a:latin typeface="Berlin Sans FB Demi" pitchFamily="34" charset="0"/>
              </a:rPr>
              <a:t>If we separate the element that wants to gain electrons from the element that wants to lose electrons, they will not react (obviously).</a:t>
            </a:r>
            <a:endParaRPr lang="en-US" sz="2100" dirty="0"/>
          </a:p>
        </p:txBody>
      </p:sp>
      <p:sp>
        <p:nvSpPr>
          <p:cNvPr id="3" name="Subtitle 2"/>
          <p:cNvSpPr>
            <a:spLocks noGrp="1"/>
          </p:cNvSpPr>
          <p:nvPr>
            <p:ph type="subTitle" idx="1"/>
          </p:nvPr>
        </p:nvSpPr>
        <p:spPr>
          <a:xfrm>
            <a:off x="838200" y="76200"/>
            <a:ext cx="7772400" cy="822960"/>
          </a:xfrm>
        </p:spPr>
        <p:txBody>
          <a:bodyPr>
            <a:normAutofit/>
          </a:bodyPr>
          <a:lstStyle/>
          <a:p>
            <a:r>
              <a:rPr lang="en-US" sz="4000" dirty="0" smtClean="0"/>
              <a:t>ELECTROCHEMISTRY Chapter 18</a:t>
            </a:r>
            <a:endParaRPr lang="en-US" sz="4000" dirty="0"/>
          </a:p>
        </p:txBody>
      </p:sp>
      <p:sp>
        <p:nvSpPr>
          <p:cNvPr id="4" name="Title 1"/>
          <p:cNvSpPr txBox="1">
            <a:spLocks/>
          </p:cNvSpPr>
          <p:nvPr/>
        </p:nvSpPr>
        <p:spPr>
          <a:xfrm>
            <a:off x="457200" y="2057400"/>
            <a:ext cx="8458200" cy="11430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21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HOWEVER, if we connect the separated elements with a conductor, the electrons can flow from the oxidized element to the reduced element through the wire. </a:t>
            </a:r>
          </a:p>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
            </a:r>
            <a:br>
              <a:rPr kumimoji="0" lang="en-US" sz="24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br>
            <a:endParaRPr kumimoji="0" lang="en-US" sz="24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5" name="Title 1"/>
          <p:cNvSpPr txBox="1">
            <a:spLocks/>
          </p:cNvSpPr>
          <p:nvPr/>
        </p:nvSpPr>
        <p:spPr>
          <a:xfrm>
            <a:off x="457200" y="4495800"/>
            <a:ext cx="8458200" cy="16764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We can connect a light bulb or clock or other electrically powered device to use some of the energy of the moving electrons. A device which does this is called a GALVANIC CELL.</a:t>
            </a:r>
            <a:endParaRPr kumimoji="0" lang="en-US" sz="26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6" name="Title 1"/>
          <p:cNvSpPr txBox="1">
            <a:spLocks/>
          </p:cNvSpPr>
          <p:nvPr/>
        </p:nvSpPr>
        <p:spPr>
          <a:xfrm>
            <a:off x="457200" y="3276600"/>
            <a:ext cx="8458200" cy="11430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21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This flow will soon</a:t>
            </a:r>
            <a:r>
              <a:rPr kumimoji="0" lang="en-US" sz="2100" b="1" i="0" u="none" strike="noStrike" kern="1200" cap="none" spc="0" normalizeH="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 be stopped by the charge imbalance which builds up. We can prevent the build up of charge imbalance using a salt bridge.</a:t>
            </a:r>
            <a:r>
              <a:rPr kumimoji="0" lang="en-US" sz="24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
            </a:r>
            <a:br>
              <a:rPr kumimoji="0" lang="en-US" sz="24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br>
            <a:endParaRPr kumimoji="0" lang="en-US" sz="24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457200" y="1295400"/>
            <a:ext cx="4114800" cy="4724400"/>
          </a:xfrm>
          <a:prstGeom prst="rect">
            <a:avLst/>
          </a:prstGeom>
          <a:solidFill>
            <a:schemeClr val="tx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24400" y="1143000"/>
            <a:ext cx="4191000" cy="1524000"/>
          </a:xfrm>
        </p:spPr>
        <p:txBody>
          <a:bodyPr/>
          <a:lstStyle/>
          <a:p>
            <a:r>
              <a:rPr lang="en-US" sz="1800" cap="none" dirty="0" smtClean="0">
                <a:latin typeface="Berlin Sans FB Demi" pitchFamily="34" charset="0"/>
              </a:rPr>
              <a:t>ELECTRODES: </a:t>
            </a:r>
            <a:br>
              <a:rPr lang="en-US" sz="1800" cap="none" dirty="0" smtClean="0">
                <a:latin typeface="Berlin Sans FB Demi" pitchFamily="34" charset="0"/>
              </a:rPr>
            </a:br>
            <a:r>
              <a:rPr lang="en-US" sz="1800" cap="none" dirty="0" smtClean="0">
                <a:latin typeface="Berlin Sans FB Demi" pitchFamily="34" charset="0"/>
              </a:rPr>
              <a:t>If one of the half reaction components is a solid conductor (such as Fe(s), Cu(s) Zn(s), etc.,) then the electrode is made of that solid. </a:t>
            </a:r>
            <a:r>
              <a:rPr lang="en-US" dirty="0" smtClean="0"/>
              <a:t/>
            </a:r>
            <a:br>
              <a:rPr lang="en-US" dirty="0" smtClean="0"/>
            </a:br>
            <a:endParaRPr lang="en-US" dirty="0"/>
          </a:p>
        </p:txBody>
      </p:sp>
      <p:sp>
        <p:nvSpPr>
          <p:cNvPr id="3" name="Subtitle 2"/>
          <p:cNvSpPr>
            <a:spLocks noGrp="1"/>
          </p:cNvSpPr>
          <p:nvPr>
            <p:ph type="subTitle" idx="1"/>
          </p:nvPr>
        </p:nvSpPr>
        <p:spPr>
          <a:xfrm>
            <a:off x="838200" y="76200"/>
            <a:ext cx="7772400" cy="822960"/>
          </a:xfrm>
        </p:spPr>
        <p:txBody>
          <a:bodyPr>
            <a:normAutofit/>
          </a:bodyPr>
          <a:lstStyle/>
          <a:p>
            <a:pPr algn="ctr"/>
            <a:r>
              <a:rPr lang="en-US" sz="4000" dirty="0" smtClean="0"/>
              <a:t>Anatomy of a Galvanic Cell</a:t>
            </a:r>
            <a:endParaRPr lang="en-US" sz="4000" dirty="0"/>
          </a:p>
        </p:txBody>
      </p:sp>
      <p:sp>
        <p:nvSpPr>
          <p:cNvPr id="1026" name="Freeform 2"/>
          <p:cNvSpPr>
            <a:spLocks/>
          </p:cNvSpPr>
          <p:nvPr/>
        </p:nvSpPr>
        <p:spPr bwMode="auto">
          <a:xfrm>
            <a:off x="1333500" y="1714500"/>
            <a:ext cx="2400300" cy="571500"/>
          </a:xfrm>
          <a:custGeom>
            <a:avLst/>
            <a:gdLst/>
            <a:ahLst/>
            <a:cxnLst>
              <a:cxn ang="0">
                <a:pos x="0" y="900"/>
              </a:cxn>
              <a:cxn ang="0">
                <a:pos x="90" y="0"/>
              </a:cxn>
              <a:cxn ang="0">
                <a:pos x="3600" y="0"/>
              </a:cxn>
              <a:cxn ang="0">
                <a:pos x="3780" y="900"/>
              </a:cxn>
            </a:cxnLst>
            <a:rect l="0" t="0" r="r" b="b"/>
            <a:pathLst>
              <a:path w="3780" h="900">
                <a:moveTo>
                  <a:pt x="0" y="900"/>
                </a:moveTo>
                <a:lnTo>
                  <a:pt x="90" y="0"/>
                </a:lnTo>
                <a:lnTo>
                  <a:pt x="3600" y="0"/>
                </a:lnTo>
                <a:lnTo>
                  <a:pt x="3780" y="90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7" name="Oval 3"/>
          <p:cNvSpPr>
            <a:spLocks noChangeArrowheads="1"/>
          </p:cNvSpPr>
          <p:nvPr/>
        </p:nvSpPr>
        <p:spPr bwMode="auto">
          <a:xfrm>
            <a:off x="2247900" y="1524000"/>
            <a:ext cx="533400" cy="4286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Rectangle 4"/>
          <p:cNvSpPr>
            <a:spLocks noChangeArrowheads="1"/>
          </p:cNvSpPr>
          <p:nvPr/>
        </p:nvSpPr>
        <p:spPr bwMode="auto">
          <a:xfrm>
            <a:off x="19050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219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29337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3505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AutoShape 8"/>
          <p:cNvSpPr>
            <a:spLocks noChangeArrowheads="1"/>
          </p:cNvSpPr>
          <p:nvPr/>
        </p:nvSpPr>
        <p:spPr bwMode="auto">
          <a:xfrm>
            <a:off x="11049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AutoShape 9"/>
          <p:cNvSpPr>
            <a:spLocks noChangeArrowheads="1"/>
          </p:cNvSpPr>
          <p:nvPr/>
        </p:nvSpPr>
        <p:spPr bwMode="auto">
          <a:xfrm>
            <a:off x="28194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Freeform 10"/>
          <p:cNvSpPr>
            <a:spLocks/>
          </p:cNvSpPr>
          <p:nvPr/>
        </p:nvSpPr>
        <p:spPr bwMode="auto">
          <a:xfrm>
            <a:off x="1104900" y="33147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p:cNvSpPr>
          <p:nvPr/>
        </p:nvSpPr>
        <p:spPr bwMode="auto">
          <a:xfrm>
            <a:off x="2819400" y="34671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AutoShape 12"/>
          <p:cNvSpPr>
            <a:spLocks noChangeArrowheads="1"/>
          </p:cNvSpPr>
          <p:nvPr/>
        </p:nvSpPr>
        <p:spPr bwMode="auto">
          <a:xfrm>
            <a:off x="1905000" y="2057400"/>
            <a:ext cx="1257300" cy="1143000"/>
          </a:xfrm>
          <a:custGeom>
            <a:avLst/>
            <a:gdLst>
              <a:gd name="G0" fmla="+- 6712 0 0"/>
              <a:gd name="G1" fmla="+- -11668921 0 0"/>
              <a:gd name="G2" fmla="+- 0 0 -11668921"/>
              <a:gd name="T0" fmla="*/ 0 256 1"/>
              <a:gd name="T1" fmla="*/ 180 256 1"/>
              <a:gd name="G3" fmla="+- -11668921 T0 T1"/>
              <a:gd name="T2" fmla="*/ 0 256 1"/>
              <a:gd name="T3" fmla="*/ 90 256 1"/>
              <a:gd name="G4" fmla="+- -11668921 T2 T3"/>
              <a:gd name="G5" fmla="*/ G4 2 1"/>
              <a:gd name="T4" fmla="*/ 90 256 1"/>
              <a:gd name="T5" fmla="*/ 0 256 1"/>
              <a:gd name="G6" fmla="+- -11668921 T4 T5"/>
              <a:gd name="G7" fmla="*/ G6 2 1"/>
              <a:gd name="G8" fmla="abs -1166892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712"/>
              <a:gd name="G18" fmla="*/ 6712 1 2"/>
              <a:gd name="G19" fmla="+- G18 5400 0"/>
              <a:gd name="G20" fmla="cos G19 -11668921"/>
              <a:gd name="G21" fmla="sin G19 -11668921"/>
              <a:gd name="G22" fmla="+- G20 10800 0"/>
              <a:gd name="G23" fmla="+- G21 10800 0"/>
              <a:gd name="G24" fmla="+- 10800 0 G20"/>
              <a:gd name="G25" fmla="+- 6712 10800 0"/>
              <a:gd name="G26" fmla="?: G9 G17 G25"/>
              <a:gd name="G27" fmla="?: G9 0 21600"/>
              <a:gd name="G28" fmla="cos 10800 -11668921"/>
              <a:gd name="G29" fmla="sin 10800 -11668921"/>
              <a:gd name="G30" fmla="sin 6712 -11668921"/>
              <a:gd name="G31" fmla="+- G28 10800 0"/>
              <a:gd name="G32" fmla="+- G29 10800 0"/>
              <a:gd name="G33" fmla="+- G30 10800 0"/>
              <a:gd name="G34" fmla="?: G4 0 G31"/>
              <a:gd name="G35" fmla="?: -11668921 G34 0"/>
              <a:gd name="G36" fmla="?: G6 G35 G31"/>
              <a:gd name="G37" fmla="+- 21600 0 G36"/>
              <a:gd name="G38" fmla="?: G4 0 G33"/>
              <a:gd name="G39" fmla="?: -11668921 G38 G32"/>
              <a:gd name="G40" fmla="?: G6 G39 0"/>
              <a:gd name="G41" fmla="?: G4 G32 21600"/>
              <a:gd name="G42" fmla="?: G6 G41 G33"/>
              <a:gd name="T12" fmla="*/ 10800 w 21600"/>
              <a:gd name="T13" fmla="*/ 0 h 21600"/>
              <a:gd name="T14" fmla="*/ 2049 w 21600"/>
              <a:gd name="T15" fmla="*/ 10502 h 21600"/>
              <a:gd name="T16" fmla="*/ 10800 w 21600"/>
              <a:gd name="T17" fmla="*/ 4088 h 21600"/>
              <a:gd name="T18" fmla="*/ 19551 w 21600"/>
              <a:gd name="T19" fmla="*/ 1050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091" y="10572"/>
                </a:moveTo>
                <a:cubicBezTo>
                  <a:pt x="4214" y="6955"/>
                  <a:pt x="7181" y="4087"/>
                  <a:pt x="10800" y="4088"/>
                </a:cubicBezTo>
                <a:cubicBezTo>
                  <a:pt x="14418" y="4088"/>
                  <a:pt x="17385" y="6955"/>
                  <a:pt x="17508" y="10572"/>
                </a:cubicBezTo>
                <a:lnTo>
                  <a:pt x="21593" y="10433"/>
                </a:lnTo>
                <a:cubicBezTo>
                  <a:pt x="21396" y="4614"/>
                  <a:pt x="16621" y="-1"/>
                  <a:pt x="10799" y="0"/>
                </a:cubicBezTo>
                <a:cubicBezTo>
                  <a:pt x="4978" y="0"/>
                  <a:pt x="203" y="4614"/>
                  <a:pt x="6" y="10433"/>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7" name="Rectangle 13"/>
          <p:cNvSpPr>
            <a:spLocks noChangeArrowheads="1"/>
          </p:cNvSpPr>
          <p:nvPr/>
        </p:nvSpPr>
        <p:spPr bwMode="auto">
          <a:xfrm>
            <a:off x="1219200" y="33147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8" name="Rectangle 14"/>
          <p:cNvSpPr>
            <a:spLocks noChangeArrowheads="1"/>
          </p:cNvSpPr>
          <p:nvPr/>
        </p:nvSpPr>
        <p:spPr bwMode="auto">
          <a:xfrm>
            <a:off x="1905000" y="33147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9" name="Rectangle 15"/>
          <p:cNvSpPr>
            <a:spLocks noChangeArrowheads="1"/>
          </p:cNvSpPr>
          <p:nvPr/>
        </p:nvSpPr>
        <p:spPr bwMode="auto">
          <a:xfrm>
            <a:off x="2933700" y="34290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0" name="Rectangle 16"/>
          <p:cNvSpPr>
            <a:spLocks noChangeArrowheads="1"/>
          </p:cNvSpPr>
          <p:nvPr/>
        </p:nvSpPr>
        <p:spPr bwMode="auto">
          <a:xfrm>
            <a:off x="3505200" y="34290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1" name="Rectangle 17"/>
          <p:cNvSpPr>
            <a:spLocks noChangeArrowheads="1"/>
          </p:cNvSpPr>
          <p:nvPr/>
        </p:nvSpPr>
        <p:spPr bwMode="auto">
          <a:xfrm>
            <a:off x="19050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2" name="Rectangle 18"/>
          <p:cNvSpPr>
            <a:spLocks noChangeArrowheads="1"/>
          </p:cNvSpPr>
          <p:nvPr/>
        </p:nvSpPr>
        <p:spPr bwMode="auto">
          <a:xfrm>
            <a:off x="29337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3" name="Rectangle 19"/>
          <p:cNvSpPr>
            <a:spLocks noChangeArrowheads="1"/>
          </p:cNvSpPr>
          <p:nvPr/>
        </p:nvSpPr>
        <p:spPr bwMode="auto">
          <a:xfrm>
            <a:off x="1219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4" name="Rectangle 20"/>
          <p:cNvSpPr>
            <a:spLocks noChangeArrowheads="1"/>
          </p:cNvSpPr>
          <p:nvPr/>
        </p:nvSpPr>
        <p:spPr bwMode="auto">
          <a:xfrm>
            <a:off x="3505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5" name="Rectangle 21"/>
          <p:cNvSpPr>
            <a:spLocks noChangeArrowheads="1"/>
          </p:cNvSpPr>
          <p:nvPr/>
        </p:nvSpPr>
        <p:spPr bwMode="auto">
          <a:xfrm>
            <a:off x="29337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6" name="Rectangle 22"/>
          <p:cNvSpPr>
            <a:spLocks noChangeArrowheads="1"/>
          </p:cNvSpPr>
          <p:nvPr/>
        </p:nvSpPr>
        <p:spPr bwMode="auto">
          <a:xfrm>
            <a:off x="19050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7" name="Line 23"/>
          <p:cNvSpPr>
            <a:spLocks noChangeShapeType="1"/>
          </p:cNvSpPr>
          <p:nvPr/>
        </p:nvSpPr>
        <p:spPr bwMode="auto">
          <a:xfrm>
            <a:off x="1219200" y="26289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Line 24"/>
          <p:cNvSpPr>
            <a:spLocks noChangeShapeType="1"/>
          </p:cNvSpPr>
          <p:nvPr/>
        </p:nvSpPr>
        <p:spPr bwMode="auto">
          <a:xfrm flipV="1">
            <a:off x="1905000" y="25146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Line 25"/>
          <p:cNvSpPr>
            <a:spLocks noChangeShapeType="1"/>
          </p:cNvSpPr>
          <p:nvPr/>
        </p:nvSpPr>
        <p:spPr bwMode="auto">
          <a:xfrm flipV="1">
            <a:off x="29337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Line 26"/>
          <p:cNvSpPr>
            <a:spLocks noChangeShapeType="1"/>
          </p:cNvSpPr>
          <p:nvPr/>
        </p:nvSpPr>
        <p:spPr bwMode="auto">
          <a:xfrm flipV="1">
            <a:off x="3162300" y="25146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Line 27"/>
          <p:cNvSpPr>
            <a:spLocks noChangeShapeType="1"/>
          </p:cNvSpPr>
          <p:nvPr/>
        </p:nvSpPr>
        <p:spPr bwMode="auto">
          <a:xfrm flipV="1">
            <a:off x="35052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txBox="1">
            <a:spLocks/>
          </p:cNvSpPr>
          <p:nvPr/>
        </p:nvSpPr>
        <p:spPr>
          <a:xfrm>
            <a:off x="4724400" y="2895600"/>
            <a:ext cx="4191000" cy="22098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If one of the half reaction components is a gas, the electrode will be a glass tube used to bubble that gas into the solution at a pressure of 1 </a:t>
            </a:r>
            <a:r>
              <a:rPr kumimoji="0" lang="en-US" sz="1800" b="1" i="0" u="none" strike="noStrike" kern="1200" cap="none" spc="0" normalizeH="0" baseline="0" noProof="0" dirty="0" err="1"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atm</a:t>
            </a:r>
            <a: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 with an inert conducting wire (such as Pt) running through the center of the tube.</a:t>
            </a:r>
            <a:b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br>
            <a: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 </a:t>
            </a: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32" name="Title 1"/>
          <p:cNvSpPr txBox="1">
            <a:spLocks/>
          </p:cNvSpPr>
          <p:nvPr/>
        </p:nvSpPr>
        <p:spPr>
          <a:xfrm>
            <a:off x="4724400" y="4953000"/>
            <a:ext cx="4191000" cy="12192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If all of the half reaction components are aqueous materials or liquids, then an inert (non-participating) solid conductor is used as the electrode.</a:t>
            </a:r>
            <a:r>
              <a:rPr kumimoji="0" lang="en-US"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t/>
            </a:r>
            <a:br>
              <a:rPr kumimoji="0" lang="en-US"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b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33" name="Title 1"/>
          <p:cNvSpPr txBox="1">
            <a:spLocks/>
          </p:cNvSpPr>
          <p:nvPr/>
        </p:nvSpPr>
        <p:spPr>
          <a:xfrm>
            <a:off x="533400" y="4876800"/>
            <a:ext cx="3962400" cy="1143000"/>
          </a:xfrm>
          <a:prstGeom prst="rect">
            <a:avLst/>
          </a:prstGeom>
        </p:spPr>
        <p:txBody>
          <a:bodyPr vert="horz" anchor="t">
            <a:noAutofit/>
          </a:bodyPr>
          <a:lstStyle/>
          <a:p>
            <a:pPr marL="0" marR="9144"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Zn </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Zn</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2+</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+ 2 e</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a:t>
            </a:r>
          </a:p>
          <a:p>
            <a:pPr marL="0" marR="9144" lvl="0" indent="0" algn="ctr" defTabSz="914400" rtl="0" eaLnBrk="1" fontAlgn="auto" latinLnBrk="0" hangingPunct="1">
              <a:lnSpc>
                <a:spcPct val="100000"/>
              </a:lnSpc>
              <a:spcBef>
                <a:spcPct val="0"/>
              </a:spcBef>
              <a:spcAft>
                <a:spcPts val="0"/>
              </a:spcAft>
              <a:buClrTx/>
              <a:buSzTx/>
              <a:buFontTx/>
              <a:buNone/>
              <a:tabLst/>
              <a:defRPr/>
            </a:pPr>
            <a:endPar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endParaRPr>
          </a:p>
          <a:p>
            <a:pPr marL="0" marR="9144" lvl="0" indent="0" algn="ctr" defTabSz="914400" rtl="0" eaLnBrk="1" fontAlgn="auto" latinLnBrk="0" hangingPunct="1">
              <a:lnSpc>
                <a:spcPct val="100000"/>
              </a:lnSpc>
              <a:spcBef>
                <a:spcPct val="0"/>
              </a:spcBef>
              <a:spcAft>
                <a:spcPts val="0"/>
              </a:spcAft>
              <a:buClrTx/>
              <a:buSzTx/>
              <a:buFontTx/>
              <a:buNone/>
              <a:tabLst/>
              <a:defRPr/>
            </a:pP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Cu</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+2e</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  Cu</a:t>
            </a:r>
            <a: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
            </a:r>
            <a:b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br>
            <a:endParaRPr kumimoji="0" lang="en-US" sz="4000" b="1" i="0" u="none" strike="noStrike" kern="1200" spc="0" normalizeH="0" noProof="0" dirty="0">
              <a:ln>
                <a:noFill/>
              </a:ln>
              <a:solidFill>
                <a:schemeClr val="bg1"/>
              </a:solidFill>
              <a:effectLst>
                <a:reflection blurRad="12700" stA="34000" endA="740" endPos="53000" dir="5400000" sy="-100000" algn="bl" rotWithShape="0"/>
              </a:effectLst>
              <a:uLnTx/>
              <a:uFillTx/>
              <a:latin typeface="Antique Olive" pitchFamily="34" charset="0"/>
              <a:ea typeface="+mj-ea"/>
              <a:cs typeface="+mj-cs"/>
            </a:endParaRPr>
          </a:p>
        </p:txBody>
      </p:sp>
      <p:sp>
        <p:nvSpPr>
          <p:cNvPr id="34" name="Rectangle 33"/>
          <p:cNvSpPr/>
          <p:nvPr/>
        </p:nvSpPr>
        <p:spPr>
          <a:xfrm rot="16200000">
            <a:off x="809247" y="3215021"/>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35" name="Rectangle 34"/>
          <p:cNvSpPr/>
          <p:nvPr/>
        </p:nvSpPr>
        <p:spPr>
          <a:xfrm rot="16200000">
            <a:off x="3090469" y="3215022"/>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36" name="Rectangle 35"/>
          <p:cNvSpPr/>
          <p:nvPr/>
        </p:nvSpPr>
        <p:spPr>
          <a:xfrm>
            <a:off x="1295400" y="4495800"/>
            <a:ext cx="914400" cy="400110"/>
          </a:xfrm>
          <a:prstGeom prst="rect">
            <a:avLst/>
          </a:prstGeom>
        </p:spPr>
        <p:txBody>
          <a:bodyPr wrap="square">
            <a:spAutoFit/>
          </a:bodyPr>
          <a:lstStyle/>
          <a:p>
            <a:r>
              <a:rPr lang="en-US" sz="2000" dirty="0" smtClean="0">
                <a:solidFill>
                  <a:srgbClr val="0000FF"/>
                </a:solidFill>
              </a:rPr>
              <a:t>anode</a:t>
            </a:r>
            <a:endParaRPr lang="en-US" sz="2000" dirty="0">
              <a:solidFill>
                <a:srgbClr val="0000FF"/>
              </a:solidFill>
            </a:endParaRPr>
          </a:p>
        </p:txBody>
      </p:sp>
      <p:sp>
        <p:nvSpPr>
          <p:cNvPr id="37" name="Rectangle 36"/>
          <p:cNvSpPr/>
          <p:nvPr/>
        </p:nvSpPr>
        <p:spPr>
          <a:xfrm>
            <a:off x="2895600" y="4495800"/>
            <a:ext cx="1143000" cy="400110"/>
          </a:xfrm>
          <a:prstGeom prst="rect">
            <a:avLst/>
          </a:prstGeom>
        </p:spPr>
        <p:txBody>
          <a:bodyPr wrap="square">
            <a:spAutoFit/>
          </a:bodyPr>
          <a:lstStyle/>
          <a:p>
            <a:r>
              <a:rPr lang="en-US" sz="2000" dirty="0" smtClean="0">
                <a:solidFill>
                  <a:srgbClr val="0000FF"/>
                </a:solidFill>
              </a:rPr>
              <a:t>cathode</a:t>
            </a:r>
            <a:endParaRPr lang="en-US" sz="2000" dirty="0">
              <a:solidFill>
                <a:srgbClr val="0000FF"/>
              </a:solidFill>
            </a:endParaRPr>
          </a:p>
        </p:txBody>
      </p:sp>
      <p:sp>
        <p:nvSpPr>
          <p:cNvPr id="38" name="Rectangle 37"/>
          <p:cNvSpPr/>
          <p:nvPr/>
        </p:nvSpPr>
        <p:spPr>
          <a:xfrm>
            <a:off x="1981200" y="1981200"/>
            <a:ext cx="1143000" cy="707886"/>
          </a:xfrm>
          <a:prstGeom prst="rect">
            <a:avLst/>
          </a:prstGeom>
        </p:spPr>
        <p:txBody>
          <a:bodyPr wrap="square">
            <a:spAutoFit/>
          </a:bodyPr>
          <a:lstStyle/>
          <a:p>
            <a:pPr algn="ctr"/>
            <a:r>
              <a:rPr lang="en-US" sz="2000" dirty="0" smtClean="0">
                <a:solidFill>
                  <a:srgbClr val="0000FF"/>
                </a:solidFill>
              </a:rPr>
              <a:t>Salt bridge</a:t>
            </a:r>
            <a:endParaRPr lang="en-US" sz="2000" dirty="0">
              <a:solidFill>
                <a:srgbClr val="0000FF"/>
              </a:solidFill>
            </a:endParaRPr>
          </a:p>
        </p:txBody>
      </p:sp>
      <p:grpSp>
        <p:nvGrpSpPr>
          <p:cNvPr id="41" name="Group 40"/>
          <p:cNvGrpSpPr/>
          <p:nvPr/>
        </p:nvGrpSpPr>
        <p:grpSpPr>
          <a:xfrm>
            <a:off x="1143000" y="4495800"/>
            <a:ext cx="228600" cy="609600"/>
            <a:chOff x="4876800" y="4724400"/>
            <a:chExt cx="533400" cy="1600200"/>
          </a:xfrm>
        </p:grpSpPr>
        <p:cxnSp>
          <p:nvCxnSpPr>
            <p:cNvPr id="39" name="Straight Arrow Connector 38"/>
            <p:cNvCxnSpPr/>
            <p:nvPr/>
          </p:nvCxnSpPr>
          <p:spPr>
            <a:xfrm flipV="1">
              <a:off x="4876800" y="4724400"/>
              <a:ext cx="533400" cy="16002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flipH="1">
            <a:off x="3483434" y="4495800"/>
            <a:ext cx="783771" cy="1066800"/>
            <a:chOff x="4876800" y="4831080"/>
            <a:chExt cx="457200" cy="1493520"/>
          </a:xfrm>
        </p:grpSpPr>
        <p:cxnSp>
          <p:nvCxnSpPr>
            <p:cNvPr id="43" name="Straight Arrow Connector 42"/>
            <p:cNvCxnSpPr/>
            <p:nvPr/>
          </p:nvCxnSpPr>
          <p:spPr>
            <a:xfrm flipV="1">
              <a:off x="4876800" y="4831080"/>
              <a:ext cx="222250" cy="149352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46" name="Rectangle 45"/>
          <p:cNvSpPr/>
          <p:nvPr/>
        </p:nvSpPr>
        <p:spPr>
          <a:xfrm>
            <a:off x="2209800" y="1581090"/>
            <a:ext cx="609600" cy="400110"/>
          </a:xfrm>
          <a:prstGeom prst="rect">
            <a:avLst/>
          </a:prstGeom>
        </p:spPr>
        <p:txBody>
          <a:bodyPr wrap="square">
            <a:spAutoFit/>
          </a:bodyPr>
          <a:lstStyle/>
          <a:p>
            <a:pPr algn="ctr"/>
            <a:r>
              <a:rPr lang="en-US" sz="2000" dirty="0" smtClean="0">
                <a:solidFill>
                  <a:srgbClr val="0000FF"/>
                </a:solidFill>
              </a:rPr>
              <a:t>V</a:t>
            </a:r>
            <a:endParaRPr lang="en-US" sz="2000" dirty="0">
              <a:solidFill>
                <a:srgbClr val="0000FF"/>
              </a:solidFill>
            </a:endParaRPr>
          </a:p>
        </p:txBody>
      </p:sp>
      <p:grpSp>
        <p:nvGrpSpPr>
          <p:cNvPr id="259" name="SMARTInkShape-Group7"/>
          <p:cNvGrpSpPr/>
          <p:nvPr/>
        </p:nvGrpSpPr>
        <p:grpSpPr>
          <a:xfrm>
            <a:off x="3073051" y="1446767"/>
            <a:ext cx="1338214" cy="1669694"/>
            <a:chOff x="3073051" y="1446767"/>
            <a:chExt cx="1338214" cy="1669694"/>
          </a:xfrm>
        </p:grpSpPr>
        <p:sp>
          <p:nvSpPr>
            <p:cNvPr id="241" name="SMARTInkShape-112"/>
            <p:cNvSpPr/>
            <p:nvPr/>
          </p:nvSpPr>
          <p:spPr>
            <a:xfrm>
              <a:off x="4223742" y="2661046"/>
              <a:ext cx="151805" cy="107156"/>
            </a:xfrm>
            <a:custGeom>
              <a:avLst/>
              <a:gdLst/>
              <a:ahLst/>
              <a:cxnLst/>
              <a:rect l="0" t="0" r="0" b="0"/>
              <a:pathLst>
                <a:path w="151805" h="107156">
                  <a:moveTo>
                    <a:pt x="0" y="107155"/>
                  </a:moveTo>
                  <a:lnTo>
                    <a:pt x="4739" y="102414"/>
                  </a:lnTo>
                  <a:lnTo>
                    <a:pt x="7066" y="97442"/>
                  </a:lnTo>
                  <a:lnTo>
                    <a:pt x="7688" y="94728"/>
                  </a:lnTo>
                  <a:lnTo>
                    <a:pt x="18042" y="81424"/>
                  </a:lnTo>
                  <a:lnTo>
                    <a:pt x="55618" y="55144"/>
                  </a:lnTo>
                  <a:lnTo>
                    <a:pt x="99646" y="25453"/>
                  </a:lnTo>
                  <a:lnTo>
                    <a:pt x="143601" y="4063"/>
                  </a:lnTo>
                  <a:lnTo>
                    <a:pt x="151804" y="0"/>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2" name="SMARTInkShape-113"/>
            <p:cNvSpPr/>
            <p:nvPr/>
          </p:nvSpPr>
          <p:spPr>
            <a:xfrm>
              <a:off x="4196953" y="2553890"/>
              <a:ext cx="214312" cy="281585"/>
            </a:xfrm>
            <a:custGeom>
              <a:avLst/>
              <a:gdLst/>
              <a:ahLst/>
              <a:cxnLst/>
              <a:rect l="0" t="0" r="0" b="0"/>
              <a:pathLst>
                <a:path w="214312" h="281585">
                  <a:moveTo>
                    <a:pt x="0" y="0"/>
                  </a:moveTo>
                  <a:lnTo>
                    <a:pt x="0" y="4741"/>
                  </a:lnTo>
                  <a:lnTo>
                    <a:pt x="2644" y="9713"/>
                  </a:lnTo>
                  <a:lnTo>
                    <a:pt x="6136" y="15231"/>
                  </a:lnTo>
                  <a:lnTo>
                    <a:pt x="13302" y="34552"/>
                  </a:lnTo>
                  <a:lnTo>
                    <a:pt x="41918" y="75509"/>
                  </a:lnTo>
                  <a:lnTo>
                    <a:pt x="68885" y="116621"/>
                  </a:lnTo>
                  <a:lnTo>
                    <a:pt x="98282" y="153736"/>
                  </a:lnTo>
                  <a:lnTo>
                    <a:pt x="121862" y="195716"/>
                  </a:lnTo>
                  <a:lnTo>
                    <a:pt x="154034" y="234820"/>
                  </a:lnTo>
                  <a:lnTo>
                    <a:pt x="172150" y="260130"/>
                  </a:lnTo>
                  <a:lnTo>
                    <a:pt x="186165" y="270332"/>
                  </a:lnTo>
                  <a:lnTo>
                    <a:pt x="200558" y="276531"/>
                  </a:lnTo>
                  <a:lnTo>
                    <a:pt x="202166" y="278608"/>
                  </a:lnTo>
                  <a:lnTo>
                    <a:pt x="203238" y="280991"/>
                  </a:lnTo>
                  <a:lnTo>
                    <a:pt x="204943" y="281584"/>
                  </a:lnTo>
                  <a:lnTo>
                    <a:pt x="207075" y="280986"/>
                  </a:lnTo>
                  <a:lnTo>
                    <a:pt x="209488" y="279600"/>
                  </a:lnTo>
                  <a:lnTo>
                    <a:pt x="211096" y="277679"/>
                  </a:lnTo>
                  <a:lnTo>
                    <a:pt x="212882" y="272904"/>
                  </a:lnTo>
                  <a:lnTo>
                    <a:pt x="214311" y="241101"/>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3" name="SMARTInkShape-114"/>
            <p:cNvSpPr/>
            <p:nvPr/>
          </p:nvSpPr>
          <p:spPr>
            <a:xfrm>
              <a:off x="4107750" y="2778542"/>
              <a:ext cx="160640" cy="203806"/>
            </a:xfrm>
            <a:custGeom>
              <a:avLst/>
              <a:gdLst/>
              <a:ahLst/>
              <a:cxnLst/>
              <a:rect l="0" t="0" r="0" b="0"/>
              <a:pathLst>
                <a:path w="160640" h="203806">
                  <a:moveTo>
                    <a:pt x="26694" y="43238"/>
                  </a:moveTo>
                  <a:lnTo>
                    <a:pt x="21954" y="43238"/>
                  </a:lnTo>
                  <a:lnTo>
                    <a:pt x="20558" y="44231"/>
                  </a:lnTo>
                  <a:lnTo>
                    <a:pt x="19627" y="45885"/>
                  </a:lnTo>
                  <a:lnTo>
                    <a:pt x="1546" y="89300"/>
                  </a:lnTo>
                  <a:lnTo>
                    <a:pt x="0" y="132976"/>
                  </a:lnTo>
                  <a:lnTo>
                    <a:pt x="925" y="151627"/>
                  </a:lnTo>
                  <a:lnTo>
                    <a:pt x="12338" y="175350"/>
                  </a:lnTo>
                  <a:lnTo>
                    <a:pt x="20644" y="183976"/>
                  </a:lnTo>
                  <a:lnTo>
                    <a:pt x="40780" y="199723"/>
                  </a:lnTo>
                  <a:lnTo>
                    <a:pt x="50271" y="202714"/>
                  </a:lnTo>
                  <a:lnTo>
                    <a:pt x="65358" y="203805"/>
                  </a:lnTo>
                  <a:lnTo>
                    <a:pt x="71330" y="201254"/>
                  </a:lnTo>
                  <a:lnTo>
                    <a:pt x="74311" y="199182"/>
                  </a:lnTo>
                  <a:lnTo>
                    <a:pt x="77622" y="194237"/>
                  </a:lnTo>
                  <a:lnTo>
                    <a:pt x="87807" y="161732"/>
                  </a:lnTo>
                  <a:lnTo>
                    <a:pt x="81390" y="121792"/>
                  </a:lnTo>
                  <a:lnTo>
                    <a:pt x="67942" y="77556"/>
                  </a:lnTo>
                  <a:lnTo>
                    <a:pt x="55211" y="37684"/>
                  </a:lnTo>
                  <a:lnTo>
                    <a:pt x="51605" y="28202"/>
                  </a:lnTo>
                  <a:lnTo>
                    <a:pt x="47687" y="20678"/>
                  </a:lnTo>
                  <a:lnTo>
                    <a:pt x="45946" y="14029"/>
                  </a:lnTo>
                  <a:lnTo>
                    <a:pt x="44491" y="11860"/>
                  </a:lnTo>
                  <a:lnTo>
                    <a:pt x="42528" y="10411"/>
                  </a:lnTo>
                  <a:lnTo>
                    <a:pt x="40227" y="9449"/>
                  </a:lnTo>
                  <a:lnTo>
                    <a:pt x="38693" y="7814"/>
                  </a:lnTo>
                  <a:lnTo>
                    <a:pt x="36028" y="0"/>
                  </a:lnTo>
                  <a:lnTo>
                    <a:pt x="43348" y="6401"/>
                  </a:lnTo>
                  <a:lnTo>
                    <a:pt x="65244" y="36591"/>
                  </a:lnTo>
                  <a:lnTo>
                    <a:pt x="88667" y="63158"/>
                  </a:lnTo>
                  <a:lnTo>
                    <a:pt x="110006" y="90461"/>
                  </a:lnTo>
                  <a:lnTo>
                    <a:pt x="138974" y="110683"/>
                  </a:lnTo>
                  <a:lnTo>
                    <a:pt x="148487" y="113491"/>
                  </a:lnTo>
                  <a:lnTo>
                    <a:pt x="154577" y="114150"/>
                  </a:lnTo>
                  <a:lnTo>
                    <a:pt x="156599" y="113334"/>
                  </a:lnTo>
                  <a:lnTo>
                    <a:pt x="157945" y="111797"/>
                  </a:lnTo>
                  <a:lnTo>
                    <a:pt x="159443" y="107443"/>
                  </a:lnTo>
                  <a:lnTo>
                    <a:pt x="160639" y="78958"/>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4" name="SMARTInkShape-115"/>
            <p:cNvSpPr/>
            <p:nvPr/>
          </p:nvSpPr>
          <p:spPr>
            <a:xfrm>
              <a:off x="3902304" y="2857500"/>
              <a:ext cx="133913" cy="133943"/>
            </a:xfrm>
            <a:custGeom>
              <a:avLst/>
              <a:gdLst/>
              <a:ahLst/>
              <a:cxnLst/>
              <a:rect l="0" t="0" r="0" b="0"/>
              <a:pathLst>
                <a:path w="133913" h="133943">
                  <a:moveTo>
                    <a:pt x="8899" y="133942"/>
                  </a:moveTo>
                  <a:lnTo>
                    <a:pt x="77" y="133942"/>
                  </a:lnTo>
                  <a:lnTo>
                    <a:pt x="0" y="129204"/>
                  </a:lnTo>
                  <a:lnTo>
                    <a:pt x="2628" y="124231"/>
                  </a:lnTo>
                  <a:lnTo>
                    <a:pt x="25700" y="99393"/>
                  </a:lnTo>
                  <a:lnTo>
                    <a:pt x="51153" y="78264"/>
                  </a:lnTo>
                  <a:lnTo>
                    <a:pt x="60421" y="67524"/>
                  </a:lnTo>
                  <a:lnTo>
                    <a:pt x="100600" y="32660"/>
                  </a:lnTo>
                  <a:lnTo>
                    <a:pt x="133912" y="0"/>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5" name="SMARTInkShape-116"/>
            <p:cNvSpPr/>
            <p:nvPr/>
          </p:nvSpPr>
          <p:spPr>
            <a:xfrm>
              <a:off x="3884764" y="2678905"/>
              <a:ext cx="258612" cy="437556"/>
            </a:xfrm>
            <a:custGeom>
              <a:avLst/>
              <a:gdLst/>
              <a:ahLst/>
              <a:cxnLst/>
              <a:rect l="0" t="0" r="0" b="0"/>
              <a:pathLst>
                <a:path w="258612" h="437556">
                  <a:moveTo>
                    <a:pt x="258611" y="437555"/>
                  </a:moveTo>
                  <a:lnTo>
                    <a:pt x="253869" y="437555"/>
                  </a:lnTo>
                  <a:lnTo>
                    <a:pt x="225190" y="425127"/>
                  </a:lnTo>
                  <a:lnTo>
                    <a:pt x="184157" y="396677"/>
                  </a:lnTo>
                  <a:lnTo>
                    <a:pt x="154425" y="376361"/>
                  </a:lnTo>
                  <a:lnTo>
                    <a:pt x="112759" y="342391"/>
                  </a:lnTo>
                  <a:lnTo>
                    <a:pt x="71087" y="300791"/>
                  </a:lnTo>
                  <a:lnTo>
                    <a:pt x="38012" y="256853"/>
                  </a:lnTo>
                  <a:lnTo>
                    <a:pt x="23985" y="218086"/>
                  </a:lnTo>
                  <a:lnTo>
                    <a:pt x="11659" y="179337"/>
                  </a:lnTo>
                  <a:lnTo>
                    <a:pt x="2316" y="140376"/>
                  </a:lnTo>
                  <a:lnTo>
                    <a:pt x="0" y="96282"/>
                  </a:lnTo>
                  <a:lnTo>
                    <a:pt x="672" y="52598"/>
                  </a:lnTo>
                  <a:lnTo>
                    <a:pt x="10673" y="27080"/>
                  </a:lnTo>
                  <a:lnTo>
                    <a:pt x="16456" y="20965"/>
                  </a:lnTo>
                  <a:lnTo>
                    <a:pt x="28883" y="11945"/>
                  </a:lnTo>
                  <a:lnTo>
                    <a:pt x="34439" y="3980"/>
                  </a:lnTo>
                  <a:lnTo>
                    <a:pt x="44298" y="0"/>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6" name="SMARTInkShape-117"/>
            <p:cNvSpPr/>
            <p:nvPr/>
          </p:nvSpPr>
          <p:spPr>
            <a:xfrm>
              <a:off x="4152981" y="2062757"/>
              <a:ext cx="163644" cy="232170"/>
            </a:xfrm>
            <a:custGeom>
              <a:avLst/>
              <a:gdLst/>
              <a:ahLst/>
              <a:cxnLst/>
              <a:rect l="0" t="0" r="0" b="0"/>
              <a:pathLst>
                <a:path w="163644" h="232170">
                  <a:moveTo>
                    <a:pt x="106479" y="0"/>
                  </a:moveTo>
                  <a:lnTo>
                    <a:pt x="66578" y="39902"/>
                  </a:lnTo>
                  <a:lnTo>
                    <a:pt x="26041" y="80436"/>
                  </a:lnTo>
                  <a:lnTo>
                    <a:pt x="4459" y="103010"/>
                  </a:lnTo>
                  <a:lnTo>
                    <a:pt x="1606" y="109615"/>
                  </a:lnTo>
                  <a:lnTo>
                    <a:pt x="0" y="118909"/>
                  </a:lnTo>
                  <a:lnTo>
                    <a:pt x="1758" y="119952"/>
                  </a:lnTo>
                  <a:lnTo>
                    <a:pt x="35533" y="113752"/>
                  </a:lnTo>
                  <a:lnTo>
                    <a:pt x="49150" y="110089"/>
                  </a:lnTo>
                  <a:lnTo>
                    <a:pt x="87584" y="107732"/>
                  </a:lnTo>
                  <a:lnTo>
                    <a:pt x="126003" y="108225"/>
                  </a:lnTo>
                  <a:lnTo>
                    <a:pt x="138638" y="111930"/>
                  </a:lnTo>
                  <a:lnTo>
                    <a:pt x="148223" y="119528"/>
                  </a:lnTo>
                  <a:lnTo>
                    <a:pt x="162461" y="135839"/>
                  </a:lnTo>
                  <a:lnTo>
                    <a:pt x="163643" y="140169"/>
                  </a:lnTo>
                  <a:lnTo>
                    <a:pt x="159510" y="178069"/>
                  </a:lnTo>
                  <a:lnTo>
                    <a:pt x="144865" y="207973"/>
                  </a:lnTo>
                  <a:lnTo>
                    <a:pt x="126091" y="230277"/>
                  </a:lnTo>
                  <a:lnTo>
                    <a:pt x="122470" y="231327"/>
                  </a:lnTo>
                  <a:lnTo>
                    <a:pt x="115408" y="232169"/>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7" name="SMARTInkShape-118"/>
            <p:cNvSpPr/>
            <p:nvPr/>
          </p:nvSpPr>
          <p:spPr>
            <a:xfrm>
              <a:off x="3955851" y="2152051"/>
              <a:ext cx="169664" cy="107158"/>
            </a:xfrm>
            <a:custGeom>
              <a:avLst/>
              <a:gdLst/>
              <a:ahLst/>
              <a:cxnLst/>
              <a:rect l="0" t="0" r="0" b="0"/>
              <a:pathLst>
                <a:path w="169664" h="107158">
                  <a:moveTo>
                    <a:pt x="0" y="107157"/>
                  </a:moveTo>
                  <a:lnTo>
                    <a:pt x="0" y="102417"/>
                  </a:lnTo>
                  <a:lnTo>
                    <a:pt x="2646" y="97445"/>
                  </a:lnTo>
                  <a:lnTo>
                    <a:pt x="33419" y="64916"/>
                  </a:lnTo>
                  <a:lnTo>
                    <a:pt x="76209" y="37407"/>
                  </a:lnTo>
                  <a:lnTo>
                    <a:pt x="116715" y="18476"/>
                  </a:lnTo>
                  <a:lnTo>
                    <a:pt x="137770" y="9113"/>
                  </a:lnTo>
                  <a:lnTo>
                    <a:pt x="147550" y="4053"/>
                  </a:lnTo>
                  <a:lnTo>
                    <a:pt x="169663" y="0"/>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8" name="SMARTInkShape-119"/>
            <p:cNvSpPr/>
            <p:nvPr/>
          </p:nvSpPr>
          <p:spPr>
            <a:xfrm>
              <a:off x="3964780" y="2098475"/>
              <a:ext cx="151806" cy="294546"/>
            </a:xfrm>
            <a:custGeom>
              <a:avLst/>
              <a:gdLst/>
              <a:ahLst/>
              <a:cxnLst/>
              <a:rect l="0" t="0" r="0" b="0"/>
              <a:pathLst>
                <a:path w="151806" h="294546">
                  <a:moveTo>
                    <a:pt x="0" y="0"/>
                  </a:moveTo>
                  <a:lnTo>
                    <a:pt x="993" y="40140"/>
                  </a:lnTo>
                  <a:lnTo>
                    <a:pt x="12429" y="80947"/>
                  </a:lnTo>
                  <a:lnTo>
                    <a:pt x="26858" y="125091"/>
                  </a:lnTo>
                  <a:lnTo>
                    <a:pt x="41682" y="169672"/>
                  </a:lnTo>
                  <a:lnTo>
                    <a:pt x="51596" y="195465"/>
                  </a:lnTo>
                  <a:lnTo>
                    <a:pt x="76564" y="234800"/>
                  </a:lnTo>
                  <a:lnTo>
                    <a:pt x="104158" y="278632"/>
                  </a:lnTo>
                  <a:lnTo>
                    <a:pt x="123801" y="289554"/>
                  </a:lnTo>
                  <a:lnTo>
                    <a:pt x="140743" y="294231"/>
                  </a:lnTo>
                  <a:lnTo>
                    <a:pt x="146984" y="294545"/>
                  </a:lnTo>
                  <a:lnTo>
                    <a:pt x="148591" y="293597"/>
                  </a:lnTo>
                  <a:lnTo>
                    <a:pt x="149663" y="291975"/>
                  </a:lnTo>
                  <a:lnTo>
                    <a:pt x="151805" y="285750"/>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9" name="SMARTInkShape-120"/>
            <p:cNvSpPr/>
            <p:nvPr/>
          </p:nvSpPr>
          <p:spPr>
            <a:xfrm>
              <a:off x="3805451" y="2304418"/>
              <a:ext cx="177189" cy="177355"/>
            </a:xfrm>
            <a:custGeom>
              <a:avLst/>
              <a:gdLst/>
              <a:ahLst/>
              <a:cxnLst/>
              <a:rect l="0" t="0" r="0" b="0"/>
              <a:pathLst>
                <a:path w="177189" h="177355">
                  <a:moveTo>
                    <a:pt x="43243" y="124457"/>
                  </a:moveTo>
                  <a:lnTo>
                    <a:pt x="43243" y="112025"/>
                  </a:lnTo>
                  <a:lnTo>
                    <a:pt x="45889" y="106365"/>
                  </a:lnTo>
                  <a:lnTo>
                    <a:pt x="64234" y="73319"/>
                  </a:lnTo>
                  <a:lnTo>
                    <a:pt x="71915" y="46664"/>
                  </a:lnTo>
                  <a:lnTo>
                    <a:pt x="75829" y="38289"/>
                  </a:lnTo>
                  <a:lnTo>
                    <a:pt x="78549" y="15714"/>
                  </a:lnTo>
                  <a:lnTo>
                    <a:pt x="76134" y="8989"/>
                  </a:lnTo>
                  <a:lnTo>
                    <a:pt x="74100" y="5803"/>
                  </a:lnTo>
                  <a:lnTo>
                    <a:pt x="71751" y="3682"/>
                  </a:lnTo>
                  <a:lnTo>
                    <a:pt x="66497" y="1324"/>
                  </a:lnTo>
                  <a:lnTo>
                    <a:pt x="57960" y="0"/>
                  </a:lnTo>
                  <a:lnTo>
                    <a:pt x="52098" y="2334"/>
                  </a:lnTo>
                  <a:lnTo>
                    <a:pt x="13844" y="29256"/>
                  </a:lnTo>
                  <a:lnTo>
                    <a:pt x="10333" y="37827"/>
                  </a:lnTo>
                  <a:lnTo>
                    <a:pt x="0" y="76987"/>
                  </a:lnTo>
                  <a:lnTo>
                    <a:pt x="6407" y="120252"/>
                  </a:lnTo>
                  <a:lnTo>
                    <a:pt x="19855" y="157091"/>
                  </a:lnTo>
                  <a:lnTo>
                    <a:pt x="28218" y="166411"/>
                  </a:lnTo>
                  <a:lnTo>
                    <a:pt x="37559" y="172867"/>
                  </a:lnTo>
                  <a:lnTo>
                    <a:pt x="45017" y="175739"/>
                  </a:lnTo>
                  <a:lnTo>
                    <a:pt x="59534" y="177354"/>
                  </a:lnTo>
                  <a:lnTo>
                    <a:pt x="76403" y="173092"/>
                  </a:lnTo>
                  <a:lnTo>
                    <a:pt x="109580" y="153113"/>
                  </a:lnTo>
                  <a:lnTo>
                    <a:pt x="125848" y="138129"/>
                  </a:lnTo>
                  <a:lnTo>
                    <a:pt x="159896" y="94951"/>
                  </a:lnTo>
                  <a:lnTo>
                    <a:pt x="177188" y="70874"/>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0" name="SMARTInkShape-121"/>
            <p:cNvSpPr/>
            <p:nvPr/>
          </p:nvSpPr>
          <p:spPr>
            <a:xfrm>
              <a:off x="3627251" y="2366366"/>
              <a:ext cx="185309" cy="346481"/>
            </a:xfrm>
            <a:custGeom>
              <a:avLst/>
              <a:gdLst/>
              <a:ahLst/>
              <a:cxnLst/>
              <a:rect l="0" t="0" r="0" b="0"/>
              <a:pathLst>
                <a:path w="185309" h="346481">
                  <a:moveTo>
                    <a:pt x="96427" y="0"/>
                  </a:moveTo>
                  <a:lnTo>
                    <a:pt x="75436" y="0"/>
                  </a:lnTo>
                  <a:lnTo>
                    <a:pt x="61876" y="4741"/>
                  </a:lnTo>
                  <a:lnTo>
                    <a:pt x="50031" y="12430"/>
                  </a:lnTo>
                  <a:lnTo>
                    <a:pt x="23361" y="49927"/>
                  </a:lnTo>
                  <a:lnTo>
                    <a:pt x="4273" y="93948"/>
                  </a:lnTo>
                  <a:lnTo>
                    <a:pt x="0" y="117464"/>
                  </a:lnTo>
                  <a:lnTo>
                    <a:pt x="6048" y="157357"/>
                  </a:lnTo>
                  <a:lnTo>
                    <a:pt x="8391" y="162452"/>
                  </a:lnTo>
                  <a:lnTo>
                    <a:pt x="36654" y="190334"/>
                  </a:lnTo>
                  <a:lnTo>
                    <a:pt x="39713" y="191379"/>
                  </a:lnTo>
                  <a:lnTo>
                    <a:pt x="42742" y="191086"/>
                  </a:lnTo>
                  <a:lnTo>
                    <a:pt x="49747" y="189107"/>
                  </a:lnTo>
                  <a:lnTo>
                    <a:pt x="63855" y="187001"/>
                  </a:lnTo>
                  <a:lnTo>
                    <a:pt x="71367" y="182990"/>
                  </a:lnTo>
                  <a:lnTo>
                    <a:pt x="81176" y="170414"/>
                  </a:lnTo>
                  <a:lnTo>
                    <a:pt x="92387" y="148389"/>
                  </a:lnTo>
                  <a:lnTo>
                    <a:pt x="102210" y="106933"/>
                  </a:lnTo>
                  <a:lnTo>
                    <a:pt x="103958" y="93498"/>
                  </a:lnTo>
                  <a:lnTo>
                    <a:pt x="96182" y="50674"/>
                  </a:lnTo>
                  <a:lnTo>
                    <a:pt x="89519" y="33753"/>
                  </a:lnTo>
                  <a:lnTo>
                    <a:pt x="80206" y="20148"/>
                  </a:lnTo>
                  <a:lnTo>
                    <a:pt x="78580" y="9057"/>
                  </a:lnTo>
                  <a:lnTo>
                    <a:pt x="78573" y="13705"/>
                  </a:lnTo>
                  <a:lnTo>
                    <a:pt x="79563" y="15089"/>
                  </a:lnTo>
                  <a:lnTo>
                    <a:pt x="90998" y="22236"/>
                  </a:lnTo>
                  <a:lnTo>
                    <a:pt x="94014" y="30054"/>
                  </a:lnTo>
                  <a:lnTo>
                    <a:pt x="98359" y="45617"/>
                  </a:lnTo>
                  <a:lnTo>
                    <a:pt x="104232" y="56986"/>
                  </a:lnTo>
                  <a:lnTo>
                    <a:pt x="128417" y="93304"/>
                  </a:lnTo>
                  <a:lnTo>
                    <a:pt x="148694" y="134472"/>
                  </a:lnTo>
                  <a:lnTo>
                    <a:pt x="167301" y="178660"/>
                  </a:lnTo>
                  <a:lnTo>
                    <a:pt x="178608" y="222462"/>
                  </a:lnTo>
                  <a:lnTo>
                    <a:pt x="183616" y="240869"/>
                  </a:lnTo>
                  <a:lnTo>
                    <a:pt x="185308" y="264869"/>
                  </a:lnTo>
                  <a:lnTo>
                    <a:pt x="180861" y="282761"/>
                  </a:lnTo>
                  <a:lnTo>
                    <a:pt x="167615" y="309890"/>
                  </a:lnTo>
                  <a:lnTo>
                    <a:pt x="147015" y="333218"/>
                  </a:lnTo>
                  <a:lnTo>
                    <a:pt x="128984" y="344258"/>
                  </a:lnTo>
                  <a:lnTo>
                    <a:pt x="121481" y="346480"/>
                  </a:lnTo>
                  <a:lnTo>
                    <a:pt x="118090" y="346080"/>
                  </a:lnTo>
                  <a:lnTo>
                    <a:pt x="102875" y="340955"/>
                  </a:lnTo>
                  <a:lnTo>
                    <a:pt x="82395" y="338551"/>
                  </a:lnTo>
                  <a:lnTo>
                    <a:pt x="69638" y="330399"/>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1" name="SMARTInkShape-122"/>
            <p:cNvSpPr/>
            <p:nvPr/>
          </p:nvSpPr>
          <p:spPr>
            <a:xfrm>
              <a:off x="3759398" y="1928809"/>
              <a:ext cx="107156" cy="71442"/>
            </a:xfrm>
            <a:custGeom>
              <a:avLst/>
              <a:gdLst/>
              <a:ahLst/>
              <a:cxnLst/>
              <a:rect l="0" t="0" r="0" b="0"/>
              <a:pathLst>
                <a:path w="107156" h="71442">
                  <a:moveTo>
                    <a:pt x="0" y="71441"/>
                  </a:moveTo>
                  <a:lnTo>
                    <a:pt x="0" y="66700"/>
                  </a:lnTo>
                  <a:lnTo>
                    <a:pt x="2646" y="61727"/>
                  </a:lnTo>
                  <a:lnTo>
                    <a:pt x="25731" y="36889"/>
                  </a:lnTo>
                  <a:lnTo>
                    <a:pt x="67388" y="15250"/>
                  </a:lnTo>
                  <a:lnTo>
                    <a:pt x="107155" y="0"/>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2" name="SMARTInkShape-123"/>
            <p:cNvSpPr/>
            <p:nvPr/>
          </p:nvSpPr>
          <p:spPr>
            <a:xfrm>
              <a:off x="3750466" y="1803792"/>
              <a:ext cx="133949" cy="276657"/>
            </a:xfrm>
            <a:custGeom>
              <a:avLst/>
              <a:gdLst/>
              <a:ahLst/>
              <a:cxnLst/>
              <a:rect l="0" t="0" r="0" b="0"/>
              <a:pathLst>
                <a:path w="133949" h="276657">
                  <a:moveTo>
                    <a:pt x="0" y="0"/>
                  </a:moveTo>
                  <a:lnTo>
                    <a:pt x="0" y="42242"/>
                  </a:lnTo>
                  <a:lnTo>
                    <a:pt x="9716" y="81228"/>
                  </a:lnTo>
                  <a:lnTo>
                    <a:pt x="17781" y="125133"/>
                  </a:lnTo>
                  <a:lnTo>
                    <a:pt x="25665" y="150847"/>
                  </a:lnTo>
                  <a:lnTo>
                    <a:pt x="46499" y="188773"/>
                  </a:lnTo>
                  <a:lnTo>
                    <a:pt x="60302" y="216362"/>
                  </a:lnTo>
                  <a:lnTo>
                    <a:pt x="91899" y="260138"/>
                  </a:lnTo>
                  <a:lnTo>
                    <a:pt x="101093" y="270337"/>
                  </a:lnTo>
                  <a:lnTo>
                    <a:pt x="107109" y="273942"/>
                  </a:lnTo>
                  <a:lnTo>
                    <a:pt x="123251" y="276656"/>
                  </a:lnTo>
                  <a:lnTo>
                    <a:pt x="123840" y="275720"/>
                  </a:lnTo>
                  <a:lnTo>
                    <a:pt x="125659" y="269662"/>
                  </a:lnTo>
                  <a:lnTo>
                    <a:pt x="131050" y="261584"/>
                  </a:lnTo>
                  <a:lnTo>
                    <a:pt x="133948" y="250033"/>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3" name="SMARTInkShape-124"/>
            <p:cNvSpPr/>
            <p:nvPr/>
          </p:nvSpPr>
          <p:spPr>
            <a:xfrm>
              <a:off x="3598990" y="1982435"/>
              <a:ext cx="151477" cy="213699"/>
            </a:xfrm>
            <a:custGeom>
              <a:avLst/>
              <a:gdLst/>
              <a:ahLst/>
              <a:cxnLst/>
              <a:rect l="0" t="0" r="0" b="0"/>
              <a:pathLst>
                <a:path w="151477" h="213699">
                  <a:moveTo>
                    <a:pt x="53252" y="8882"/>
                  </a:moveTo>
                  <a:lnTo>
                    <a:pt x="40823" y="8882"/>
                  </a:lnTo>
                  <a:lnTo>
                    <a:pt x="35159" y="11531"/>
                  </a:lnTo>
                  <a:lnTo>
                    <a:pt x="23440" y="21314"/>
                  </a:lnTo>
                  <a:lnTo>
                    <a:pt x="20158" y="29622"/>
                  </a:lnTo>
                  <a:lnTo>
                    <a:pt x="13310" y="51124"/>
                  </a:lnTo>
                  <a:lnTo>
                    <a:pt x="3395" y="75474"/>
                  </a:lnTo>
                  <a:lnTo>
                    <a:pt x="0" y="118198"/>
                  </a:lnTo>
                  <a:lnTo>
                    <a:pt x="694" y="154664"/>
                  </a:lnTo>
                  <a:lnTo>
                    <a:pt x="10697" y="193756"/>
                  </a:lnTo>
                  <a:lnTo>
                    <a:pt x="24822" y="212349"/>
                  </a:lnTo>
                  <a:lnTo>
                    <a:pt x="28378" y="213415"/>
                  </a:lnTo>
                  <a:lnTo>
                    <a:pt x="30717" y="213698"/>
                  </a:lnTo>
                  <a:lnTo>
                    <a:pt x="32275" y="212893"/>
                  </a:lnTo>
                  <a:lnTo>
                    <a:pt x="33313" y="211369"/>
                  </a:lnTo>
                  <a:lnTo>
                    <a:pt x="34006" y="209356"/>
                  </a:lnTo>
                  <a:lnTo>
                    <a:pt x="41256" y="198010"/>
                  </a:lnTo>
                  <a:lnTo>
                    <a:pt x="51210" y="157789"/>
                  </a:lnTo>
                  <a:lnTo>
                    <a:pt x="52982" y="115659"/>
                  </a:lnTo>
                  <a:lnTo>
                    <a:pt x="55843" y="82893"/>
                  </a:lnTo>
                  <a:lnTo>
                    <a:pt x="60930" y="57018"/>
                  </a:lnTo>
                  <a:lnTo>
                    <a:pt x="61810" y="38798"/>
                  </a:lnTo>
                  <a:lnTo>
                    <a:pt x="59370" y="29454"/>
                  </a:lnTo>
                  <a:lnTo>
                    <a:pt x="55064" y="18618"/>
                  </a:lnTo>
                  <a:lnTo>
                    <a:pt x="53254" y="0"/>
                  </a:lnTo>
                  <a:lnTo>
                    <a:pt x="53252" y="12388"/>
                  </a:lnTo>
                  <a:lnTo>
                    <a:pt x="55895" y="18049"/>
                  </a:lnTo>
                  <a:lnTo>
                    <a:pt x="57991" y="20946"/>
                  </a:lnTo>
                  <a:lnTo>
                    <a:pt x="69086" y="62701"/>
                  </a:lnTo>
                  <a:lnTo>
                    <a:pt x="73157" y="80391"/>
                  </a:lnTo>
                  <a:lnTo>
                    <a:pt x="78966" y="92260"/>
                  </a:lnTo>
                  <a:lnTo>
                    <a:pt x="118638" y="136723"/>
                  </a:lnTo>
                  <a:lnTo>
                    <a:pt x="124645" y="140116"/>
                  </a:lnTo>
                  <a:lnTo>
                    <a:pt x="140782" y="142669"/>
                  </a:lnTo>
                  <a:lnTo>
                    <a:pt x="141370" y="141732"/>
                  </a:lnTo>
                  <a:lnTo>
                    <a:pt x="142025" y="138040"/>
                  </a:lnTo>
                  <a:lnTo>
                    <a:pt x="143192" y="136662"/>
                  </a:lnTo>
                  <a:lnTo>
                    <a:pt x="147134" y="135127"/>
                  </a:lnTo>
                  <a:lnTo>
                    <a:pt x="147589" y="133724"/>
                  </a:lnTo>
                  <a:lnTo>
                    <a:pt x="146901" y="131800"/>
                  </a:lnTo>
                  <a:lnTo>
                    <a:pt x="145450" y="129524"/>
                  </a:lnTo>
                  <a:lnTo>
                    <a:pt x="145476" y="127012"/>
                  </a:lnTo>
                  <a:lnTo>
                    <a:pt x="151476" y="107107"/>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4" name="SMARTInkShape-125"/>
            <p:cNvSpPr/>
            <p:nvPr/>
          </p:nvSpPr>
          <p:spPr>
            <a:xfrm>
              <a:off x="3393328" y="1965880"/>
              <a:ext cx="169617" cy="270375"/>
            </a:xfrm>
            <a:custGeom>
              <a:avLst/>
              <a:gdLst/>
              <a:ahLst/>
              <a:cxnLst/>
              <a:rect l="0" t="0" r="0" b="0"/>
              <a:pathLst>
                <a:path w="169617" h="270375">
                  <a:moveTo>
                    <a:pt x="116039" y="16510"/>
                  </a:moveTo>
                  <a:lnTo>
                    <a:pt x="116039" y="11770"/>
                  </a:lnTo>
                  <a:lnTo>
                    <a:pt x="115047" y="10373"/>
                  </a:lnTo>
                  <a:lnTo>
                    <a:pt x="113392" y="9442"/>
                  </a:lnTo>
                  <a:lnTo>
                    <a:pt x="111298" y="8820"/>
                  </a:lnTo>
                  <a:lnTo>
                    <a:pt x="97946" y="673"/>
                  </a:lnTo>
                  <a:lnTo>
                    <a:pt x="95047" y="0"/>
                  </a:lnTo>
                  <a:lnTo>
                    <a:pt x="60118" y="7822"/>
                  </a:lnTo>
                  <a:lnTo>
                    <a:pt x="37359" y="19910"/>
                  </a:lnTo>
                  <a:lnTo>
                    <a:pt x="28815" y="28274"/>
                  </a:lnTo>
                  <a:lnTo>
                    <a:pt x="9065" y="56985"/>
                  </a:lnTo>
                  <a:lnTo>
                    <a:pt x="2653" y="77778"/>
                  </a:lnTo>
                  <a:lnTo>
                    <a:pt x="307" y="115747"/>
                  </a:lnTo>
                  <a:lnTo>
                    <a:pt x="0" y="159517"/>
                  </a:lnTo>
                  <a:lnTo>
                    <a:pt x="2605" y="204048"/>
                  </a:lnTo>
                  <a:lnTo>
                    <a:pt x="12383" y="235012"/>
                  </a:lnTo>
                  <a:lnTo>
                    <a:pt x="23868" y="253108"/>
                  </a:lnTo>
                  <a:lnTo>
                    <a:pt x="33717" y="263113"/>
                  </a:lnTo>
                  <a:lnTo>
                    <a:pt x="43402" y="269317"/>
                  </a:lnTo>
                  <a:lnTo>
                    <a:pt x="47770" y="270374"/>
                  </a:lnTo>
                  <a:lnTo>
                    <a:pt x="51674" y="270087"/>
                  </a:lnTo>
                  <a:lnTo>
                    <a:pt x="64557" y="267592"/>
                  </a:lnTo>
                  <a:lnTo>
                    <a:pt x="75299" y="266014"/>
                  </a:lnTo>
                  <a:lnTo>
                    <a:pt x="116093" y="248477"/>
                  </a:lnTo>
                  <a:lnTo>
                    <a:pt x="152971" y="227832"/>
                  </a:lnTo>
                  <a:lnTo>
                    <a:pt x="169616" y="212962"/>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5" name="SMARTInkShape-126"/>
            <p:cNvSpPr/>
            <p:nvPr/>
          </p:nvSpPr>
          <p:spPr>
            <a:xfrm>
              <a:off x="3589856" y="1446767"/>
              <a:ext cx="196332" cy="347932"/>
            </a:xfrm>
            <a:custGeom>
              <a:avLst/>
              <a:gdLst/>
              <a:ahLst/>
              <a:cxnLst/>
              <a:rect l="0" t="0" r="0" b="0"/>
              <a:pathLst>
                <a:path w="196332" h="347932">
                  <a:moveTo>
                    <a:pt x="98104" y="187365"/>
                  </a:moveTo>
                  <a:lnTo>
                    <a:pt x="93364" y="187365"/>
                  </a:lnTo>
                  <a:lnTo>
                    <a:pt x="91968" y="186373"/>
                  </a:lnTo>
                  <a:lnTo>
                    <a:pt x="91037" y="184720"/>
                  </a:lnTo>
                  <a:lnTo>
                    <a:pt x="90415" y="182625"/>
                  </a:lnTo>
                  <a:lnTo>
                    <a:pt x="89010" y="181228"/>
                  </a:lnTo>
                  <a:lnTo>
                    <a:pt x="84801" y="179675"/>
                  </a:lnTo>
                  <a:lnTo>
                    <a:pt x="59373" y="178467"/>
                  </a:lnTo>
                  <a:lnTo>
                    <a:pt x="45727" y="183186"/>
                  </a:lnTo>
                  <a:lnTo>
                    <a:pt x="27217" y="196529"/>
                  </a:lnTo>
                  <a:lnTo>
                    <a:pt x="14868" y="208247"/>
                  </a:lnTo>
                  <a:lnTo>
                    <a:pt x="11502" y="216820"/>
                  </a:lnTo>
                  <a:lnTo>
                    <a:pt x="1277" y="255981"/>
                  </a:lnTo>
                  <a:lnTo>
                    <a:pt x="0" y="291559"/>
                  </a:lnTo>
                  <a:lnTo>
                    <a:pt x="2577" y="300811"/>
                  </a:lnTo>
                  <a:lnTo>
                    <a:pt x="23795" y="335262"/>
                  </a:lnTo>
                  <a:lnTo>
                    <a:pt x="29690" y="341731"/>
                  </a:lnTo>
                  <a:lnTo>
                    <a:pt x="38262" y="345267"/>
                  </a:lnTo>
                  <a:lnTo>
                    <a:pt x="69736" y="347931"/>
                  </a:lnTo>
                  <a:lnTo>
                    <a:pt x="74230" y="346003"/>
                  </a:lnTo>
                  <a:lnTo>
                    <a:pt x="104994" y="318975"/>
                  </a:lnTo>
                  <a:lnTo>
                    <a:pt x="121648" y="290244"/>
                  </a:lnTo>
                  <a:lnTo>
                    <a:pt x="129775" y="266466"/>
                  </a:lnTo>
                  <a:lnTo>
                    <a:pt x="138031" y="227655"/>
                  </a:lnTo>
                  <a:lnTo>
                    <a:pt x="141353" y="203933"/>
                  </a:lnTo>
                  <a:lnTo>
                    <a:pt x="137597" y="182793"/>
                  </a:lnTo>
                  <a:lnTo>
                    <a:pt x="124949" y="139821"/>
                  </a:lnTo>
                  <a:lnTo>
                    <a:pt x="117082" y="121903"/>
                  </a:lnTo>
                  <a:lnTo>
                    <a:pt x="92902" y="85171"/>
                  </a:lnTo>
                  <a:lnTo>
                    <a:pt x="74004" y="43180"/>
                  </a:lnTo>
                  <a:lnTo>
                    <a:pt x="71518" y="32994"/>
                  </a:lnTo>
                  <a:lnTo>
                    <a:pt x="64484" y="18370"/>
                  </a:lnTo>
                  <a:lnTo>
                    <a:pt x="62507" y="1644"/>
                  </a:lnTo>
                  <a:lnTo>
                    <a:pt x="61475" y="1044"/>
                  </a:lnTo>
                  <a:lnTo>
                    <a:pt x="54706" y="0"/>
                  </a:lnTo>
                  <a:lnTo>
                    <a:pt x="54290" y="939"/>
                  </a:lnTo>
                  <a:lnTo>
                    <a:pt x="53489" y="20837"/>
                  </a:lnTo>
                  <a:lnTo>
                    <a:pt x="56116" y="26701"/>
                  </a:lnTo>
                  <a:lnTo>
                    <a:pt x="58205" y="29654"/>
                  </a:lnTo>
                  <a:lnTo>
                    <a:pt x="61147" y="43291"/>
                  </a:lnTo>
                  <a:lnTo>
                    <a:pt x="64867" y="78580"/>
                  </a:lnTo>
                  <a:lnTo>
                    <a:pt x="77596" y="116889"/>
                  </a:lnTo>
                  <a:lnTo>
                    <a:pt x="92194" y="155962"/>
                  </a:lnTo>
                  <a:lnTo>
                    <a:pt x="122441" y="197914"/>
                  </a:lnTo>
                  <a:lnTo>
                    <a:pt x="158538" y="241326"/>
                  </a:lnTo>
                  <a:lnTo>
                    <a:pt x="193668" y="285522"/>
                  </a:lnTo>
                  <a:lnTo>
                    <a:pt x="196331" y="294522"/>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6" name="SMARTInkShape-127"/>
            <p:cNvSpPr/>
            <p:nvPr/>
          </p:nvSpPr>
          <p:spPr>
            <a:xfrm>
              <a:off x="3402290" y="1638266"/>
              <a:ext cx="98148" cy="208368"/>
            </a:xfrm>
            <a:custGeom>
              <a:avLst/>
              <a:gdLst/>
              <a:ahLst/>
              <a:cxnLst/>
              <a:rect l="0" t="0" r="0" b="0"/>
              <a:pathLst>
                <a:path w="98148" h="208368">
                  <a:moveTo>
                    <a:pt x="8849" y="129809"/>
                  </a:moveTo>
                  <a:lnTo>
                    <a:pt x="8849" y="125069"/>
                  </a:lnTo>
                  <a:lnTo>
                    <a:pt x="11495" y="120097"/>
                  </a:lnTo>
                  <a:lnTo>
                    <a:pt x="35707" y="78627"/>
                  </a:lnTo>
                  <a:lnTo>
                    <a:pt x="57927" y="51513"/>
                  </a:lnTo>
                  <a:lnTo>
                    <a:pt x="61419" y="44409"/>
                  </a:lnTo>
                  <a:lnTo>
                    <a:pt x="77756" y="22708"/>
                  </a:lnTo>
                  <a:lnTo>
                    <a:pt x="78601" y="19714"/>
                  </a:lnTo>
                  <a:lnTo>
                    <a:pt x="78170" y="16726"/>
                  </a:lnTo>
                  <a:lnTo>
                    <a:pt x="72451" y="6563"/>
                  </a:lnTo>
                  <a:lnTo>
                    <a:pt x="66940" y="576"/>
                  </a:lnTo>
                  <a:lnTo>
                    <a:pt x="64444" y="0"/>
                  </a:lnTo>
                  <a:lnTo>
                    <a:pt x="61788" y="607"/>
                  </a:lnTo>
                  <a:lnTo>
                    <a:pt x="56191" y="2934"/>
                  </a:lnTo>
                  <a:lnTo>
                    <a:pt x="47461" y="5236"/>
                  </a:lnTo>
                  <a:lnTo>
                    <a:pt x="23729" y="25764"/>
                  </a:lnTo>
                  <a:lnTo>
                    <a:pt x="20425" y="31644"/>
                  </a:lnTo>
                  <a:lnTo>
                    <a:pt x="8789" y="70631"/>
                  </a:lnTo>
                  <a:lnTo>
                    <a:pt x="1284" y="100092"/>
                  </a:lnTo>
                  <a:lnTo>
                    <a:pt x="0" y="141721"/>
                  </a:lnTo>
                  <a:lnTo>
                    <a:pt x="934" y="159576"/>
                  </a:lnTo>
                  <a:lnTo>
                    <a:pt x="9016" y="188167"/>
                  </a:lnTo>
                  <a:lnTo>
                    <a:pt x="25069" y="208367"/>
                  </a:lnTo>
                  <a:lnTo>
                    <a:pt x="31272" y="206727"/>
                  </a:lnTo>
                  <a:lnTo>
                    <a:pt x="43274" y="202872"/>
                  </a:lnTo>
                  <a:lnTo>
                    <a:pt x="55760" y="199085"/>
                  </a:lnTo>
                  <a:lnTo>
                    <a:pt x="86769" y="183198"/>
                  </a:lnTo>
                  <a:lnTo>
                    <a:pt x="98147" y="174459"/>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7" name="SMARTInkShape-128"/>
            <p:cNvSpPr/>
            <p:nvPr/>
          </p:nvSpPr>
          <p:spPr>
            <a:xfrm>
              <a:off x="3073051" y="1562853"/>
              <a:ext cx="284512" cy="285590"/>
            </a:xfrm>
            <a:custGeom>
              <a:avLst/>
              <a:gdLst/>
              <a:ahLst/>
              <a:cxnLst/>
              <a:rect l="0" t="0" r="0" b="0"/>
              <a:pathLst>
                <a:path w="284512" h="285590">
                  <a:moveTo>
                    <a:pt x="7690" y="142714"/>
                  </a:moveTo>
                  <a:lnTo>
                    <a:pt x="7690" y="121724"/>
                  </a:lnTo>
                  <a:lnTo>
                    <a:pt x="5045" y="115859"/>
                  </a:lnTo>
                  <a:lnTo>
                    <a:pt x="1552" y="109941"/>
                  </a:lnTo>
                  <a:lnTo>
                    <a:pt x="0" y="104008"/>
                  </a:lnTo>
                  <a:lnTo>
                    <a:pt x="579" y="101034"/>
                  </a:lnTo>
                  <a:lnTo>
                    <a:pt x="19784" y="64803"/>
                  </a:lnTo>
                  <a:lnTo>
                    <a:pt x="28279" y="55832"/>
                  </a:lnTo>
                  <a:lnTo>
                    <a:pt x="67382" y="25033"/>
                  </a:lnTo>
                  <a:lnTo>
                    <a:pt x="108903" y="3891"/>
                  </a:lnTo>
                  <a:lnTo>
                    <a:pt x="151778" y="0"/>
                  </a:lnTo>
                  <a:lnTo>
                    <a:pt x="158711" y="2558"/>
                  </a:lnTo>
                  <a:lnTo>
                    <a:pt x="161948" y="4629"/>
                  </a:lnTo>
                  <a:lnTo>
                    <a:pt x="164106" y="7000"/>
                  </a:lnTo>
                  <a:lnTo>
                    <a:pt x="174181" y="24753"/>
                  </a:lnTo>
                  <a:lnTo>
                    <a:pt x="176937" y="50980"/>
                  </a:lnTo>
                  <a:lnTo>
                    <a:pt x="174523" y="59940"/>
                  </a:lnTo>
                  <a:lnTo>
                    <a:pt x="171135" y="68223"/>
                  </a:lnTo>
                  <a:lnTo>
                    <a:pt x="165935" y="107165"/>
                  </a:lnTo>
                  <a:lnTo>
                    <a:pt x="152223" y="143912"/>
                  </a:lnTo>
                  <a:lnTo>
                    <a:pt x="132694" y="182142"/>
                  </a:lnTo>
                  <a:lnTo>
                    <a:pt x="121017" y="192653"/>
                  </a:lnTo>
                  <a:lnTo>
                    <a:pt x="115659" y="203370"/>
                  </a:lnTo>
                  <a:lnTo>
                    <a:pt x="114393" y="203987"/>
                  </a:lnTo>
                  <a:lnTo>
                    <a:pt x="110343" y="204673"/>
                  </a:lnTo>
                  <a:lnTo>
                    <a:pt x="108871" y="205851"/>
                  </a:lnTo>
                  <a:lnTo>
                    <a:pt x="106304" y="212863"/>
                  </a:lnTo>
                  <a:lnTo>
                    <a:pt x="105918" y="244400"/>
                  </a:lnTo>
                  <a:lnTo>
                    <a:pt x="106906" y="246223"/>
                  </a:lnTo>
                  <a:lnTo>
                    <a:pt x="108562" y="247439"/>
                  </a:lnTo>
                  <a:lnTo>
                    <a:pt x="110656" y="248250"/>
                  </a:lnTo>
                  <a:lnTo>
                    <a:pt x="112054" y="249784"/>
                  </a:lnTo>
                  <a:lnTo>
                    <a:pt x="114479" y="257419"/>
                  </a:lnTo>
                  <a:lnTo>
                    <a:pt x="117329" y="258187"/>
                  </a:lnTo>
                  <a:lnTo>
                    <a:pt x="135826" y="258767"/>
                  </a:lnTo>
                  <a:lnTo>
                    <a:pt x="141701" y="261430"/>
                  </a:lnTo>
                  <a:lnTo>
                    <a:pt x="144656" y="263533"/>
                  </a:lnTo>
                  <a:lnTo>
                    <a:pt x="158295" y="266488"/>
                  </a:lnTo>
                  <a:lnTo>
                    <a:pt x="202454" y="267699"/>
                  </a:lnTo>
                  <a:lnTo>
                    <a:pt x="246482" y="277409"/>
                  </a:lnTo>
                  <a:lnTo>
                    <a:pt x="268343" y="284317"/>
                  </a:lnTo>
                  <a:lnTo>
                    <a:pt x="284511" y="285589"/>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8" name="SMARTInkShape-129"/>
            <p:cNvSpPr/>
            <p:nvPr/>
          </p:nvSpPr>
          <p:spPr>
            <a:xfrm>
              <a:off x="3080741" y="1598413"/>
              <a:ext cx="142876" cy="339329"/>
            </a:xfrm>
            <a:custGeom>
              <a:avLst/>
              <a:gdLst/>
              <a:ahLst/>
              <a:cxnLst/>
              <a:rect l="0" t="0" r="0" b="0"/>
              <a:pathLst>
                <a:path w="142876" h="339329">
                  <a:moveTo>
                    <a:pt x="0" y="0"/>
                  </a:moveTo>
                  <a:lnTo>
                    <a:pt x="12430" y="37285"/>
                  </a:lnTo>
                  <a:lnTo>
                    <a:pt x="29061" y="76893"/>
                  </a:lnTo>
                  <a:lnTo>
                    <a:pt x="39583" y="117001"/>
                  </a:lnTo>
                  <a:lnTo>
                    <a:pt x="50775" y="158123"/>
                  </a:lnTo>
                  <a:lnTo>
                    <a:pt x="62543" y="198580"/>
                  </a:lnTo>
                  <a:lnTo>
                    <a:pt x="74092" y="232800"/>
                  </a:lnTo>
                  <a:lnTo>
                    <a:pt x="90084" y="262785"/>
                  </a:lnTo>
                  <a:lnTo>
                    <a:pt x="113028" y="303118"/>
                  </a:lnTo>
                  <a:lnTo>
                    <a:pt x="142875" y="339328"/>
                  </a:lnTo>
                </a:path>
              </a:pathLst>
            </a:custGeom>
            <a:ln w="19050">
              <a:solidFill>
                <a:srgbClr val="FF00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79" name="SMARTInkShape-Group8"/>
          <p:cNvGrpSpPr/>
          <p:nvPr/>
        </p:nvGrpSpPr>
        <p:grpSpPr>
          <a:xfrm>
            <a:off x="643046" y="1715046"/>
            <a:ext cx="1589210" cy="1704333"/>
            <a:chOff x="643046" y="1715046"/>
            <a:chExt cx="1589210" cy="1704333"/>
          </a:xfrm>
        </p:grpSpPr>
        <p:sp>
          <p:nvSpPr>
            <p:cNvPr id="260" name="SMARTInkShape-130"/>
            <p:cNvSpPr/>
            <p:nvPr/>
          </p:nvSpPr>
          <p:spPr>
            <a:xfrm>
              <a:off x="2125788" y="2152051"/>
              <a:ext cx="106468" cy="223242"/>
            </a:xfrm>
            <a:custGeom>
              <a:avLst/>
              <a:gdLst/>
              <a:ahLst/>
              <a:cxnLst/>
              <a:rect l="0" t="0" r="0" b="0"/>
              <a:pathLst>
                <a:path w="106468" h="223242">
                  <a:moveTo>
                    <a:pt x="61985" y="0"/>
                  </a:moveTo>
                  <a:lnTo>
                    <a:pt x="40734" y="0"/>
                  </a:lnTo>
                  <a:lnTo>
                    <a:pt x="35012" y="2649"/>
                  </a:lnTo>
                  <a:lnTo>
                    <a:pt x="14349" y="20994"/>
                  </a:lnTo>
                  <a:lnTo>
                    <a:pt x="3444" y="38911"/>
                  </a:lnTo>
                  <a:lnTo>
                    <a:pt x="651" y="50779"/>
                  </a:lnTo>
                  <a:lnTo>
                    <a:pt x="0" y="60935"/>
                  </a:lnTo>
                  <a:lnTo>
                    <a:pt x="2353" y="69417"/>
                  </a:lnTo>
                  <a:lnTo>
                    <a:pt x="20480" y="99847"/>
                  </a:lnTo>
                  <a:lnTo>
                    <a:pt x="44932" y="115909"/>
                  </a:lnTo>
                  <a:lnTo>
                    <a:pt x="59578" y="122320"/>
                  </a:lnTo>
                  <a:lnTo>
                    <a:pt x="93805" y="134005"/>
                  </a:lnTo>
                  <a:lnTo>
                    <a:pt x="100271" y="138271"/>
                  </a:lnTo>
                  <a:lnTo>
                    <a:pt x="103804" y="143478"/>
                  </a:lnTo>
                  <a:lnTo>
                    <a:pt x="105794" y="151986"/>
                  </a:lnTo>
                  <a:lnTo>
                    <a:pt x="106467" y="168487"/>
                  </a:lnTo>
                  <a:lnTo>
                    <a:pt x="103914" y="176751"/>
                  </a:lnTo>
                  <a:lnTo>
                    <a:pt x="94190" y="190138"/>
                  </a:lnTo>
                  <a:lnTo>
                    <a:pt x="56266" y="219268"/>
                  </a:lnTo>
                  <a:lnTo>
                    <a:pt x="47172" y="222068"/>
                  </a:lnTo>
                  <a:lnTo>
                    <a:pt x="35195" y="223241"/>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1" name="SMARTInkShape-131"/>
            <p:cNvSpPr/>
            <p:nvPr/>
          </p:nvSpPr>
          <p:spPr>
            <a:xfrm>
              <a:off x="1991317" y="2268140"/>
              <a:ext cx="89300" cy="201493"/>
            </a:xfrm>
            <a:custGeom>
              <a:avLst/>
              <a:gdLst/>
              <a:ahLst/>
              <a:cxnLst/>
              <a:rect l="0" t="0" r="0" b="0"/>
              <a:pathLst>
                <a:path w="89300" h="201493">
                  <a:moveTo>
                    <a:pt x="0" y="116085"/>
                  </a:moveTo>
                  <a:lnTo>
                    <a:pt x="0" y="120826"/>
                  </a:lnTo>
                  <a:lnTo>
                    <a:pt x="2649" y="125797"/>
                  </a:lnTo>
                  <a:lnTo>
                    <a:pt x="12432" y="137075"/>
                  </a:lnTo>
                  <a:lnTo>
                    <a:pt x="33927" y="154471"/>
                  </a:lnTo>
                  <a:lnTo>
                    <a:pt x="65452" y="190389"/>
                  </a:lnTo>
                  <a:lnTo>
                    <a:pt x="71427" y="193757"/>
                  </a:lnTo>
                  <a:lnTo>
                    <a:pt x="78602" y="195920"/>
                  </a:lnTo>
                  <a:lnTo>
                    <a:pt x="79192" y="197090"/>
                  </a:lnTo>
                  <a:lnTo>
                    <a:pt x="80018" y="201492"/>
                  </a:lnTo>
                  <a:lnTo>
                    <a:pt x="80354" y="196706"/>
                  </a:lnTo>
                  <a:lnTo>
                    <a:pt x="70655" y="184128"/>
                  </a:lnTo>
                  <a:lnTo>
                    <a:pt x="48586" y="139763"/>
                  </a:lnTo>
                  <a:lnTo>
                    <a:pt x="44997" y="98031"/>
                  </a:lnTo>
                  <a:lnTo>
                    <a:pt x="45673" y="54631"/>
                  </a:lnTo>
                  <a:lnTo>
                    <a:pt x="57081" y="28924"/>
                  </a:lnTo>
                  <a:lnTo>
                    <a:pt x="68864" y="9601"/>
                  </a:lnTo>
                  <a:lnTo>
                    <a:pt x="69723" y="6401"/>
                  </a:lnTo>
                  <a:lnTo>
                    <a:pt x="71285" y="4268"/>
                  </a:lnTo>
                  <a:lnTo>
                    <a:pt x="73323" y="2845"/>
                  </a:lnTo>
                  <a:lnTo>
                    <a:pt x="78976" y="562"/>
                  </a:lnTo>
                  <a:lnTo>
                    <a:pt x="89299"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2" name="SMARTInkShape-132"/>
            <p:cNvSpPr/>
            <p:nvPr/>
          </p:nvSpPr>
          <p:spPr>
            <a:xfrm>
              <a:off x="1857530" y="2403386"/>
              <a:ext cx="178438" cy="168196"/>
            </a:xfrm>
            <a:custGeom>
              <a:avLst/>
              <a:gdLst/>
              <a:ahLst/>
              <a:cxnLst/>
              <a:rect l="0" t="0" r="0" b="0"/>
              <a:pathLst>
                <a:path w="178438" h="168196">
                  <a:moveTo>
                    <a:pt x="80211" y="25489"/>
                  </a:moveTo>
                  <a:lnTo>
                    <a:pt x="75471" y="25489"/>
                  </a:lnTo>
                  <a:lnTo>
                    <a:pt x="70498" y="22843"/>
                  </a:lnTo>
                  <a:lnTo>
                    <a:pt x="63961" y="17797"/>
                  </a:lnTo>
                  <a:lnTo>
                    <a:pt x="42373" y="16668"/>
                  </a:lnTo>
                  <a:lnTo>
                    <a:pt x="35942" y="19251"/>
                  </a:lnTo>
                  <a:lnTo>
                    <a:pt x="14746" y="37551"/>
                  </a:lnTo>
                  <a:lnTo>
                    <a:pt x="5802" y="51112"/>
                  </a:lnTo>
                  <a:lnTo>
                    <a:pt x="1610" y="67697"/>
                  </a:lnTo>
                  <a:lnTo>
                    <a:pt x="0" y="102924"/>
                  </a:lnTo>
                  <a:lnTo>
                    <a:pt x="8945" y="143562"/>
                  </a:lnTo>
                  <a:lnTo>
                    <a:pt x="15661" y="155281"/>
                  </a:lnTo>
                  <a:lnTo>
                    <a:pt x="21095" y="161888"/>
                  </a:lnTo>
                  <a:lnTo>
                    <a:pt x="26816" y="165483"/>
                  </a:lnTo>
                  <a:lnTo>
                    <a:pt x="33659" y="167085"/>
                  </a:lnTo>
                  <a:lnTo>
                    <a:pt x="55167" y="168195"/>
                  </a:lnTo>
                  <a:lnTo>
                    <a:pt x="57562" y="166267"/>
                  </a:lnTo>
                  <a:lnTo>
                    <a:pt x="74591" y="126377"/>
                  </a:lnTo>
                  <a:lnTo>
                    <a:pt x="84459" y="83256"/>
                  </a:lnTo>
                  <a:lnTo>
                    <a:pt x="88730" y="46431"/>
                  </a:lnTo>
                  <a:lnTo>
                    <a:pt x="80567" y="9918"/>
                  </a:lnTo>
                  <a:lnTo>
                    <a:pt x="79457" y="9152"/>
                  </a:lnTo>
                  <a:lnTo>
                    <a:pt x="75577" y="8304"/>
                  </a:lnTo>
                  <a:lnTo>
                    <a:pt x="74142" y="7087"/>
                  </a:lnTo>
                  <a:lnTo>
                    <a:pt x="71659" y="0"/>
                  </a:lnTo>
                  <a:lnTo>
                    <a:pt x="71291" y="12034"/>
                  </a:lnTo>
                  <a:lnTo>
                    <a:pt x="73930" y="17192"/>
                  </a:lnTo>
                  <a:lnTo>
                    <a:pt x="77421" y="22794"/>
                  </a:lnTo>
                  <a:lnTo>
                    <a:pt x="95369" y="64538"/>
                  </a:lnTo>
                  <a:lnTo>
                    <a:pt x="113970" y="98942"/>
                  </a:lnTo>
                  <a:lnTo>
                    <a:pt x="158551" y="132577"/>
                  </a:lnTo>
                  <a:lnTo>
                    <a:pt x="165631" y="137574"/>
                  </a:lnTo>
                  <a:lnTo>
                    <a:pt x="178437" y="141574"/>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3" name="SMARTInkShape-133"/>
            <p:cNvSpPr/>
            <p:nvPr/>
          </p:nvSpPr>
          <p:spPr>
            <a:xfrm>
              <a:off x="1714500" y="2500729"/>
              <a:ext cx="80367" cy="169247"/>
            </a:xfrm>
            <a:custGeom>
              <a:avLst/>
              <a:gdLst/>
              <a:ahLst/>
              <a:cxnLst/>
              <a:rect l="0" t="0" r="0" b="0"/>
              <a:pathLst>
                <a:path w="80367" h="169247">
                  <a:moveTo>
                    <a:pt x="0" y="169246"/>
                  </a:moveTo>
                  <a:lnTo>
                    <a:pt x="0" y="156818"/>
                  </a:lnTo>
                  <a:lnTo>
                    <a:pt x="2644" y="151156"/>
                  </a:lnTo>
                  <a:lnTo>
                    <a:pt x="4740" y="148256"/>
                  </a:lnTo>
                  <a:lnTo>
                    <a:pt x="10086" y="129343"/>
                  </a:lnTo>
                  <a:lnTo>
                    <a:pt x="35349" y="88809"/>
                  </a:lnTo>
                  <a:lnTo>
                    <a:pt x="58522" y="47389"/>
                  </a:lnTo>
                  <a:lnTo>
                    <a:pt x="61983" y="24788"/>
                  </a:lnTo>
                  <a:lnTo>
                    <a:pt x="59626" y="18062"/>
                  </a:lnTo>
                  <a:lnTo>
                    <a:pt x="49190" y="4331"/>
                  </a:lnTo>
                  <a:lnTo>
                    <a:pt x="44019" y="1693"/>
                  </a:lnTo>
                  <a:lnTo>
                    <a:pt x="32617" y="0"/>
                  </a:lnTo>
                  <a:lnTo>
                    <a:pt x="26734" y="2412"/>
                  </a:lnTo>
                  <a:lnTo>
                    <a:pt x="19611" y="7308"/>
                  </a:lnTo>
                  <a:lnTo>
                    <a:pt x="3722" y="32764"/>
                  </a:lnTo>
                  <a:lnTo>
                    <a:pt x="490" y="64303"/>
                  </a:lnTo>
                  <a:lnTo>
                    <a:pt x="7728" y="103432"/>
                  </a:lnTo>
                  <a:lnTo>
                    <a:pt x="21251" y="139453"/>
                  </a:lnTo>
                  <a:lnTo>
                    <a:pt x="29889" y="152591"/>
                  </a:lnTo>
                  <a:lnTo>
                    <a:pt x="35773" y="156882"/>
                  </a:lnTo>
                  <a:lnTo>
                    <a:pt x="44662" y="159297"/>
                  </a:lnTo>
                  <a:lnTo>
                    <a:pt x="56557" y="160117"/>
                  </a:lnTo>
                  <a:lnTo>
                    <a:pt x="80366" y="151387"/>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4" name="SMARTInkShape-134"/>
            <p:cNvSpPr/>
            <p:nvPr/>
          </p:nvSpPr>
          <p:spPr>
            <a:xfrm>
              <a:off x="1535904" y="2600045"/>
              <a:ext cx="160169" cy="168157"/>
            </a:xfrm>
            <a:custGeom>
              <a:avLst/>
              <a:gdLst/>
              <a:ahLst/>
              <a:cxnLst/>
              <a:rect l="0" t="0" r="0" b="0"/>
              <a:pathLst>
                <a:path w="160169" h="168157">
                  <a:moveTo>
                    <a:pt x="0" y="87790"/>
                  </a:moveTo>
                  <a:lnTo>
                    <a:pt x="993" y="48877"/>
                  </a:lnTo>
                  <a:lnTo>
                    <a:pt x="4741" y="41392"/>
                  </a:lnTo>
                  <a:lnTo>
                    <a:pt x="38157" y="14257"/>
                  </a:lnTo>
                  <a:lnTo>
                    <a:pt x="71498" y="1886"/>
                  </a:lnTo>
                  <a:lnTo>
                    <a:pt x="80726" y="0"/>
                  </a:lnTo>
                  <a:lnTo>
                    <a:pt x="90780" y="1808"/>
                  </a:lnTo>
                  <a:lnTo>
                    <a:pt x="131057" y="19523"/>
                  </a:lnTo>
                  <a:lnTo>
                    <a:pt x="154268" y="37206"/>
                  </a:lnTo>
                  <a:lnTo>
                    <a:pt x="157861" y="45795"/>
                  </a:lnTo>
                  <a:lnTo>
                    <a:pt x="160168" y="67477"/>
                  </a:lnTo>
                  <a:lnTo>
                    <a:pt x="155828" y="84969"/>
                  </a:lnTo>
                  <a:lnTo>
                    <a:pt x="136809" y="125502"/>
                  </a:lnTo>
                  <a:lnTo>
                    <a:pt x="113106" y="153120"/>
                  </a:lnTo>
                  <a:lnTo>
                    <a:pt x="107155" y="156514"/>
                  </a:lnTo>
                  <a:lnTo>
                    <a:pt x="99992" y="158692"/>
                  </a:lnTo>
                  <a:lnTo>
                    <a:pt x="89296" y="168156"/>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5" name="SMARTInkShape-135"/>
            <p:cNvSpPr/>
            <p:nvPr/>
          </p:nvSpPr>
          <p:spPr>
            <a:xfrm>
              <a:off x="1526975" y="2643184"/>
              <a:ext cx="169666" cy="321472"/>
            </a:xfrm>
            <a:custGeom>
              <a:avLst/>
              <a:gdLst/>
              <a:ahLst/>
              <a:cxnLst/>
              <a:rect l="0" t="0" r="0" b="0"/>
              <a:pathLst>
                <a:path w="169666" h="321472">
                  <a:moveTo>
                    <a:pt x="0" y="0"/>
                  </a:moveTo>
                  <a:lnTo>
                    <a:pt x="0" y="4743"/>
                  </a:lnTo>
                  <a:lnTo>
                    <a:pt x="992" y="6138"/>
                  </a:lnTo>
                  <a:lnTo>
                    <a:pt x="2647" y="7071"/>
                  </a:lnTo>
                  <a:lnTo>
                    <a:pt x="4741" y="7691"/>
                  </a:lnTo>
                  <a:lnTo>
                    <a:pt x="6138" y="10090"/>
                  </a:lnTo>
                  <a:lnTo>
                    <a:pt x="21251" y="50882"/>
                  </a:lnTo>
                  <a:lnTo>
                    <a:pt x="38418" y="90120"/>
                  </a:lnTo>
                  <a:lnTo>
                    <a:pt x="65839" y="127918"/>
                  </a:lnTo>
                  <a:lnTo>
                    <a:pt x="95297" y="170048"/>
                  </a:lnTo>
                  <a:lnTo>
                    <a:pt x="117955" y="214365"/>
                  </a:lnTo>
                  <a:lnTo>
                    <a:pt x="138970" y="252833"/>
                  </a:lnTo>
                  <a:lnTo>
                    <a:pt x="157677" y="295736"/>
                  </a:lnTo>
                  <a:lnTo>
                    <a:pt x="167002" y="311574"/>
                  </a:lnTo>
                  <a:lnTo>
                    <a:pt x="169665" y="321471"/>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6" name="SMARTInkShape-136"/>
            <p:cNvSpPr/>
            <p:nvPr/>
          </p:nvSpPr>
          <p:spPr>
            <a:xfrm>
              <a:off x="1401958" y="2697190"/>
              <a:ext cx="159194" cy="187100"/>
            </a:xfrm>
            <a:custGeom>
              <a:avLst/>
              <a:gdLst/>
              <a:ahLst/>
              <a:cxnLst/>
              <a:rect l="0" t="0" r="0" b="0"/>
              <a:pathLst>
                <a:path w="159194" h="187100">
                  <a:moveTo>
                    <a:pt x="0" y="97801"/>
                  </a:moveTo>
                  <a:lnTo>
                    <a:pt x="995" y="66756"/>
                  </a:lnTo>
                  <a:lnTo>
                    <a:pt x="10089" y="38342"/>
                  </a:lnTo>
                  <a:lnTo>
                    <a:pt x="28937" y="15838"/>
                  </a:lnTo>
                  <a:lnTo>
                    <a:pt x="37999" y="11764"/>
                  </a:lnTo>
                  <a:lnTo>
                    <a:pt x="47644" y="8959"/>
                  </a:lnTo>
                  <a:lnTo>
                    <a:pt x="60640" y="2794"/>
                  </a:lnTo>
                  <a:lnTo>
                    <a:pt x="94417" y="0"/>
                  </a:lnTo>
                  <a:lnTo>
                    <a:pt x="104142" y="2408"/>
                  </a:lnTo>
                  <a:lnTo>
                    <a:pt x="134467" y="20329"/>
                  </a:lnTo>
                  <a:lnTo>
                    <a:pt x="144098" y="29635"/>
                  </a:lnTo>
                  <a:lnTo>
                    <a:pt x="155532" y="51586"/>
                  </a:lnTo>
                  <a:lnTo>
                    <a:pt x="159193" y="68453"/>
                  </a:lnTo>
                  <a:lnTo>
                    <a:pt x="157403" y="80128"/>
                  </a:lnTo>
                  <a:lnTo>
                    <a:pt x="144422" y="115865"/>
                  </a:lnTo>
                  <a:lnTo>
                    <a:pt x="108722" y="158465"/>
                  </a:lnTo>
                  <a:lnTo>
                    <a:pt x="93173" y="173247"/>
                  </a:lnTo>
                  <a:lnTo>
                    <a:pt x="71440" y="18709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7" name="SMARTInkShape-137"/>
            <p:cNvSpPr/>
            <p:nvPr/>
          </p:nvSpPr>
          <p:spPr>
            <a:xfrm>
              <a:off x="1410890" y="2741414"/>
              <a:ext cx="160736" cy="312538"/>
            </a:xfrm>
            <a:custGeom>
              <a:avLst/>
              <a:gdLst/>
              <a:ahLst/>
              <a:cxnLst/>
              <a:rect l="0" t="0" r="0" b="0"/>
              <a:pathLst>
                <a:path w="160736" h="312538">
                  <a:moveTo>
                    <a:pt x="0" y="0"/>
                  </a:moveTo>
                  <a:lnTo>
                    <a:pt x="0" y="25988"/>
                  </a:lnTo>
                  <a:lnTo>
                    <a:pt x="2646" y="34041"/>
                  </a:lnTo>
                  <a:lnTo>
                    <a:pt x="18090" y="72858"/>
                  </a:lnTo>
                  <a:lnTo>
                    <a:pt x="24908" y="88933"/>
                  </a:lnTo>
                  <a:lnTo>
                    <a:pt x="46397" y="126340"/>
                  </a:lnTo>
                  <a:lnTo>
                    <a:pt x="69414" y="169835"/>
                  </a:lnTo>
                  <a:lnTo>
                    <a:pt x="82414" y="193857"/>
                  </a:lnTo>
                  <a:lnTo>
                    <a:pt x="109410" y="232014"/>
                  </a:lnTo>
                  <a:lnTo>
                    <a:pt x="133728" y="273991"/>
                  </a:lnTo>
                  <a:lnTo>
                    <a:pt x="156757" y="300522"/>
                  </a:lnTo>
                  <a:lnTo>
                    <a:pt x="160735" y="312537"/>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8" name="SMARTInkShape-138"/>
            <p:cNvSpPr/>
            <p:nvPr/>
          </p:nvSpPr>
          <p:spPr>
            <a:xfrm>
              <a:off x="1223444" y="2848580"/>
              <a:ext cx="151728" cy="205215"/>
            </a:xfrm>
            <a:custGeom>
              <a:avLst/>
              <a:gdLst/>
              <a:ahLst/>
              <a:cxnLst/>
              <a:rect l="0" t="0" r="0" b="0"/>
              <a:pathLst>
                <a:path w="151728" h="205215">
                  <a:moveTo>
                    <a:pt x="26710" y="8920"/>
                  </a:moveTo>
                  <a:lnTo>
                    <a:pt x="26710" y="22"/>
                  </a:lnTo>
                  <a:lnTo>
                    <a:pt x="21969" y="0"/>
                  </a:lnTo>
                  <a:lnTo>
                    <a:pt x="20575" y="987"/>
                  </a:lnTo>
                  <a:lnTo>
                    <a:pt x="19643" y="2638"/>
                  </a:lnTo>
                  <a:lnTo>
                    <a:pt x="17035" y="15221"/>
                  </a:lnTo>
                  <a:lnTo>
                    <a:pt x="11718" y="24898"/>
                  </a:lnTo>
                  <a:lnTo>
                    <a:pt x="8705" y="38898"/>
                  </a:lnTo>
                  <a:lnTo>
                    <a:pt x="2966" y="50763"/>
                  </a:lnTo>
                  <a:lnTo>
                    <a:pt x="0" y="95137"/>
                  </a:lnTo>
                  <a:lnTo>
                    <a:pt x="938" y="110973"/>
                  </a:lnTo>
                  <a:lnTo>
                    <a:pt x="10947" y="149199"/>
                  </a:lnTo>
                  <a:lnTo>
                    <a:pt x="23019" y="172472"/>
                  </a:lnTo>
                  <a:lnTo>
                    <a:pt x="26610" y="183607"/>
                  </a:lnTo>
                  <a:lnTo>
                    <a:pt x="38995" y="199297"/>
                  </a:lnTo>
                  <a:lnTo>
                    <a:pt x="44738" y="202670"/>
                  </a:lnTo>
                  <a:lnTo>
                    <a:pt x="56511" y="204839"/>
                  </a:lnTo>
                  <a:lnTo>
                    <a:pt x="65417" y="205214"/>
                  </a:lnTo>
                  <a:lnTo>
                    <a:pt x="67396" y="204272"/>
                  </a:lnTo>
                  <a:lnTo>
                    <a:pt x="68718" y="202657"/>
                  </a:lnTo>
                  <a:lnTo>
                    <a:pt x="69598" y="200585"/>
                  </a:lnTo>
                  <a:lnTo>
                    <a:pt x="78358" y="160420"/>
                  </a:lnTo>
                  <a:lnTo>
                    <a:pt x="80120" y="117911"/>
                  </a:lnTo>
                  <a:lnTo>
                    <a:pt x="79222" y="104985"/>
                  </a:lnTo>
                  <a:lnTo>
                    <a:pt x="71725" y="61317"/>
                  </a:lnTo>
                  <a:lnTo>
                    <a:pt x="68874" y="54366"/>
                  </a:lnTo>
                  <a:lnTo>
                    <a:pt x="65294" y="47969"/>
                  </a:lnTo>
                  <a:lnTo>
                    <a:pt x="62995" y="35779"/>
                  </a:lnTo>
                  <a:lnTo>
                    <a:pt x="62440" y="26934"/>
                  </a:lnTo>
                  <a:lnTo>
                    <a:pt x="62431" y="47774"/>
                  </a:lnTo>
                  <a:lnTo>
                    <a:pt x="74859" y="77916"/>
                  </a:lnTo>
                  <a:lnTo>
                    <a:pt x="92241" y="100717"/>
                  </a:lnTo>
                  <a:lnTo>
                    <a:pt x="101138" y="109982"/>
                  </a:lnTo>
                  <a:lnTo>
                    <a:pt x="109731" y="113365"/>
                  </a:lnTo>
                  <a:lnTo>
                    <a:pt x="126675" y="115541"/>
                  </a:lnTo>
                  <a:lnTo>
                    <a:pt x="133316" y="113188"/>
                  </a:lnTo>
                  <a:lnTo>
                    <a:pt x="139576" y="109833"/>
                  </a:lnTo>
                  <a:lnTo>
                    <a:pt x="151727" y="107145"/>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9" name="SMARTInkShape-139"/>
            <p:cNvSpPr/>
            <p:nvPr/>
          </p:nvSpPr>
          <p:spPr>
            <a:xfrm>
              <a:off x="1098397" y="2928934"/>
              <a:ext cx="98133" cy="267893"/>
            </a:xfrm>
            <a:custGeom>
              <a:avLst/>
              <a:gdLst/>
              <a:ahLst/>
              <a:cxnLst/>
              <a:rect l="0" t="0" r="0" b="0"/>
              <a:pathLst>
                <a:path w="98133" h="267893">
                  <a:moveTo>
                    <a:pt x="44603" y="0"/>
                  </a:moveTo>
                  <a:lnTo>
                    <a:pt x="17745" y="29504"/>
                  </a:lnTo>
                  <a:lnTo>
                    <a:pt x="2594" y="53033"/>
                  </a:lnTo>
                  <a:lnTo>
                    <a:pt x="476" y="70118"/>
                  </a:lnTo>
                  <a:lnTo>
                    <a:pt x="0" y="91899"/>
                  </a:lnTo>
                  <a:lnTo>
                    <a:pt x="976" y="94009"/>
                  </a:lnTo>
                  <a:lnTo>
                    <a:pt x="2620" y="95413"/>
                  </a:lnTo>
                  <a:lnTo>
                    <a:pt x="25115" y="107696"/>
                  </a:lnTo>
                  <a:lnTo>
                    <a:pt x="43068" y="119172"/>
                  </a:lnTo>
                  <a:lnTo>
                    <a:pt x="78283" y="134504"/>
                  </a:lnTo>
                  <a:lnTo>
                    <a:pt x="91825" y="145962"/>
                  </a:lnTo>
                  <a:lnTo>
                    <a:pt x="95356" y="151857"/>
                  </a:lnTo>
                  <a:lnTo>
                    <a:pt x="97623" y="163724"/>
                  </a:lnTo>
                  <a:lnTo>
                    <a:pt x="98132" y="181574"/>
                  </a:lnTo>
                  <a:lnTo>
                    <a:pt x="95512" y="187526"/>
                  </a:lnTo>
                  <a:lnTo>
                    <a:pt x="92034" y="193480"/>
                  </a:lnTo>
                  <a:lnTo>
                    <a:pt x="82366" y="217473"/>
                  </a:lnTo>
                  <a:lnTo>
                    <a:pt x="50544" y="252979"/>
                  </a:lnTo>
                  <a:lnTo>
                    <a:pt x="44596" y="256302"/>
                  </a:lnTo>
                  <a:lnTo>
                    <a:pt x="38645" y="258774"/>
                  </a:lnTo>
                  <a:lnTo>
                    <a:pt x="26743" y="267892"/>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0" name="SMARTInkShape-140"/>
            <p:cNvSpPr/>
            <p:nvPr/>
          </p:nvSpPr>
          <p:spPr>
            <a:xfrm>
              <a:off x="946546" y="2982515"/>
              <a:ext cx="8930" cy="17861"/>
            </a:xfrm>
            <a:custGeom>
              <a:avLst/>
              <a:gdLst/>
              <a:ahLst/>
              <a:cxnLst/>
              <a:rect l="0" t="0" r="0" b="0"/>
              <a:pathLst>
                <a:path w="8930" h="17861">
                  <a:moveTo>
                    <a:pt x="8929" y="17860"/>
                  </a:moveTo>
                  <a:lnTo>
                    <a:pt x="8929" y="10170"/>
                  </a:lnTo>
                  <a:lnTo>
                    <a:pt x="0"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1" name="SMARTInkShape-141"/>
            <p:cNvSpPr/>
            <p:nvPr/>
          </p:nvSpPr>
          <p:spPr>
            <a:xfrm>
              <a:off x="1000125" y="3080741"/>
              <a:ext cx="89297" cy="133944"/>
            </a:xfrm>
            <a:custGeom>
              <a:avLst/>
              <a:gdLst/>
              <a:ahLst/>
              <a:cxnLst/>
              <a:rect l="0" t="0" r="0" b="0"/>
              <a:pathLst>
                <a:path w="89297" h="133944">
                  <a:moveTo>
                    <a:pt x="0" y="0"/>
                  </a:moveTo>
                  <a:lnTo>
                    <a:pt x="0" y="7689"/>
                  </a:lnTo>
                  <a:lnTo>
                    <a:pt x="4740" y="13303"/>
                  </a:lnTo>
                  <a:lnTo>
                    <a:pt x="7067" y="21127"/>
                  </a:lnTo>
                  <a:lnTo>
                    <a:pt x="11022" y="36684"/>
                  </a:lnTo>
                  <a:lnTo>
                    <a:pt x="13301" y="42316"/>
                  </a:lnTo>
                  <a:lnTo>
                    <a:pt x="21124" y="51218"/>
                  </a:lnTo>
                  <a:lnTo>
                    <a:pt x="30224" y="59476"/>
                  </a:lnTo>
                  <a:lnTo>
                    <a:pt x="47293" y="86704"/>
                  </a:lnTo>
                  <a:lnTo>
                    <a:pt x="60337" y="117929"/>
                  </a:lnTo>
                  <a:lnTo>
                    <a:pt x="77460" y="130531"/>
                  </a:lnTo>
                  <a:lnTo>
                    <a:pt x="89296" y="133943"/>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2" name="SMARTInkShape-142"/>
            <p:cNvSpPr/>
            <p:nvPr/>
          </p:nvSpPr>
          <p:spPr>
            <a:xfrm>
              <a:off x="769299" y="2956266"/>
              <a:ext cx="230827" cy="463113"/>
            </a:xfrm>
            <a:custGeom>
              <a:avLst/>
              <a:gdLst/>
              <a:ahLst/>
              <a:cxnLst/>
              <a:rect l="0" t="0" r="0" b="0"/>
              <a:pathLst>
                <a:path w="230827" h="463113">
                  <a:moveTo>
                    <a:pt x="195105" y="320928"/>
                  </a:moveTo>
                  <a:lnTo>
                    <a:pt x="195105" y="316188"/>
                  </a:lnTo>
                  <a:lnTo>
                    <a:pt x="192460" y="311215"/>
                  </a:lnTo>
                  <a:lnTo>
                    <a:pt x="165603" y="267098"/>
                  </a:lnTo>
                  <a:lnTo>
                    <a:pt x="128689" y="228807"/>
                  </a:lnTo>
                  <a:lnTo>
                    <a:pt x="99734" y="211206"/>
                  </a:lnTo>
                  <a:lnTo>
                    <a:pt x="93820" y="210077"/>
                  </a:lnTo>
                  <a:lnTo>
                    <a:pt x="64126" y="213087"/>
                  </a:lnTo>
                  <a:lnTo>
                    <a:pt x="59170" y="215302"/>
                  </a:lnTo>
                  <a:lnTo>
                    <a:pt x="31560" y="239050"/>
                  </a:lnTo>
                  <a:lnTo>
                    <a:pt x="10836" y="279725"/>
                  </a:lnTo>
                  <a:lnTo>
                    <a:pt x="1354" y="312679"/>
                  </a:lnTo>
                  <a:lnTo>
                    <a:pt x="0" y="356736"/>
                  </a:lnTo>
                  <a:lnTo>
                    <a:pt x="11129" y="401308"/>
                  </a:lnTo>
                  <a:lnTo>
                    <a:pt x="28469" y="442445"/>
                  </a:lnTo>
                  <a:lnTo>
                    <a:pt x="37040" y="451996"/>
                  </a:lnTo>
                  <a:lnTo>
                    <a:pt x="47464" y="458556"/>
                  </a:lnTo>
                  <a:lnTo>
                    <a:pt x="71458" y="463112"/>
                  </a:lnTo>
                  <a:lnTo>
                    <a:pt x="86260" y="458858"/>
                  </a:lnTo>
                  <a:lnTo>
                    <a:pt x="103214" y="446573"/>
                  </a:lnTo>
                  <a:lnTo>
                    <a:pt x="116064" y="430366"/>
                  </a:lnTo>
                  <a:lnTo>
                    <a:pt x="132382" y="391490"/>
                  </a:lnTo>
                  <a:lnTo>
                    <a:pt x="146460" y="347602"/>
                  </a:lnTo>
                  <a:lnTo>
                    <a:pt x="149669" y="309330"/>
                  </a:lnTo>
                  <a:lnTo>
                    <a:pt x="147579" y="275489"/>
                  </a:lnTo>
                  <a:lnTo>
                    <a:pt x="142724" y="233240"/>
                  </a:lnTo>
                  <a:lnTo>
                    <a:pt x="133642" y="190091"/>
                  </a:lnTo>
                  <a:lnTo>
                    <a:pt x="116416" y="151878"/>
                  </a:lnTo>
                  <a:lnTo>
                    <a:pt x="98424" y="110927"/>
                  </a:lnTo>
                  <a:lnTo>
                    <a:pt x="72546" y="69603"/>
                  </a:lnTo>
                  <a:lnTo>
                    <a:pt x="59244" y="46371"/>
                  </a:lnTo>
                  <a:lnTo>
                    <a:pt x="29684" y="11803"/>
                  </a:lnTo>
                  <a:lnTo>
                    <a:pt x="27328" y="5607"/>
                  </a:lnTo>
                  <a:lnTo>
                    <a:pt x="25706" y="3557"/>
                  </a:lnTo>
                  <a:lnTo>
                    <a:pt x="17920" y="0"/>
                  </a:lnTo>
                  <a:lnTo>
                    <a:pt x="17451" y="812"/>
                  </a:lnTo>
                  <a:lnTo>
                    <a:pt x="16636" y="11933"/>
                  </a:lnTo>
                  <a:lnTo>
                    <a:pt x="30186" y="55939"/>
                  </a:lnTo>
                  <a:lnTo>
                    <a:pt x="51862" y="99800"/>
                  </a:lnTo>
                  <a:lnTo>
                    <a:pt x="68806" y="138564"/>
                  </a:lnTo>
                  <a:lnTo>
                    <a:pt x="91260" y="177309"/>
                  </a:lnTo>
                  <a:lnTo>
                    <a:pt x="114806" y="213625"/>
                  </a:lnTo>
                  <a:lnTo>
                    <a:pt x="144514" y="257409"/>
                  </a:lnTo>
                  <a:lnTo>
                    <a:pt x="179233" y="301911"/>
                  </a:lnTo>
                  <a:lnTo>
                    <a:pt x="217988" y="343729"/>
                  </a:lnTo>
                  <a:lnTo>
                    <a:pt x="230826" y="356648"/>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3" name="SMARTInkShape-143"/>
            <p:cNvSpPr/>
            <p:nvPr/>
          </p:nvSpPr>
          <p:spPr>
            <a:xfrm>
              <a:off x="1250197" y="2205632"/>
              <a:ext cx="35679" cy="330399"/>
            </a:xfrm>
            <a:custGeom>
              <a:avLst/>
              <a:gdLst/>
              <a:ahLst/>
              <a:cxnLst/>
              <a:rect l="0" t="0" r="0" b="0"/>
              <a:pathLst>
                <a:path w="35679" h="330399">
                  <a:moveTo>
                    <a:pt x="35678" y="0"/>
                  </a:moveTo>
                  <a:lnTo>
                    <a:pt x="21437" y="15232"/>
                  </a:lnTo>
                  <a:lnTo>
                    <a:pt x="8316" y="55167"/>
                  </a:lnTo>
                  <a:lnTo>
                    <a:pt x="2433" y="80835"/>
                  </a:lnTo>
                  <a:lnTo>
                    <a:pt x="285" y="118941"/>
                  </a:lnTo>
                  <a:lnTo>
                    <a:pt x="0" y="161109"/>
                  </a:lnTo>
                  <a:lnTo>
                    <a:pt x="7031" y="202787"/>
                  </a:lnTo>
                  <a:lnTo>
                    <a:pt x="14781" y="240943"/>
                  </a:lnTo>
                  <a:lnTo>
                    <a:pt x="17638" y="285565"/>
                  </a:lnTo>
                  <a:lnTo>
                    <a:pt x="17806" y="314983"/>
                  </a:lnTo>
                  <a:lnTo>
                    <a:pt x="20457" y="321230"/>
                  </a:lnTo>
                  <a:lnTo>
                    <a:pt x="26748" y="330398"/>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4" name="SMARTInkShape-144"/>
            <p:cNvSpPr/>
            <p:nvPr/>
          </p:nvSpPr>
          <p:spPr>
            <a:xfrm>
              <a:off x="1107279" y="2294926"/>
              <a:ext cx="267893" cy="121211"/>
            </a:xfrm>
            <a:custGeom>
              <a:avLst/>
              <a:gdLst/>
              <a:ahLst/>
              <a:cxnLst/>
              <a:rect l="0" t="0" r="0" b="0"/>
              <a:pathLst>
                <a:path w="267893" h="121211">
                  <a:moveTo>
                    <a:pt x="0" y="0"/>
                  </a:moveTo>
                  <a:lnTo>
                    <a:pt x="0" y="4744"/>
                  </a:lnTo>
                  <a:lnTo>
                    <a:pt x="992" y="6138"/>
                  </a:lnTo>
                  <a:lnTo>
                    <a:pt x="2648" y="7071"/>
                  </a:lnTo>
                  <a:lnTo>
                    <a:pt x="4741" y="7691"/>
                  </a:lnTo>
                  <a:lnTo>
                    <a:pt x="18093" y="18482"/>
                  </a:lnTo>
                  <a:lnTo>
                    <a:pt x="26894" y="25082"/>
                  </a:lnTo>
                  <a:lnTo>
                    <a:pt x="66516" y="46421"/>
                  </a:lnTo>
                  <a:lnTo>
                    <a:pt x="111013" y="68394"/>
                  </a:lnTo>
                  <a:lnTo>
                    <a:pt x="153944" y="86317"/>
                  </a:lnTo>
                  <a:lnTo>
                    <a:pt x="190428" y="103190"/>
                  </a:lnTo>
                  <a:lnTo>
                    <a:pt x="207345" y="106976"/>
                  </a:lnTo>
                  <a:lnTo>
                    <a:pt x="220076" y="112946"/>
                  </a:lnTo>
                  <a:lnTo>
                    <a:pt x="255710" y="117000"/>
                  </a:lnTo>
                  <a:lnTo>
                    <a:pt x="261816" y="120793"/>
                  </a:lnTo>
                  <a:lnTo>
                    <a:pt x="263840" y="121210"/>
                  </a:lnTo>
                  <a:lnTo>
                    <a:pt x="265192" y="120494"/>
                  </a:lnTo>
                  <a:lnTo>
                    <a:pt x="267892" y="11608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5" name="SMARTInkShape-145"/>
            <p:cNvSpPr/>
            <p:nvPr/>
          </p:nvSpPr>
          <p:spPr>
            <a:xfrm>
              <a:off x="866462" y="2420229"/>
              <a:ext cx="221150" cy="249173"/>
            </a:xfrm>
            <a:custGeom>
              <a:avLst/>
              <a:gdLst/>
              <a:ahLst/>
              <a:cxnLst/>
              <a:rect l="0" t="0" r="0" b="0"/>
              <a:pathLst>
                <a:path w="221150" h="249173">
                  <a:moveTo>
                    <a:pt x="97942" y="35435"/>
                  </a:moveTo>
                  <a:lnTo>
                    <a:pt x="93202" y="35435"/>
                  </a:lnTo>
                  <a:lnTo>
                    <a:pt x="88230" y="32789"/>
                  </a:lnTo>
                  <a:lnTo>
                    <a:pt x="76952" y="23005"/>
                  </a:lnTo>
                  <a:lnTo>
                    <a:pt x="68440" y="19986"/>
                  </a:lnTo>
                  <a:lnTo>
                    <a:pt x="51546" y="18052"/>
                  </a:lnTo>
                  <a:lnTo>
                    <a:pt x="44909" y="20433"/>
                  </a:lnTo>
                  <a:lnTo>
                    <a:pt x="23417" y="33827"/>
                  </a:lnTo>
                  <a:lnTo>
                    <a:pt x="15872" y="43319"/>
                  </a:lnTo>
                  <a:lnTo>
                    <a:pt x="11859" y="54149"/>
                  </a:lnTo>
                  <a:lnTo>
                    <a:pt x="1859" y="91733"/>
                  </a:lnTo>
                  <a:lnTo>
                    <a:pt x="0" y="134020"/>
                  </a:lnTo>
                  <a:lnTo>
                    <a:pt x="2418" y="169448"/>
                  </a:lnTo>
                  <a:lnTo>
                    <a:pt x="17812" y="213250"/>
                  </a:lnTo>
                  <a:lnTo>
                    <a:pt x="24627" y="224597"/>
                  </a:lnTo>
                  <a:lnTo>
                    <a:pt x="45168" y="239965"/>
                  </a:lnTo>
                  <a:lnTo>
                    <a:pt x="56630" y="245398"/>
                  </a:lnTo>
                  <a:lnTo>
                    <a:pt x="86084" y="249172"/>
                  </a:lnTo>
                  <a:lnTo>
                    <a:pt x="108649" y="244837"/>
                  </a:lnTo>
                  <a:lnTo>
                    <a:pt x="129449" y="232528"/>
                  </a:lnTo>
                  <a:lnTo>
                    <a:pt x="172283" y="192063"/>
                  </a:lnTo>
                  <a:lnTo>
                    <a:pt x="200939" y="148363"/>
                  </a:lnTo>
                  <a:lnTo>
                    <a:pt x="216851" y="106457"/>
                  </a:lnTo>
                  <a:lnTo>
                    <a:pt x="221149" y="84701"/>
                  </a:lnTo>
                  <a:lnTo>
                    <a:pt x="219509" y="71883"/>
                  </a:lnTo>
                  <a:lnTo>
                    <a:pt x="201922" y="29524"/>
                  </a:lnTo>
                  <a:lnTo>
                    <a:pt x="193435" y="20240"/>
                  </a:lnTo>
                  <a:lnTo>
                    <a:pt x="183047" y="13798"/>
                  </a:lnTo>
                  <a:lnTo>
                    <a:pt x="142302" y="2961"/>
                  </a:lnTo>
                  <a:lnTo>
                    <a:pt x="103138" y="0"/>
                  </a:lnTo>
                  <a:lnTo>
                    <a:pt x="80963" y="792"/>
                  </a:lnTo>
                  <a:lnTo>
                    <a:pt x="46627" y="10745"/>
                  </a:lnTo>
                  <a:lnTo>
                    <a:pt x="42897" y="13022"/>
                  </a:lnTo>
                  <a:lnTo>
                    <a:pt x="40409" y="15532"/>
                  </a:lnTo>
                  <a:lnTo>
                    <a:pt x="35917" y="22811"/>
                  </a:lnTo>
                  <a:lnTo>
                    <a:pt x="31351" y="24864"/>
                  </a:lnTo>
                  <a:lnTo>
                    <a:pt x="29736" y="26403"/>
                  </a:lnTo>
                  <a:lnTo>
                    <a:pt x="26505" y="35435"/>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6" name="SMARTInkShape-146"/>
            <p:cNvSpPr/>
            <p:nvPr/>
          </p:nvSpPr>
          <p:spPr>
            <a:xfrm>
              <a:off x="1026912" y="1715046"/>
              <a:ext cx="258964" cy="266809"/>
            </a:xfrm>
            <a:custGeom>
              <a:avLst/>
              <a:gdLst/>
              <a:ahLst/>
              <a:cxnLst/>
              <a:rect l="0" t="0" r="0" b="0"/>
              <a:pathLst>
                <a:path w="258964" h="266809">
                  <a:moveTo>
                    <a:pt x="0" y="79820"/>
                  </a:moveTo>
                  <a:lnTo>
                    <a:pt x="0" y="84561"/>
                  </a:lnTo>
                  <a:lnTo>
                    <a:pt x="2645" y="89532"/>
                  </a:lnTo>
                  <a:lnTo>
                    <a:pt x="6138" y="95052"/>
                  </a:lnTo>
                  <a:lnTo>
                    <a:pt x="24090" y="136733"/>
                  </a:lnTo>
                  <a:lnTo>
                    <a:pt x="42688" y="178262"/>
                  </a:lnTo>
                  <a:lnTo>
                    <a:pt x="70889" y="222533"/>
                  </a:lnTo>
                  <a:lnTo>
                    <a:pt x="97814" y="266808"/>
                  </a:lnTo>
                  <a:lnTo>
                    <a:pt x="98216" y="241596"/>
                  </a:lnTo>
                  <a:lnTo>
                    <a:pt x="90538" y="199953"/>
                  </a:lnTo>
                  <a:lnTo>
                    <a:pt x="82394" y="159545"/>
                  </a:lnTo>
                  <a:lnTo>
                    <a:pt x="78321" y="135854"/>
                  </a:lnTo>
                  <a:lnTo>
                    <a:pt x="73478" y="113621"/>
                  </a:lnTo>
                  <a:lnTo>
                    <a:pt x="69398" y="90828"/>
                  </a:lnTo>
                  <a:lnTo>
                    <a:pt x="63868" y="65348"/>
                  </a:lnTo>
                  <a:lnTo>
                    <a:pt x="63769" y="36062"/>
                  </a:lnTo>
                  <a:lnTo>
                    <a:pt x="70901" y="8784"/>
                  </a:lnTo>
                  <a:lnTo>
                    <a:pt x="71082" y="5673"/>
                  </a:lnTo>
                  <a:lnTo>
                    <a:pt x="72193" y="3600"/>
                  </a:lnTo>
                  <a:lnTo>
                    <a:pt x="73926" y="2217"/>
                  </a:lnTo>
                  <a:lnTo>
                    <a:pt x="79095" y="0"/>
                  </a:lnTo>
                  <a:lnTo>
                    <a:pt x="88239" y="5697"/>
                  </a:lnTo>
                  <a:lnTo>
                    <a:pt x="97424" y="7188"/>
                  </a:lnTo>
                  <a:lnTo>
                    <a:pt x="101662" y="9571"/>
                  </a:lnTo>
                  <a:lnTo>
                    <a:pt x="143617" y="53707"/>
                  </a:lnTo>
                  <a:lnTo>
                    <a:pt x="181436" y="94546"/>
                  </a:lnTo>
                  <a:lnTo>
                    <a:pt x="211256" y="138249"/>
                  </a:lnTo>
                  <a:lnTo>
                    <a:pt x="249509" y="177522"/>
                  </a:lnTo>
                  <a:lnTo>
                    <a:pt x="258963" y="178046"/>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7" name="SMARTInkShape-147"/>
            <p:cNvSpPr/>
            <p:nvPr/>
          </p:nvSpPr>
          <p:spPr>
            <a:xfrm>
              <a:off x="732233" y="1910950"/>
              <a:ext cx="214314" cy="169667"/>
            </a:xfrm>
            <a:custGeom>
              <a:avLst/>
              <a:gdLst/>
              <a:ahLst/>
              <a:cxnLst/>
              <a:rect l="0" t="0" r="0" b="0"/>
              <a:pathLst>
                <a:path w="214314" h="169667">
                  <a:moveTo>
                    <a:pt x="0" y="169666"/>
                  </a:moveTo>
                  <a:lnTo>
                    <a:pt x="0" y="164926"/>
                  </a:lnTo>
                  <a:lnTo>
                    <a:pt x="992" y="163528"/>
                  </a:lnTo>
                  <a:lnTo>
                    <a:pt x="2645" y="162599"/>
                  </a:lnTo>
                  <a:lnTo>
                    <a:pt x="4741" y="161975"/>
                  </a:lnTo>
                  <a:lnTo>
                    <a:pt x="6138" y="160572"/>
                  </a:lnTo>
                  <a:lnTo>
                    <a:pt x="11025" y="151184"/>
                  </a:lnTo>
                  <a:lnTo>
                    <a:pt x="48054" y="113732"/>
                  </a:lnTo>
                  <a:lnTo>
                    <a:pt x="91969" y="79793"/>
                  </a:lnTo>
                  <a:lnTo>
                    <a:pt x="136042" y="44600"/>
                  </a:lnTo>
                  <a:lnTo>
                    <a:pt x="177993" y="15994"/>
                  </a:lnTo>
                  <a:lnTo>
                    <a:pt x="190234" y="7111"/>
                  </a:lnTo>
                  <a:lnTo>
                    <a:pt x="214313"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8" name="SMARTInkShape-148"/>
            <p:cNvSpPr/>
            <p:nvPr/>
          </p:nvSpPr>
          <p:spPr>
            <a:xfrm>
              <a:off x="643046" y="1732396"/>
              <a:ext cx="339220" cy="491096"/>
            </a:xfrm>
            <a:custGeom>
              <a:avLst/>
              <a:gdLst/>
              <a:ahLst/>
              <a:cxnLst/>
              <a:rect l="0" t="0" r="0" b="0"/>
              <a:pathLst>
                <a:path w="339220" h="491096">
                  <a:moveTo>
                    <a:pt x="160625" y="491095"/>
                  </a:moveTo>
                  <a:lnTo>
                    <a:pt x="152937" y="491095"/>
                  </a:lnTo>
                  <a:lnTo>
                    <a:pt x="152522" y="490104"/>
                  </a:lnTo>
                  <a:lnTo>
                    <a:pt x="152062" y="486355"/>
                  </a:lnTo>
                  <a:lnTo>
                    <a:pt x="150947" y="484957"/>
                  </a:lnTo>
                  <a:lnTo>
                    <a:pt x="147064" y="483404"/>
                  </a:lnTo>
                  <a:lnTo>
                    <a:pt x="145631" y="481009"/>
                  </a:lnTo>
                  <a:lnTo>
                    <a:pt x="142623" y="469145"/>
                  </a:lnTo>
                  <a:lnTo>
                    <a:pt x="136881" y="457911"/>
                  </a:lnTo>
                  <a:lnTo>
                    <a:pt x="126267" y="413572"/>
                  </a:lnTo>
                  <a:lnTo>
                    <a:pt x="115372" y="374207"/>
                  </a:lnTo>
                  <a:lnTo>
                    <a:pt x="101014" y="330256"/>
                  </a:lnTo>
                  <a:lnTo>
                    <a:pt x="86199" y="285699"/>
                  </a:lnTo>
                  <a:lnTo>
                    <a:pt x="68681" y="241062"/>
                  </a:lnTo>
                  <a:lnTo>
                    <a:pt x="48341" y="196413"/>
                  </a:lnTo>
                  <a:lnTo>
                    <a:pt x="32742" y="156508"/>
                  </a:lnTo>
                  <a:lnTo>
                    <a:pt x="20410" y="118142"/>
                  </a:lnTo>
                  <a:lnTo>
                    <a:pt x="17107" y="80422"/>
                  </a:lnTo>
                  <a:lnTo>
                    <a:pt x="9393" y="35860"/>
                  </a:lnTo>
                  <a:lnTo>
                    <a:pt x="8934" y="16642"/>
                  </a:lnTo>
                  <a:lnTo>
                    <a:pt x="7903" y="14059"/>
                  </a:lnTo>
                  <a:lnTo>
                    <a:pt x="6224" y="12338"/>
                  </a:lnTo>
                  <a:lnTo>
                    <a:pt x="4114" y="11190"/>
                  </a:lnTo>
                  <a:lnTo>
                    <a:pt x="2706" y="9431"/>
                  </a:lnTo>
                  <a:lnTo>
                    <a:pt x="0" y="390"/>
                  </a:lnTo>
                  <a:lnTo>
                    <a:pt x="7587" y="0"/>
                  </a:lnTo>
                  <a:lnTo>
                    <a:pt x="51051" y="29772"/>
                  </a:lnTo>
                  <a:lnTo>
                    <a:pt x="92197" y="65795"/>
                  </a:lnTo>
                  <a:lnTo>
                    <a:pt x="136483" y="107139"/>
                  </a:lnTo>
                  <a:lnTo>
                    <a:pt x="171703" y="137878"/>
                  </a:lnTo>
                  <a:lnTo>
                    <a:pt x="208178" y="180706"/>
                  </a:lnTo>
                  <a:lnTo>
                    <a:pt x="247272" y="223154"/>
                  </a:lnTo>
                  <a:lnTo>
                    <a:pt x="255690" y="234095"/>
                  </a:lnTo>
                  <a:lnTo>
                    <a:pt x="274616" y="251852"/>
                  </a:lnTo>
                  <a:lnTo>
                    <a:pt x="282725" y="261734"/>
                  </a:lnTo>
                  <a:lnTo>
                    <a:pt x="308543" y="281468"/>
                  </a:lnTo>
                  <a:lnTo>
                    <a:pt x="315002" y="283826"/>
                  </a:lnTo>
                  <a:lnTo>
                    <a:pt x="317122" y="285444"/>
                  </a:lnTo>
                  <a:lnTo>
                    <a:pt x="321096" y="291476"/>
                  </a:lnTo>
                  <a:lnTo>
                    <a:pt x="329873" y="294519"/>
                  </a:lnTo>
                  <a:lnTo>
                    <a:pt x="339219" y="294643"/>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dissolv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dissolv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59"/>
                                        </p:tgtEl>
                                        <p:attrNameLst>
                                          <p:attrName>style.visibility</p:attrName>
                                        </p:attrNameLst>
                                      </p:cBhvr>
                                      <p:to>
                                        <p:strVal val="visible"/>
                                      </p:to>
                                    </p:set>
                                    <p:animEffect transition="in" filter="dissolve">
                                      <p:cBhvr>
                                        <p:cTn id="22" dur="500"/>
                                        <p:tgtEl>
                                          <p:spTgt spid="25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9"/>
                                        </p:tgtEl>
                                        <p:attrNameLst>
                                          <p:attrName>style.visibility</p:attrName>
                                        </p:attrNameLst>
                                      </p:cBhvr>
                                      <p:to>
                                        <p:strVal val="visible"/>
                                      </p:to>
                                    </p:set>
                                    <p:animEffect transition="in" filter="fade">
                                      <p:cBhvr>
                                        <p:cTn id="27" dur="2000"/>
                                        <p:tgtEl>
                                          <p:spTgt spid="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P spid="3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457200" y="1295400"/>
            <a:ext cx="4114800" cy="4724400"/>
          </a:xfrm>
          <a:prstGeom prst="rect">
            <a:avLst/>
          </a:prstGeom>
          <a:solidFill>
            <a:schemeClr val="tx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24400" y="1600200"/>
            <a:ext cx="4191000" cy="3886200"/>
          </a:xfrm>
        </p:spPr>
        <p:txBody>
          <a:bodyPr/>
          <a:lstStyle/>
          <a:p>
            <a:pPr algn="ctr"/>
            <a:r>
              <a:rPr lang="en-US" sz="4400" cap="none" dirty="0" smtClean="0">
                <a:latin typeface="Berlin Sans FB Demi" pitchFamily="34" charset="0"/>
              </a:rPr>
              <a:t>This classic copper-zinc galvanic cell is often called the </a:t>
            </a:r>
            <a:r>
              <a:rPr lang="en-US" sz="6000" u="sng" cap="none" dirty="0" err="1" smtClean="0">
                <a:latin typeface="Berlin Sans FB Demi" pitchFamily="34" charset="0"/>
              </a:rPr>
              <a:t>Daniell</a:t>
            </a:r>
            <a:r>
              <a:rPr lang="en-US" sz="6000" u="sng" cap="none" dirty="0" smtClean="0">
                <a:latin typeface="Berlin Sans FB Demi" pitchFamily="34" charset="0"/>
              </a:rPr>
              <a:t> Cell</a:t>
            </a:r>
            <a:r>
              <a:rPr lang="en-US" sz="4400" dirty="0" smtClean="0"/>
              <a:t/>
            </a:r>
            <a:br>
              <a:rPr lang="en-US" sz="4400" dirty="0" smtClean="0"/>
            </a:br>
            <a:endParaRPr lang="en-US" sz="4400" dirty="0"/>
          </a:p>
        </p:txBody>
      </p:sp>
      <p:sp>
        <p:nvSpPr>
          <p:cNvPr id="3" name="Subtitle 2"/>
          <p:cNvSpPr>
            <a:spLocks noGrp="1"/>
          </p:cNvSpPr>
          <p:nvPr>
            <p:ph type="subTitle" idx="1"/>
          </p:nvPr>
        </p:nvSpPr>
        <p:spPr>
          <a:xfrm>
            <a:off x="838200" y="76200"/>
            <a:ext cx="7772400" cy="822960"/>
          </a:xfrm>
        </p:spPr>
        <p:txBody>
          <a:bodyPr>
            <a:normAutofit/>
          </a:bodyPr>
          <a:lstStyle/>
          <a:p>
            <a:pPr algn="ctr"/>
            <a:r>
              <a:rPr lang="en-US" sz="4000" dirty="0" smtClean="0"/>
              <a:t>Anatomy of a Galvanic Cell</a:t>
            </a:r>
            <a:endParaRPr lang="en-US" sz="4000" dirty="0"/>
          </a:p>
        </p:txBody>
      </p:sp>
      <p:sp>
        <p:nvSpPr>
          <p:cNvPr id="1026" name="Freeform 2"/>
          <p:cNvSpPr>
            <a:spLocks/>
          </p:cNvSpPr>
          <p:nvPr/>
        </p:nvSpPr>
        <p:spPr bwMode="auto">
          <a:xfrm>
            <a:off x="1333500" y="1714500"/>
            <a:ext cx="2400300" cy="571500"/>
          </a:xfrm>
          <a:custGeom>
            <a:avLst/>
            <a:gdLst/>
            <a:ahLst/>
            <a:cxnLst>
              <a:cxn ang="0">
                <a:pos x="0" y="900"/>
              </a:cxn>
              <a:cxn ang="0">
                <a:pos x="90" y="0"/>
              </a:cxn>
              <a:cxn ang="0">
                <a:pos x="3600" y="0"/>
              </a:cxn>
              <a:cxn ang="0">
                <a:pos x="3780" y="900"/>
              </a:cxn>
            </a:cxnLst>
            <a:rect l="0" t="0" r="r" b="b"/>
            <a:pathLst>
              <a:path w="3780" h="900">
                <a:moveTo>
                  <a:pt x="0" y="900"/>
                </a:moveTo>
                <a:lnTo>
                  <a:pt x="90" y="0"/>
                </a:lnTo>
                <a:lnTo>
                  <a:pt x="3600" y="0"/>
                </a:lnTo>
                <a:lnTo>
                  <a:pt x="3780" y="90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7" name="Oval 3"/>
          <p:cNvSpPr>
            <a:spLocks noChangeArrowheads="1"/>
          </p:cNvSpPr>
          <p:nvPr/>
        </p:nvSpPr>
        <p:spPr bwMode="auto">
          <a:xfrm>
            <a:off x="2247900" y="1524000"/>
            <a:ext cx="533400" cy="4286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Rectangle 4"/>
          <p:cNvSpPr>
            <a:spLocks noChangeArrowheads="1"/>
          </p:cNvSpPr>
          <p:nvPr/>
        </p:nvSpPr>
        <p:spPr bwMode="auto">
          <a:xfrm>
            <a:off x="19050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219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29337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3505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AutoShape 8"/>
          <p:cNvSpPr>
            <a:spLocks noChangeArrowheads="1"/>
          </p:cNvSpPr>
          <p:nvPr/>
        </p:nvSpPr>
        <p:spPr bwMode="auto">
          <a:xfrm>
            <a:off x="11049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AutoShape 9"/>
          <p:cNvSpPr>
            <a:spLocks noChangeArrowheads="1"/>
          </p:cNvSpPr>
          <p:nvPr/>
        </p:nvSpPr>
        <p:spPr bwMode="auto">
          <a:xfrm>
            <a:off x="28194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Freeform 10"/>
          <p:cNvSpPr>
            <a:spLocks/>
          </p:cNvSpPr>
          <p:nvPr/>
        </p:nvSpPr>
        <p:spPr bwMode="auto">
          <a:xfrm>
            <a:off x="1104900" y="33147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p:cNvSpPr>
          <p:nvPr/>
        </p:nvSpPr>
        <p:spPr bwMode="auto">
          <a:xfrm>
            <a:off x="2819400" y="34671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AutoShape 12"/>
          <p:cNvSpPr>
            <a:spLocks noChangeArrowheads="1"/>
          </p:cNvSpPr>
          <p:nvPr/>
        </p:nvSpPr>
        <p:spPr bwMode="auto">
          <a:xfrm>
            <a:off x="1905000" y="2057400"/>
            <a:ext cx="1257300" cy="1143000"/>
          </a:xfrm>
          <a:custGeom>
            <a:avLst/>
            <a:gdLst>
              <a:gd name="G0" fmla="+- 6712 0 0"/>
              <a:gd name="G1" fmla="+- -11668921 0 0"/>
              <a:gd name="G2" fmla="+- 0 0 -11668921"/>
              <a:gd name="T0" fmla="*/ 0 256 1"/>
              <a:gd name="T1" fmla="*/ 180 256 1"/>
              <a:gd name="G3" fmla="+- -11668921 T0 T1"/>
              <a:gd name="T2" fmla="*/ 0 256 1"/>
              <a:gd name="T3" fmla="*/ 90 256 1"/>
              <a:gd name="G4" fmla="+- -11668921 T2 T3"/>
              <a:gd name="G5" fmla="*/ G4 2 1"/>
              <a:gd name="T4" fmla="*/ 90 256 1"/>
              <a:gd name="T5" fmla="*/ 0 256 1"/>
              <a:gd name="G6" fmla="+- -11668921 T4 T5"/>
              <a:gd name="G7" fmla="*/ G6 2 1"/>
              <a:gd name="G8" fmla="abs -1166892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712"/>
              <a:gd name="G18" fmla="*/ 6712 1 2"/>
              <a:gd name="G19" fmla="+- G18 5400 0"/>
              <a:gd name="G20" fmla="cos G19 -11668921"/>
              <a:gd name="G21" fmla="sin G19 -11668921"/>
              <a:gd name="G22" fmla="+- G20 10800 0"/>
              <a:gd name="G23" fmla="+- G21 10800 0"/>
              <a:gd name="G24" fmla="+- 10800 0 G20"/>
              <a:gd name="G25" fmla="+- 6712 10800 0"/>
              <a:gd name="G26" fmla="?: G9 G17 G25"/>
              <a:gd name="G27" fmla="?: G9 0 21600"/>
              <a:gd name="G28" fmla="cos 10800 -11668921"/>
              <a:gd name="G29" fmla="sin 10800 -11668921"/>
              <a:gd name="G30" fmla="sin 6712 -11668921"/>
              <a:gd name="G31" fmla="+- G28 10800 0"/>
              <a:gd name="G32" fmla="+- G29 10800 0"/>
              <a:gd name="G33" fmla="+- G30 10800 0"/>
              <a:gd name="G34" fmla="?: G4 0 G31"/>
              <a:gd name="G35" fmla="?: -11668921 G34 0"/>
              <a:gd name="G36" fmla="?: G6 G35 G31"/>
              <a:gd name="G37" fmla="+- 21600 0 G36"/>
              <a:gd name="G38" fmla="?: G4 0 G33"/>
              <a:gd name="G39" fmla="?: -11668921 G38 G32"/>
              <a:gd name="G40" fmla="?: G6 G39 0"/>
              <a:gd name="G41" fmla="?: G4 G32 21600"/>
              <a:gd name="G42" fmla="?: G6 G41 G33"/>
              <a:gd name="T12" fmla="*/ 10800 w 21600"/>
              <a:gd name="T13" fmla="*/ 0 h 21600"/>
              <a:gd name="T14" fmla="*/ 2049 w 21600"/>
              <a:gd name="T15" fmla="*/ 10502 h 21600"/>
              <a:gd name="T16" fmla="*/ 10800 w 21600"/>
              <a:gd name="T17" fmla="*/ 4088 h 21600"/>
              <a:gd name="T18" fmla="*/ 19551 w 21600"/>
              <a:gd name="T19" fmla="*/ 1050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091" y="10572"/>
                </a:moveTo>
                <a:cubicBezTo>
                  <a:pt x="4214" y="6955"/>
                  <a:pt x="7181" y="4087"/>
                  <a:pt x="10800" y="4088"/>
                </a:cubicBezTo>
                <a:cubicBezTo>
                  <a:pt x="14418" y="4088"/>
                  <a:pt x="17385" y="6955"/>
                  <a:pt x="17508" y="10572"/>
                </a:cubicBezTo>
                <a:lnTo>
                  <a:pt x="21593" y="10433"/>
                </a:lnTo>
                <a:cubicBezTo>
                  <a:pt x="21396" y="4614"/>
                  <a:pt x="16621" y="-1"/>
                  <a:pt x="10799" y="0"/>
                </a:cubicBezTo>
                <a:cubicBezTo>
                  <a:pt x="4978" y="0"/>
                  <a:pt x="203" y="4614"/>
                  <a:pt x="6" y="10433"/>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7" name="Rectangle 13"/>
          <p:cNvSpPr>
            <a:spLocks noChangeArrowheads="1"/>
          </p:cNvSpPr>
          <p:nvPr/>
        </p:nvSpPr>
        <p:spPr bwMode="auto">
          <a:xfrm>
            <a:off x="1219200" y="33147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8" name="Rectangle 14"/>
          <p:cNvSpPr>
            <a:spLocks noChangeArrowheads="1"/>
          </p:cNvSpPr>
          <p:nvPr/>
        </p:nvSpPr>
        <p:spPr bwMode="auto">
          <a:xfrm>
            <a:off x="1905000" y="33147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9" name="Rectangle 15"/>
          <p:cNvSpPr>
            <a:spLocks noChangeArrowheads="1"/>
          </p:cNvSpPr>
          <p:nvPr/>
        </p:nvSpPr>
        <p:spPr bwMode="auto">
          <a:xfrm>
            <a:off x="2933700" y="34290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0" name="Rectangle 16"/>
          <p:cNvSpPr>
            <a:spLocks noChangeArrowheads="1"/>
          </p:cNvSpPr>
          <p:nvPr/>
        </p:nvSpPr>
        <p:spPr bwMode="auto">
          <a:xfrm>
            <a:off x="3505200" y="34290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1" name="Rectangle 17"/>
          <p:cNvSpPr>
            <a:spLocks noChangeArrowheads="1"/>
          </p:cNvSpPr>
          <p:nvPr/>
        </p:nvSpPr>
        <p:spPr bwMode="auto">
          <a:xfrm>
            <a:off x="19050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2" name="Rectangle 18"/>
          <p:cNvSpPr>
            <a:spLocks noChangeArrowheads="1"/>
          </p:cNvSpPr>
          <p:nvPr/>
        </p:nvSpPr>
        <p:spPr bwMode="auto">
          <a:xfrm>
            <a:off x="29337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3" name="Rectangle 19"/>
          <p:cNvSpPr>
            <a:spLocks noChangeArrowheads="1"/>
          </p:cNvSpPr>
          <p:nvPr/>
        </p:nvSpPr>
        <p:spPr bwMode="auto">
          <a:xfrm>
            <a:off x="1219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4" name="Rectangle 20"/>
          <p:cNvSpPr>
            <a:spLocks noChangeArrowheads="1"/>
          </p:cNvSpPr>
          <p:nvPr/>
        </p:nvSpPr>
        <p:spPr bwMode="auto">
          <a:xfrm>
            <a:off x="3505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5" name="Rectangle 21"/>
          <p:cNvSpPr>
            <a:spLocks noChangeArrowheads="1"/>
          </p:cNvSpPr>
          <p:nvPr/>
        </p:nvSpPr>
        <p:spPr bwMode="auto">
          <a:xfrm>
            <a:off x="29337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6" name="Rectangle 22"/>
          <p:cNvSpPr>
            <a:spLocks noChangeArrowheads="1"/>
          </p:cNvSpPr>
          <p:nvPr/>
        </p:nvSpPr>
        <p:spPr bwMode="auto">
          <a:xfrm>
            <a:off x="19050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7" name="Line 23"/>
          <p:cNvSpPr>
            <a:spLocks noChangeShapeType="1"/>
          </p:cNvSpPr>
          <p:nvPr/>
        </p:nvSpPr>
        <p:spPr bwMode="auto">
          <a:xfrm>
            <a:off x="1219200" y="26289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Line 24"/>
          <p:cNvSpPr>
            <a:spLocks noChangeShapeType="1"/>
          </p:cNvSpPr>
          <p:nvPr/>
        </p:nvSpPr>
        <p:spPr bwMode="auto">
          <a:xfrm flipV="1">
            <a:off x="1905000" y="25146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Line 25"/>
          <p:cNvSpPr>
            <a:spLocks noChangeShapeType="1"/>
          </p:cNvSpPr>
          <p:nvPr/>
        </p:nvSpPr>
        <p:spPr bwMode="auto">
          <a:xfrm flipV="1">
            <a:off x="29337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Line 26"/>
          <p:cNvSpPr>
            <a:spLocks noChangeShapeType="1"/>
          </p:cNvSpPr>
          <p:nvPr/>
        </p:nvSpPr>
        <p:spPr bwMode="auto">
          <a:xfrm flipV="1">
            <a:off x="3162300" y="25146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Line 27"/>
          <p:cNvSpPr>
            <a:spLocks noChangeShapeType="1"/>
          </p:cNvSpPr>
          <p:nvPr/>
        </p:nvSpPr>
        <p:spPr bwMode="auto">
          <a:xfrm flipV="1">
            <a:off x="35052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Title 1"/>
          <p:cNvSpPr txBox="1">
            <a:spLocks/>
          </p:cNvSpPr>
          <p:nvPr/>
        </p:nvSpPr>
        <p:spPr>
          <a:xfrm>
            <a:off x="533400" y="4876800"/>
            <a:ext cx="3962400" cy="1143000"/>
          </a:xfrm>
          <a:prstGeom prst="rect">
            <a:avLst/>
          </a:prstGeom>
        </p:spPr>
        <p:txBody>
          <a:bodyPr vert="horz" anchor="t">
            <a:noAutofit/>
          </a:bodyPr>
          <a:lstStyle/>
          <a:p>
            <a:pPr marL="0" marR="9144"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Zn </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Zn</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2+</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+ 2 e</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a:t>
            </a:r>
          </a:p>
          <a:p>
            <a:pPr marL="0" marR="9144" lvl="0" indent="0" algn="ctr" defTabSz="914400" rtl="0" eaLnBrk="1" fontAlgn="auto" latinLnBrk="0" hangingPunct="1">
              <a:lnSpc>
                <a:spcPct val="100000"/>
              </a:lnSpc>
              <a:spcBef>
                <a:spcPct val="0"/>
              </a:spcBef>
              <a:spcAft>
                <a:spcPts val="0"/>
              </a:spcAft>
              <a:buClrTx/>
              <a:buSzTx/>
              <a:buFontTx/>
              <a:buNone/>
              <a:tabLst/>
              <a:defRPr/>
            </a:pPr>
            <a:endPar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endParaRPr>
          </a:p>
          <a:p>
            <a:pPr marL="0" marR="9144" lvl="0" indent="0" algn="ctr" defTabSz="914400" rtl="0" eaLnBrk="1" fontAlgn="auto" latinLnBrk="0" hangingPunct="1">
              <a:lnSpc>
                <a:spcPct val="100000"/>
              </a:lnSpc>
              <a:spcBef>
                <a:spcPct val="0"/>
              </a:spcBef>
              <a:spcAft>
                <a:spcPts val="0"/>
              </a:spcAft>
              <a:buClrTx/>
              <a:buSzTx/>
              <a:buFontTx/>
              <a:buNone/>
              <a:tabLst/>
              <a:defRPr/>
            </a:pP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Cu</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+2e</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  Cu</a:t>
            </a:r>
            <a: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
            </a:r>
            <a:b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br>
            <a:endParaRPr kumimoji="0" lang="en-US" sz="4000" b="1" i="0" u="none" strike="noStrike" kern="1200" spc="0" normalizeH="0" noProof="0" dirty="0">
              <a:ln>
                <a:noFill/>
              </a:ln>
              <a:solidFill>
                <a:schemeClr val="bg1"/>
              </a:solidFill>
              <a:effectLst>
                <a:reflection blurRad="12700" stA="34000" endA="740" endPos="53000" dir="5400000" sy="-100000" algn="bl" rotWithShape="0"/>
              </a:effectLst>
              <a:uLnTx/>
              <a:uFillTx/>
              <a:latin typeface="Antique Olive" pitchFamily="34" charset="0"/>
              <a:ea typeface="+mj-ea"/>
              <a:cs typeface="+mj-cs"/>
            </a:endParaRPr>
          </a:p>
        </p:txBody>
      </p:sp>
      <p:sp>
        <p:nvSpPr>
          <p:cNvPr id="34" name="Rectangle 33"/>
          <p:cNvSpPr/>
          <p:nvPr/>
        </p:nvSpPr>
        <p:spPr>
          <a:xfrm rot="16200000">
            <a:off x="809247" y="3215021"/>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35" name="Rectangle 34"/>
          <p:cNvSpPr/>
          <p:nvPr/>
        </p:nvSpPr>
        <p:spPr>
          <a:xfrm rot="16200000">
            <a:off x="3090469" y="3215022"/>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36" name="Rectangle 35"/>
          <p:cNvSpPr/>
          <p:nvPr/>
        </p:nvSpPr>
        <p:spPr>
          <a:xfrm>
            <a:off x="1295400" y="4495800"/>
            <a:ext cx="914400" cy="400110"/>
          </a:xfrm>
          <a:prstGeom prst="rect">
            <a:avLst/>
          </a:prstGeom>
        </p:spPr>
        <p:txBody>
          <a:bodyPr wrap="square">
            <a:spAutoFit/>
          </a:bodyPr>
          <a:lstStyle/>
          <a:p>
            <a:r>
              <a:rPr lang="en-US" sz="2000" dirty="0" smtClean="0">
                <a:solidFill>
                  <a:srgbClr val="0000FF"/>
                </a:solidFill>
              </a:rPr>
              <a:t>anode</a:t>
            </a:r>
            <a:endParaRPr lang="en-US" sz="2000" dirty="0">
              <a:solidFill>
                <a:srgbClr val="0000FF"/>
              </a:solidFill>
            </a:endParaRPr>
          </a:p>
        </p:txBody>
      </p:sp>
      <p:sp>
        <p:nvSpPr>
          <p:cNvPr id="37" name="Rectangle 36"/>
          <p:cNvSpPr/>
          <p:nvPr/>
        </p:nvSpPr>
        <p:spPr>
          <a:xfrm>
            <a:off x="2895600" y="4495800"/>
            <a:ext cx="1143000" cy="400110"/>
          </a:xfrm>
          <a:prstGeom prst="rect">
            <a:avLst/>
          </a:prstGeom>
        </p:spPr>
        <p:txBody>
          <a:bodyPr wrap="square">
            <a:spAutoFit/>
          </a:bodyPr>
          <a:lstStyle/>
          <a:p>
            <a:r>
              <a:rPr lang="en-US" sz="2000" dirty="0" smtClean="0">
                <a:solidFill>
                  <a:srgbClr val="0000FF"/>
                </a:solidFill>
              </a:rPr>
              <a:t>cathode</a:t>
            </a:r>
            <a:endParaRPr lang="en-US" sz="2000" dirty="0">
              <a:solidFill>
                <a:srgbClr val="0000FF"/>
              </a:solidFill>
            </a:endParaRPr>
          </a:p>
        </p:txBody>
      </p:sp>
      <p:sp>
        <p:nvSpPr>
          <p:cNvPr id="38" name="Rectangle 37"/>
          <p:cNvSpPr/>
          <p:nvPr/>
        </p:nvSpPr>
        <p:spPr>
          <a:xfrm>
            <a:off x="1981200" y="1981200"/>
            <a:ext cx="1143000" cy="707886"/>
          </a:xfrm>
          <a:prstGeom prst="rect">
            <a:avLst/>
          </a:prstGeom>
        </p:spPr>
        <p:txBody>
          <a:bodyPr wrap="square">
            <a:spAutoFit/>
          </a:bodyPr>
          <a:lstStyle/>
          <a:p>
            <a:pPr algn="ctr"/>
            <a:r>
              <a:rPr lang="en-US" sz="2000" dirty="0" smtClean="0">
                <a:solidFill>
                  <a:srgbClr val="0000FF"/>
                </a:solidFill>
              </a:rPr>
              <a:t>Salt bridge</a:t>
            </a:r>
            <a:endParaRPr lang="en-US" sz="2000" dirty="0">
              <a:solidFill>
                <a:srgbClr val="0000FF"/>
              </a:solidFill>
            </a:endParaRPr>
          </a:p>
        </p:txBody>
      </p:sp>
      <p:grpSp>
        <p:nvGrpSpPr>
          <p:cNvPr id="4" name="Group 40"/>
          <p:cNvGrpSpPr/>
          <p:nvPr/>
        </p:nvGrpSpPr>
        <p:grpSpPr>
          <a:xfrm>
            <a:off x="1143000" y="4495800"/>
            <a:ext cx="228600" cy="609600"/>
            <a:chOff x="4876800" y="4724400"/>
            <a:chExt cx="533400" cy="1600200"/>
          </a:xfrm>
        </p:grpSpPr>
        <p:cxnSp>
          <p:nvCxnSpPr>
            <p:cNvPr id="39" name="Straight Arrow Connector 38"/>
            <p:cNvCxnSpPr/>
            <p:nvPr/>
          </p:nvCxnSpPr>
          <p:spPr>
            <a:xfrm flipV="1">
              <a:off x="4876800" y="4724400"/>
              <a:ext cx="533400" cy="16002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5" name="Group 41"/>
          <p:cNvGrpSpPr/>
          <p:nvPr/>
        </p:nvGrpSpPr>
        <p:grpSpPr>
          <a:xfrm flipH="1">
            <a:off x="3483434" y="4495800"/>
            <a:ext cx="783771" cy="1066800"/>
            <a:chOff x="4876800" y="4831080"/>
            <a:chExt cx="457200" cy="1493520"/>
          </a:xfrm>
        </p:grpSpPr>
        <p:cxnSp>
          <p:nvCxnSpPr>
            <p:cNvPr id="43" name="Straight Arrow Connector 42"/>
            <p:cNvCxnSpPr/>
            <p:nvPr/>
          </p:nvCxnSpPr>
          <p:spPr>
            <a:xfrm flipV="1">
              <a:off x="4876800" y="4831080"/>
              <a:ext cx="222250" cy="149352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46" name="Rectangle 45"/>
          <p:cNvSpPr/>
          <p:nvPr/>
        </p:nvSpPr>
        <p:spPr>
          <a:xfrm>
            <a:off x="2209800" y="1581090"/>
            <a:ext cx="609600" cy="400110"/>
          </a:xfrm>
          <a:prstGeom prst="rect">
            <a:avLst/>
          </a:prstGeom>
        </p:spPr>
        <p:txBody>
          <a:bodyPr wrap="square">
            <a:spAutoFit/>
          </a:bodyPr>
          <a:lstStyle/>
          <a:p>
            <a:pPr algn="ctr"/>
            <a:r>
              <a:rPr lang="en-US" sz="2000" dirty="0" smtClean="0">
                <a:solidFill>
                  <a:srgbClr val="0000FF"/>
                </a:solidFill>
              </a:rPr>
              <a:t>V</a:t>
            </a:r>
            <a:endParaRPr lang="en-US" sz="20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457200" y="1295400"/>
            <a:ext cx="4114800" cy="4724400"/>
          </a:xfrm>
          <a:prstGeom prst="rect">
            <a:avLst/>
          </a:prstGeom>
          <a:solidFill>
            <a:schemeClr val="tx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24400" y="1143000"/>
            <a:ext cx="4191000" cy="2971800"/>
          </a:xfrm>
        </p:spPr>
        <p:txBody>
          <a:bodyPr/>
          <a:lstStyle/>
          <a:p>
            <a:r>
              <a:rPr lang="en-US" sz="1800" cap="none" dirty="0" smtClean="0">
                <a:latin typeface="Berlin Sans FB Demi" pitchFamily="34" charset="0"/>
              </a:rPr>
              <a:t>SOLUTION COMPONENTS:</a:t>
            </a:r>
            <a:br>
              <a:rPr lang="en-US" sz="1800" cap="none" dirty="0" smtClean="0">
                <a:latin typeface="Berlin Sans FB Demi" pitchFamily="34" charset="0"/>
              </a:rPr>
            </a:br>
            <a:r>
              <a:rPr lang="en-US" sz="1800" cap="none" dirty="0" smtClean="0">
                <a:latin typeface="Berlin Sans FB Demi" pitchFamily="34" charset="0"/>
              </a:rPr>
              <a:t>All half-reaction components which are aqueous or liquid must be present in the solution compartments of their respective half-cells. In addition, other ions may need to be present, and may or may not be shown. (e.g. when H</a:t>
            </a:r>
            <a:r>
              <a:rPr lang="en-US" sz="1800" cap="none" baseline="30000" dirty="0" smtClean="0">
                <a:latin typeface="Berlin Sans FB Demi" pitchFamily="34" charset="0"/>
              </a:rPr>
              <a:t>+</a:t>
            </a:r>
            <a:r>
              <a:rPr lang="en-US" sz="1800" cap="none" dirty="0" smtClean="0">
                <a:latin typeface="Berlin Sans FB Demi" pitchFamily="34" charset="0"/>
              </a:rPr>
              <a:t> ions are present, they may be supplied by any non-interfering acid – </a:t>
            </a:r>
            <a:r>
              <a:rPr lang="en-US" sz="1800" cap="none" dirty="0" err="1" smtClean="0">
                <a:latin typeface="Berlin Sans FB Demi" pitchFamily="34" charset="0"/>
              </a:rPr>
              <a:t>HCl</a:t>
            </a:r>
            <a:r>
              <a:rPr lang="en-US" sz="1800" cap="none" dirty="0" smtClean="0">
                <a:latin typeface="Berlin Sans FB Demi" pitchFamily="34" charset="0"/>
              </a:rPr>
              <a:t> is a common choice, which results in the presence of </a:t>
            </a:r>
            <a:r>
              <a:rPr lang="en-US" sz="1800" cap="none" dirty="0" err="1" smtClean="0">
                <a:latin typeface="Berlin Sans FB Demi" pitchFamily="34" charset="0"/>
              </a:rPr>
              <a:t>Cl</a:t>
            </a:r>
            <a:r>
              <a:rPr lang="en-US" sz="1800" cap="none" baseline="30000" dirty="0" smtClean="0">
                <a:latin typeface="Berlin Sans FB Demi" pitchFamily="34" charset="0"/>
              </a:rPr>
              <a:t>-</a:t>
            </a:r>
            <a:r>
              <a:rPr lang="en-US" sz="1800" cap="none" dirty="0" smtClean="0">
                <a:latin typeface="Berlin Sans FB Demi" pitchFamily="34" charset="0"/>
              </a:rPr>
              <a:t>.)</a:t>
            </a:r>
            <a:endParaRPr lang="en-US" sz="1800" dirty="0"/>
          </a:p>
        </p:txBody>
      </p:sp>
      <p:sp>
        <p:nvSpPr>
          <p:cNvPr id="3" name="Subtitle 2"/>
          <p:cNvSpPr>
            <a:spLocks noGrp="1"/>
          </p:cNvSpPr>
          <p:nvPr>
            <p:ph type="subTitle" idx="1"/>
          </p:nvPr>
        </p:nvSpPr>
        <p:spPr>
          <a:xfrm>
            <a:off x="838200" y="76200"/>
            <a:ext cx="7772400" cy="822960"/>
          </a:xfrm>
        </p:spPr>
        <p:txBody>
          <a:bodyPr>
            <a:normAutofit/>
          </a:bodyPr>
          <a:lstStyle/>
          <a:p>
            <a:r>
              <a:rPr lang="en-US" sz="4000" dirty="0" smtClean="0"/>
              <a:t>Anatomy of a Galvanic Cell</a:t>
            </a:r>
            <a:endParaRPr lang="en-US" sz="4000" dirty="0"/>
          </a:p>
        </p:txBody>
      </p:sp>
      <p:sp>
        <p:nvSpPr>
          <p:cNvPr id="1026" name="Freeform 2"/>
          <p:cNvSpPr>
            <a:spLocks/>
          </p:cNvSpPr>
          <p:nvPr/>
        </p:nvSpPr>
        <p:spPr bwMode="auto">
          <a:xfrm>
            <a:off x="1333500" y="1714500"/>
            <a:ext cx="2400300" cy="571500"/>
          </a:xfrm>
          <a:custGeom>
            <a:avLst/>
            <a:gdLst/>
            <a:ahLst/>
            <a:cxnLst>
              <a:cxn ang="0">
                <a:pos x="0" y="900"/>
              </a:cxn>
              <a:cxn ang="0">
                <a:pos x="90" y="0"/>
              </a:cxn>
              <a:cxn ang="0">
                <a:pos x="3600" y="0"/>
              </a:cxn>
              <a:cxn ang="0">
                <a:pos x="3780" y="900"/>
              </a:cxn>
            </a:cxnLst>
            <a:rect l="0" t="0" r="r" b="b"/>
            <a:pathLst>
              <a:path w="3780" h="900">
                <a:moveTo>
                  <a:pt x="0" y="900"/>
                </a:moveTo>
                <a:lnTo>
                  <a:pt x="90" y="0"/>
                </a:lnTo>
                <a:lnTo>
                  <a:pt x="3600" y="0"/>
                </a:lnTo>
                <a:lnTo>
                  <a:pt x="3780" y="90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7" name="Oval 3"/>
          <p:cNvSpPr>
            <a:spLocks noChangeArrowheads="1"/>
          </p:cNvSpPr>
          <p:nvPr/>
        </p:nvSpPr>
        <p:spPr bwMode="auto">
          <a:xfrm>
            <a:off x="2247900" y="1524000"/>
            <a:ext cx="533400" cy="4286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Rectangle 4"/>
          <p:cNvSpPr>
            <a:spLocks noChangeArrowheads="1"/>
          </p:cNvSpPr>
          <p:nvPr/>
        </p:nvSpPr>
        <p:spPr bwMode="auto">
          <a:xfrm>
            <a:off x="19050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219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29337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3505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AutoShape 8"/>
          <p:cNvSpPr>
            <a:spLocks noChangeArrowheads="1"/>
          </p:cNvSpPr>
          <p:nvPr/>
        </p:nvSpPr>
        <p:spPr bwMode="auto">
          <a:xfrm>
            <a:off x="11049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AutoShape 9"/>
          <p:cNvSpPr>
            <a:spLocks noChangeArrowheads="1"/>
          </p:cNvSpPr>
          <p:nvPr/>
        </p:nvSpPr>
        <p:spPr bwMode="auto">
          <a:xfrm>
            <a:off x="28194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Freeform 10"/>
          <p:cNvSpPr>
            <a:spLocks/>
          </p:cNvSpPr>
          <p:nvPr/>
        </p:nvSpPr>
        <p:spPr bwMode="auto">
          <a:xfrm>
            <a:off x="1104900" y="33147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p:cNvSpPr>
          <p:nvPr/>
        </p:nvSpPr>
        <p:spPr bwMode="auto">
          <a:xfrm>
            <a:off x="2819400" y="34671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AutoShape 12"/>
          <p:cNvSpPr>
            <a:spLocks noChangeArrowheads="1"/>
          </p:cNvSpPr>
          <p:nvPr/>
        </p:nvSpPr>
        <p:spPr bwMode="auto">
          <a:xfrm>
            <a:off x="1905000" y="2057400"/>
            <a:ext cx="1257300" cy="1143000"/>
          </a:xfrm>
          <a:custGeom>
            <a:avLst/>
            <a:gdLst>
              <a:gd name="G0" fmla="+- 6712 0 0"/>
              <a:gd name="G1" fmla="+- -11668921 0 0"/>
              <a:gd name="G2" fmla="+- 0 0 -11668921"/>
              <a:gd name="T0" fmla="*/ 0 256 1"/>
              <a:gd name="T1" fmla="*/ 180 256 1"/>
              <a:gd name="G3" fmla="+- -11668921 T0 T1"/>
              <a:gd name="T2" fmla="*/ 0 256 1"/>
              <a:gd name="T3" fmla="*/ 90 256 1"/>
              <a:gd name="G4" fmla="+- -11668921 T2 T3"/>
              <a:gd name="G5" fmla="*/ G4 2 1"/>
              <a:gd name="T4" fmla="*/ 90 256 1"/>
              <a:gd name="T5" fmla="*/ 0 256 1"/>
              <a:gd name="G6" fmla="+- -11668921 T4 T5"/>
              <a:gd name="G7" fmla="*/ G6 2 1"/>
              <a:gd name="G8" fmla="abs -1166892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712"/>
              <a:gd name="G18" fmla="*/ 6712 1 2"/>
              <a:gd name="G19" fmla="+- G18 5400 0"/>
              <a:gd name="G20" fmla="cos G19 -11668921"/>
              <a:gd name="G21" fmla="sin G19 -11668921"/>
              <a:gd name="G22" fmla="+- G20 10800 0"/>
              <a:gd name="G23" fmla="+- G21 10800 0"/>
              <a:gd name="G24" fmla="+- 10800 0 G20"/>
              <a:gd name="G25" fmla="+- 6712 10800 0"/>
              <a:gd name="G26" fmla="?: G9 G17 G25"/>
              <a:gd name="G27" fmla="?: G9 0 21600"/>
              <a:gd name="G28" fmla="cos 10800 -11668921"/>
              <a:gd name="G29" fmla="sin 10800 -11668921"/>
              <a:gd name="G30" fmla="sin 6712 -11668921"/>
              <a:gd name="G31" fmla="+- G28 10800 0"/>
              <a:gd name="G32" fmla="+- G29 10800 0"/>
              <a:gd name="G33" fmla="+- G30 10800 0"/>
              <a:gd name="G34" fmla="?: G4 0 G31"/>
              <a:gd name="G35" fmla="?: -11668921 G34 0"/>
              <a:gd name="G36" fmla="?: G6 G35 G31"/>
              <a:gd name="G37" fmla="+- 21600 0 G36"/>
              <a:gd name="G38" fmla="?: G4 0 G33"/>
              <a:gd name="G39" fmla="?: -11668921 G38 G32"/>
              <a:gd name="G40" fmla="?: G6 G39 0"/>
              <a:gd name="G41" fmla="?: G4 G32 21600"/>
              <a:gd name="G42" fmla="?: G6 G41 G33"/>
              <a:gd name="T12" fmla="*/ 10800 w 21600"/>
              <a:gd name="T13" fmla="*/ 0 h 21600"/>
              <a:gd name="T14" fmla="*/ 2049 w 21600"/>
              <a:gd name="T15" fmla="*/ 10502 h 21600"/>
              <a:gd name="T16" fmla="*/ 10800 w 21600"/>
              <a:gd name="T17" fmla="*/ 4088 h 21600"/>
              <a:gd name="T18" fmla="*/ 19551 w 21600"/>
              <a:gd name="T19" fmla="*/ 1050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091" y="10572"/>
                </a:moveTo>
                <a:cubicBezTo>
                  <a:pt x="4214" y="6955"/>
                  <a:pt x="7181" y="4087"/>
                  <a:pt x="10800" y="4088"/>
                </a:cubicBezTo>
                <a:cubicBezTo>
                  <a:pt x="14418" y="4088"/>
                  <a:pt x="17385" y="6955"/>
                  <a:pt x="17508" y="10572"/>
                </a:cubicBezTo>
                <a:lnTo>
                  <a:pt x="21593" y="10433"/>
                </a:lnTo>
                <a:cubicBezTo>
                  <a:pt x="21396" y="4614"/>
                  <a:pt x="16621" y="-1"/>
                  <a:pt x="10799" y="0"/>
                </a:cubicBezTo>
                <a:cubicBezTo>
                  <a:pt x="4978" y="0"/>
                  <a:pt x="203" y="4614"/>
                  <a:pt x="6" y="10433"/>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7" name="Rectangle 13"/>
          <p:cNvSpPr>
            <a:spLocks noChangeArrowheads="1"/>
          </p:cNvSpPr>
          <p:nvPr/>
        </p:nvSpPr>
        <p:spPr bwMode="auto">
          <a:xfrm>
            <a:off x="1219200" y="33147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8" name="Rectangle 14"/>
          <p:cNvSpPr>
            <a:spLocks noChangeArrowheads="1"/>
          </p:cNvSpPr>
          <p:nvPr/>
        </p:nvSpPr>
        <p:spPr bwMode="auto">
          <a:xfrm>
            <a:off x="1905000" y="33147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9" name="Rectangle 15"/>
          <p:cNvSpPr>
            <a:spLocks noChangeArrowheads="1"/>
          </p:cNvSpPr>
          <p:nvPr/>
        </p:nvSpPr>
        <p:spPr bwMode="auto">
          <a:xfrm>
            <a:off x="2933700" y="34290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0" name="Rectangle 16"/>
          <p:cNvSpPr>
            <a:spLocks noChangeArrowheads="1"/>
          </p:cNvSpPr>
          <p:nvPr/>
        </p:nvSpPr>
        <p:spPr bwMode="auto">
          <a:xfrm>
            <a:off x="3505200" y="34290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1" name="Rectangle 17"/>
          <p:cNvSpPr>
            <a:spLocks noChangeArrowheads="1"/>
          </p:cNvSpPr>
          <p:nvPr/>
        </p:nvSpPr>
        <p:spPr bwMode="auto">
          <a:xfrm>
            <a:off x="19050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2" name="Rectangle 18"/>
          <p:cNvSpPr>
            <a:spLocks noChangeArrowheads="1"/>
          </p:cNvSpPr>
          <p:nvPr/>
        </p:nvSpPr>
        <p:spPr bwMode="auto">
          <a:xfrm>
            <a:off x="29337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3" name="Rectangle 19"/>
          <p:cNvSpPr>
            <a:spLocks noChangeArrowheads="1"/>
          </p:cNvSpPr>
          <p:nvPr/>
        </p:nvSpPr>
        <p:spPr bwMode="auto">
          <a:xfrm>
            <a:off x="1219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4" name="Rectangle 20"/>
          <p:cNvSpPr>
            <a:spLocks noChangeArrowheads="1"/>
          </p:cNvSpPr>
          <p:nvPr/>
        </p:nvSpPr>
        <p:spPr bwMode="auto">
          <a:xfrm>
            <a:off x="3505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5" name="Rectangle 21"/>
          <p:cNvSpPr>
            <a:spLocks noChangeArrowheads="1"/>
          </p:cNvSpPr>
          <p:nvPr/>
        </p:nvSpPr>
        <p:spPr bwMode="auto">
          <a:xfrm>
            <a:off x="29337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6" name="Rectangle 22"/>
          <p:cNvSpPr>
            <a:spLocks noChangeArrowheads="1"/>
          </p:cNvSpPr>
          <p:nvPr/>
        </p:nvSpPr>
        <p:spPr bwMode="auto">
          <a:xfrm>
            <a:off x="19050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7" name="Line 23"/>
          <p:cNvSpPr>
            <a:spLocks noChangeShapeType="1"/>
          </p:cNvSpPr>
          <p:nvPr/>
        </p:nvSpPr>
        <p:spPr bwMode="auto">
          <a:xfrm>
            <a:off x="1219200" y="26289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Line 24"/>
          <p:cNvSpPr>
            <a:spLocks noChangeShapeType="1"/>
          </p:cNvSpPr>
          <p:nvPr/>
        </p:nvSpPr>
        <p:spPr bwMode="auto">
          <a:xfrm flipV="1">
            <a:off x="1905000" y="25146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Line 25"/>
          <p:cNvSpPr>
            <a:spLocks noChangeShapeType="1"/>
          </p:cNvSpPr>
          <p:nvPr/>
        </p:nvSpPr>
        <p:spPr bwMode="auto">
          <a:xfrm flipV="1">
            <a:off x="29337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Line 26"/>
          <p:cNvSpPr>
            <a:spLocks noChangeShapeType="1"/>
          </p:cNvSpPr>
          <p:nvPr/>
        </p:nvSpPr>
        <p:spPr bwMode="auto">
          <a:xfrm flipV="1">
            <a:off x="3162300" y="25146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Line 27"/>
          <p:cNvSpPr>
            <a:spLocks noChangeShapeType="1"/>
          </p:cNvSpPr>
          <p:nvPr/>
        </p:nvSpPr>
        <p:spPr bwMode="auto">
          <a:xfrm flipV="1">
            <a:off x="35052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Title 1"/>
          <p:cNvSpPr txBox="1">
            <a:spLocks/>
          </p:cNvSpPr>
          <p:nvPr/>
        </p:nvSpPr>
        <p:spPr>
          <a:xfrm>
            <a:off x="4800600" y="4343400"/>
            <a:ext cx="4191000" cy="21336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SALT BRIDGE:</a:t>
            </a:r>
          </a:p>
          <a:p>
            <a:pPr marL="0" marR="9144" lvl="0" indent="0" algn="l" defTabSz="914400" rtl="0" eaLnBrk="1" fontAlgn="auto" latinLnBrk="0" hangingPunct="1">
              <a:lnSpc>
                <a:spcPct val="100000"/>
              </a:lnSpc>
              <a:spcBef>
                <a:spcPct val="0"/>
              </a:spcBef>
              <a:spcAft>
                <a:spcPts val="0"/>
              </a:spcAft>
              <a:buClrTx/>
              <a:buSzTx/>
              <a:buFontTx/>
              <a:buNone/>
              <a:tabLst/>
              <a:defRPr/>
            </a:pPr>
            <a:r>
              <a:rPr lang="en-US" b="1" noProof="0"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Any electrolyte which supplies non-participating ions may be used. For example, </a:t>
            </a:r>
            <a:r>
              <a:rPr lang="en-US" b="1" noProof="0" dirty="0" err="1"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NaCl</a:t>
            </a:r>
            <a:r>
              <a:rPr lang="en-US" b="1" noProof="0"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 is a common choice, but would not be used if chloride ions are a reaction component in one of the half reactions.</a:t>
            </a: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33" name="Title 1"/>
          <p:cNvSpPr txBox="1">
            <a:spLocks/>
          </p:cNvSpPr>
          <p:nvPr/>
        </p:nvSpPr>
        <p:spPr>
          <a:xfrm>
            <a:off x="533400" y="4876800"/>
            <a:ext cx="3962400" cy="1143000"/>
          </a:xfrm>
          <a:prstGeom prst="rect">
            <a:avLst/>
          </a:prstGeom>
        </p:spPr>
        <p:txBody>
          <a:bodyPr vert="horz" anchor="t">
            <a:noAutofit/>
          </a:bodyPr>
          <a:lstStyle/>
          <a:p>
            <a:pPr marR="9144" lvl="0" algn="ctr">
              <a:spcBef>
                <a:spcPct val="0"/>
              </a:spcBef>
              <a:defRPr/>
            </a:pPr>
            <a:r>
              <a:rPr lang="en-US" b="1" dirty="0" smtClean="0">
                <a:solidFill>
                  <a:schemeClr val="bg1"/>
                </a:solidFill>
                <a:effectLst>
                  <a:reflection blurRad="12700" stA="34000" endA="740" endPos="53000" dir="5400000" sy="-100000" algn="bl" rotWithShape="0"/>
                </a:effectLst>
                <a:latin typeface="Antique Olive" pitchFamily="34" charset="0"/>
              </a:rPr>
              <a:t>Zn </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  Zn</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 + 2 e</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a:t>
            </a:r>
          </a:p>
          <a:p>
            <a:pPr marR="9144" lvl="0" algn="ctr">
              <a:spcBef>
                <a:spcPct val="0"/>
              </a:spcBef>
              <a:defRPr/>
            </a:pPr>
            <a:endPar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endParaRPr>
          </a:p>
          <a:p>
            <a:pPr marR="9144" lvl="0" algn="ctr">
              <a:spcBef>
                <a:spcPct val="0"/>
              </a:spcBef>
              <a:defRPr/>
            </a:pP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Cu</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+2e</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  Cu</a:t>
            </a:r>
            <a:r>
              <a:rPr lang="en-US" sz="4000" b="1" dirty="0" smtClean="0">
                <a:solidFill>
                  <a:schemeClr val="bg1"/>
                </a:solidFill>
                <a:effectLst>
                  <a:reflection blurRad="12700" stA="34000" endA="740" endPos="53000" dir="5400000" sy="-100000" algn="bl" rotWithShape="0"/>
                </a:effectLst>
                <a:latin typeface="Antique Olive" pitchFamily="34" charset="0"/>
              </a:rPr>
              <a:t/>
            </a:r>
            <a:br>
              <a:rPr lang="en-US" sz="4000" b="1" dirty="0" smtClean="0">
                <a:solidFill>
                  <a:schemeClr val="bg1"/>
                </a:solidFill>
                <a:effectLst>
                  <a:reflection blurRad="12700" stA="34000" endA="740" endPos="53000" dir="5400000" sy="-100000" algn="bl" rotWithShape="0"/>
                </a:effectLst>
                <a:latin typeface="Antique Olive" pitchFamily="34" charset="0"/>
              </a:rPr>
            </a:br>
            <a:endParaRPr kumimoji="0" lang="en-US" sz="4000" b="1" i="0" u="none" strike="noStrike" kern="1200" spc="0" normalizeH="0" noProof="0" dirty="0">
              <a:ln>
                <a:noFill/>
              </a:ln>
              <a:solidFill>
                <a:schemeClr val="bg1"/>
              </a:solidFill>
              <a:effectLst>
                <a:reflection blurRad="12700" stA="34000" endA="740" endPos="53000" dir="5400000" sy="-100000" algn="bl" rotWithShape="0"/>
              </a:effectLst>
              <a:uLnTx/>
              <a:uFillTx/>
              <a:latin typeface="Antique Olive" pitchFamily="34" charset="0"/>
              <a:ea typeface="+mj-ea"/>
              <a:cs typeface="+mj-cs"/>
            </a:endParaRPr>
          </a:p>
        </p:txBody>
      </p:sp>
      <p:sp>
        <p:nvSpPr>
          <p:cNvPr id="34" name="Rectangle 33"/>
          <p:cNvSpPr/>
          <p:nvPr/>
        </p:nvSpPr>
        <p:spPr>
          <a:xfrm>
            <a:off x="457200" y="1371600"/>
            <a:ext cx="4114800" cy="4724400"/>
          </a:xfrm>
          <a:prstGeom prst="rect">
            <a:avLst/>
          </a:prstGeom>
          <a:solidFill>
            <a:schemeClr val="tx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2"/>
          <p:cNvSpPr>
            <a:spLocks/>
          </p:cNvSpPr>
          <p:nvPr/>
        </p:nvSpPr>
        <p:spPr bwMode="auto">
          <a:xfrm>
            <a:off x="1333500" y="1714500"/>
            <a:ext cx="2400300" cy="571500"/>
          </a:xfrm>
          <a:custGeom>
            <a:avLst/>
            <a:gdLst/>
            <a:ahLst/>
            <a:cxnLst>
              <a:cxn ang="0">
                <a:pos x="0" y="900"/>
              </a:cxn>
              <a:cxn ang="0">
                <a:pos x="90" y="0"/>
              </a:cxn>
              <a:cxn ang="0">
                <a:pos x="3600" y="0"/>
              </a:cxn>
              <a:cxn ang="0">
                <a:pos x="3780" y="900"/>
              </a:cxn>
            </a:cxnLst>
            <a:rect l="0" t="0" r="r" b="b"/>
            <a:pathLst>
              <a:path w="3780" h="900">
                <a:moveTo>
                  <a:pt x="0" y="900"/>
                </a:moveTo>
                <a:lnTo>
                  <a:pt x="90" y="0"/>
                </a:lnTo>
                <a:lnTo>
                  <a:pt x="3600" y="0"/>
                </a:lnTo>
                <a:lnTo>
                  <a:pt x="3780" y="90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Oval 3"/>
          <p:cNvSpPr>
            <a:spLocks noChangeArrowheads="1"/>
          </p:cNvSpPr>
          <p:nvPr/>
        </p:nvSpPr>
        <p:spPr bwMode="auto">
          <a:xfrm>
            <a:off x="2247900" y="1524000"/>
            <a:ext cx="533400" cy="4286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Rectangle 4"/>
          <p:cNvSpPr>
            <a:spLocks noChangeArrowheads="1"/>
          </p:cNvSpPr>
          <p:nvPr/>
        </p:nvSpPr>
        <p:spPr bwMode="auto">
          <a:xfrm>
            <a:off x="19050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8" name="Rectangle 5"/>
          <p:cNvSpPr>
            <a:spLocks noChangeArrowheads="1"/>
          </p:cNvSpPr>
          <p:nvPr/>
        </p:nvSpPr>
        <p:spPr bwMode="auto">
          <a:xfrm>
            <a:off x="1219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Rectangle 6"/>
          <p:cNvSpPr>
            <a:spLocks noChangeArrowheads="1"/>
          </p:cNvSpPr>
          <p:nvPr/>
        </p:nvSpPr>
        <p:spPr bwMode="auto">
          <a:xfrm>
            <a:off x="29337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0" name="Rectangle 7"/>
          <p:cNvSpPr>
            <a:spLocks noChangeArrowheads="1"/>
          </p:cNvSpPr>
          <p:nvPr/>
        </p:nvSpPr>
        <p:spPr bwMode="auto">
          <a:xfrm>
            <a:off x="3505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AutoShape 8"/>
          <p:cNvSpPr>
            <a:spLocks noChangeArrowheads="1"/>
          </p:cNvSpPr>
          <p:nvPr/>
        </p:nvSpPr>
        <p:spPr bwMode="auto">
          <a:xfrm>
            <a:off x="11049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AutoShape 9"/>
          <p:cNvSpPr>
            <a:spLocks noChangeArrowheads="1"/>
          </p:cNvSpPr>
          <p:nvPr/>
        </p:nvSpPr>
        <p:spPr bwMode="auto">
          <a:xfrm>
            <a:off x="28194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0"/>
          <p:cNvSpPr>
            <a:spLocks/>
          </p:cNvSpPr>
          <p:nvPr/>
        </p:nvSpPr>
        <p:spPr bwMode="auto">
          <a:xfrm>
            <a:off x="1104900" y="33147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11"/>
          <p:cNvSpPr>
            <a:spLocks/>
          </p:cNvSpPr>
          <p:nvPr/>
        </p:nvSpPr>
        <p:spPr bwMode="auto">
          <a:xfrm>
            <a:off x="2819400" y="34671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AutoShape 12"/>
          <p:cNvSpPr>
            <a:spLocks noChangeArrowheads="1"/>
          </p:cNvSpPr>
          <p:nvPr/>
        </p:nvSpPr>
        <p:spPr bwMode="auto">
          <a:xfrm>
            <a:off x="1905000" y="2057400"/>
            <a:ext cx="1257300" cy="1143000"/>
          </a:xfrm>
          <a:custGeom>
            <a:avLst/>
            <a:gdLst>
              <a:gd name="G0" fmla="+- 6712 0 0"/>
              <a:gd name="G1" fmla="+- -11668921 0 0"/>
              <a:gd name="G2" fmla="+- 0 0 -11668921"/>
              <a:gd name="T0" fmla="*/ 0 256 1"/>
              <a:gd name="T1" fmla="*/ 180 256 1"/>
              <a:gd name="G3" fmla="+- -11668921 T0 T1"/>
              <a:gd name="T2" fmla="*/ 0 256 1"/>
              <a:gd name="T3" fmla="*/ 90 256 1"/>
              <a:gd name="G4" fmla="+- -11668921 T2 T3"/>
              <a:gd name="G5" fmla="*/ G4 2 1"/>
              <a:gd name="T4" fmla="*/ 90 256 1"/>
              <a:gd name="T5" fmla="*/ 0 256 1"/>
              <a:gd name="G6" fmla="+- -11668921 T4 T5"/>
              <a:gd name="G7" fmla="*/ G6 2 1"/>
              <a:gd name="G8" fmla="abs -1166892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712"/>
              <a:gd name="G18" fmla="*/ 6712 1 2"/>
              <a:gd name="G19" fmla="+- G18 5400 0"/>
              <a:gd name="G20" fmla="cos G19 -11668921"/>
              <a:gd name="G21" fmla="sin G19 -11668921"/>
              <a:gd name="G22" fmla="+- G20 10800 0"/>
              <a:gd name="G23" fmla="+- G21 10800 0"/>
              <a:gd name="G24" fmla="+- 10800 0 G20"/>
              <a:gd name="G25" fmla="+- 6712 10800 0"/>
              <a:gd name="G26" fmla="?: G9 G17 G25"/>
              <a:gd name="G27" fmla="?: G9 0 21600"/>
              <a:gd name="G28" fmla="cos 10800 -11668921"/>
              <a:gd name="G29" fmla="sin 10800 -11668921"/>
              <a:gd name="G30" fmla="sin 6712 -11668921"/>
              <a:gd name="G31" fmla="+- G28 10800 0"/>
              <a:gd name="G32" fmla="+- G29 10800 0"/>
              <a:gd name="G33" fmla="+- G30 10800 0"/>
              <a:gd name="G34" fmla="?: G4 0 G31"/>
              <a:gd name="G35" fmla="?: -11668921 G34 0"/>
              <a:gd name="G36" fmla="?: G6 G35 G31"/>
              <a:gd name="G37" fmla="+- 21600 0 G36"/>
              <a:gd name="G38" fmla="?: G4 0 G33"/>
              <a:gd name="G39" fmla="?: -11668921 G38 G32"/>
              <a:gd name="G40" fmla="?: G6 G39 0"/>
              <a:gd name="G41" fmla="?: G4 G32 21600"/>
              <a:gd name="G42" fmla="?: G6 G41 G33"/>
              <a:gd name="T12" fmla="*/ 10800 w 21600"/>
              <a:gd name="T13" fmla="*/ 0 h 21600"/>
              <a:gd name="T14" fmla="*/ 2049 w 21600"/>
              <a:gd name="T15" fmla="*/ 10502 h 21600"/>
              <a:gd name="T16" fmla="*/ 10800 w 21600"/>
              <a:gd name="T17" fmla="*/ 4088 h 21600"/>
              <a:gd name="T18" fmla="*/ 19551 w 21600"/>
              <a:gd name="T19" fmla="*/ 1050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091" y="10572"/>
                </a:moveTo>
                <a:cubicBezTo>
                  <a:pt x="4214" y="6955"/>
                  <a:pt x="7181" y="4087"/>
                  <a:pt x="10800" y="4088"/>
                </a:cubicBezTo>
                <a:cubicBezTo>
                  <a:pt x="14418" y="4088"/>
                  <a:pt x="17385" y="6955"/>
                  <a:pt x="17508" y="10572"/>
                </a:cubicBezTo>
                <a:lnTo>
                  <a:pt x="21593" y="10433"/>
                </a:lnTo>
                <a:cubicBezTo>
                  <a:pt x="21396" y="4614"/>
                  <a:pt x="16621" y="-1"/>
                  <a:pt x="10799" y="0"/>
                </a:cubicBezTo>
                <a:cubicBezTo>
                  <a:pt x="4978" y="0"/>
                  <a:pt x="203" y="4614"/>
                  <a:pt x="6" y="10433"/>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Rectangle 13"/>
          <p:cNvSpPr>
            <a:spLocks noChangeArrowheads="1"/>
          </p:cNvSpPr>
          <p:nvPr/>
        </p:nvSpPr>
        <p:spPr bwMode="auto">
          <a:xfrm>
            <a:off x="1219200" y="33147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7" name="Rectangle 14"/>
          <p:cNvSpPr>
            <a:spLocks noChangeArrowheads="1"/>
          </p:cNvSpPr>
          <p:nvPr/>
        </p:nvSpPr>
        <p:spPr bwMode="auto">
          <a:xfrm>
            <a:off x="1905000" y="33147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8" name="Rectangle 15"/>
          <p:cNvSpPr>
            <a:spLocks noChangeArrowheads="1"/>
          </p:cNvSpPr>
          <p:nvPr/>
        </p:nvSpPr>
        <p:spPr bwMode="auto">
          <a:xfrm>
            <a:off x="2933700" y="34290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9" name="Rectangle 16"/>
          <p:cNvSpPr>
            <a:spLocks noChangeArrowheads="1"/>
          </p:cNvSpPr>
          <p:nvPr/>
        </p:nvSpPr>
        <p:spPr bwMode="auto">
          <a:xfrm>
            <a:off x="3505200" y="34290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0" name="Rectangle 17"/>
          <p:cNvSpPr>
            <a:spLocks noChangeArrowheads="1"/>
          </p:cNvSpPr>
          <p:nvPr/>
        </p:nvSpPr>
        <p:spPr bwMode="auto">
          <a:xfrm>
            <a:off x="19050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 name="Rectangle 18"/>
          <p:cNvSpPr>
            <a:spLocks noChangeArrowheads="1"/>
          </p:cNvSpPr>
          <p:nvPr/>
        </p:nvSpPr>
        <p:spPr bwMode="auto">
          <a:xfrm>
            <a:off x="29337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2" name="Rectangle 19"/>
          <p:cNvSpPr>
            <a:spLocks noChangeArrowheads="1"/>
          </p:cNvSpPr>
          <p:nvPr/>
        </p:nvSpPr>
        <p:spPr bwMode="auto">
          <a:xfrm>
            <a:off x="1219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3" name="Rectangle 20"/>
          <p:cNvSpPr>
            <a:spLocks noChangeArrowheads="1"/>
          </p:cNvSpPr>
          <p:nvPr/>
        </p:nvSpPr>
        <p:spPr bwMode="auto">
          <a:xfrm>
            <a:off x="3505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4" name="Rectangle 21"/>
          <p:cNvSpPr>
            <a:spLocks noChangeArrowheads="1"/>
          </p:cNvSpPr>
          <p:nvPr/>
        </p:nvSpPr>
        <p:spPr bwMode="auto">
          <a:xfrm>
            <a:off x="29337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22"/>
          <p:cNvSpPr>
            <a:spLocks noChangeArrowheads="1"/>
          </p:cNvSpPr>
          <p:nvPr/>
        </p:nvSpPr>
        <p:spPr bwMode="auto">
          <a:xfrm>
            <a:off x="19050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Line 23"/>
          <p:cNvSpPr>
            <a:spLocks noChangeShapeType="1"/>
          </p:cNvSpPr>
          <p:nvPr/>
        </p:nvSpPr>
        <p:spPr bwMode="auto">
          <a:xfrm>
            <a:off x="1219200" y="26289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Line 24"/>
          <p:cNvSpPr>
            <a:spLocks noChangeShapeType="1"/>
          </p:cNvSpPr>
          <p:nvPr/>
        </p:nvSpPr>
        <p:spPr bwMode="auto">
          <a:xfrm flipV="1">
            <a:off x="1905000" y="25146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Line 25"/>
          <p:cNvSpPr>
            <a:spLocks noChangeShapeType="1"/>
          </p:cNvSpPr>
          <p:nvPr/>
        </p:nvSpPr>
        <p:spPr bwMode="auto">
          <a:xfrm flipV="1">
            <a:off x="29337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Line 26"/>
          <p:cNvSpPr>
            <a:spLocks noChangeShapeType="1"/>
          </p:cNvSpPr>
          <p:nvPr/>
        </p:nvSpPr>
        <p:spPr bwMode="auto">
          <a:xfrm flipV="1">
            <a:off x="3162300" y="25146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Line 27"/>
          <p:cNvSpPr>
            <a:spLocks noChangeShapeType="1"/>
          </p:cNvSpPr>
          <p:nvPr/>
        </p:nvSpPr>
        <p:spPr bwMode="auto">
          <a:xfrm flipV="1">
            <a:off x="35052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Title 1"/>
          <p:cNvSpPr txBox="1">
            <a:spLocks/>
          </p:cNvSpPr>
          <p:nvPr/>
        </p:nvSpPr>
        <p:spPr>
          <a:xfrm>
            <a:off x="533400" y="4876800"/>
            <a:ext cx="3962400" cy="1143000"/>
          </a:xfrm>
          <a:prstGeom prst="rect">
            <a:avLst/>
          </a:prstGeom>
        </p:spPr>
        <p:txBody>
          <a:bodyPr vert="horz" anchor="t">
            <a:noAutofit/>
          </a:bodyPr>
          <a:lstStyle/>
          <a:p>
            <a:pPr marL="0" marR="9144"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Zn </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Zn</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2+</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+ 2 e</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a:t>
            </a:r>
          </a:p>
          <a:p>
            <a:pPr marL="0" marR="9144" lvl="0" indent="0" algn="ctr" defTabSz="914400" rtl="0" eaLnBrk="1" fontAlgn="auto" latinLnBrk="0" hangingPunct="1">
              <a:lnSpc>
                <a:spcPct val="100000"/>
              </a:lnSpc>
              <a:spcBef>
                <a:spcPct val="0"/>
              </a:spcBef>
              <a:spcAft>
                <a:spcPts val="0"/>
              </a:spcAft>
              <a:buClrTx/>
              <a:buSzTx/>
              <a:buFontTx/>
              <a:buNone/>
              <a:tabLst/>
              <a:defRPr/>
            </a:pPr>
            <a:endPar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endParaRPr>
          </a:p>
          <a:p>
            <a:pPr marL="0" marR="9144" lvl="0" indent="0" algn="ctr" defTabSz="914400" rtl="0" eaLnBrk="1" fontAlgn="auto" latinLnBrk="0" hangingPunct="1">
              <a:lnSpc>
                <a:spcPct val="100000"/>
              </a:lnSpc>
              <a:spcBef>
                <a:spcPct val="0"/>
              </a:spcBef>
              <a:spcAft>
                <a:spcPts val="0"/>
              </a:spcAft>
              <a:buClrTx/>
              <a:buSzTx/>
              <a:buFontTx/>
              <a:buNone/>
              <a:tabLst/>
              <a:defRPr/>
            </a:pP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Cu</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+2e</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  Cu</a:t>
            </a:r>
            <a: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
            </a:r>
            <a:b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br>
            <a:endParaRPr kumimoji="0" lang="en-US" sz="4000" b="1" i="0" u="none" strike="noStrike" kern="1200" spc="0" normalizeH="0" noProof="0" dirty="0">
              <a:ln>
                <a:noFill/>
              </a:ln>
              <a:solidFill>
                <a:schemeClr val="bg1"/>
              </a:solidFill>
              <a:effectLst>
                <a:reflection blurRad="12700" stA="34000" endA="740" endPos="53000" dir="5400000" sy="-100000" algn="bl" rotWithShape="0"/>
              </a:effectLst>
              <a:uLnTx/>
              <a:uFillTx/>
              <a:latin typeface="Antique Olive" pitchFamily="34" charset="0"/>
              <a:ea typeface="+mj-ea"/>
              <a:cs typeface="+mj-cs"/>
            </a:endParaRPr>
          </a:p>
        </p:txBody>
      </p:sp>
      <p:sp>
        <p:nvSpPr>
          <p:cNvPr id="62" name="Rectangle 61"/>
          <p:cNvSpPr/>
          <p:nvPr/>
        </p:nvSpPr>
        <p:spPr>
          <a:xfrm rot="16200000">
            <a:off x="809247" y="3215021"/>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63" name="Rectangle 62"/>
          <p:cNvSpPr/>
          <p:nvPr/>
        </p:nvSpPr>
        <p:spPr>
          <a:xfrm rot="16200000">
            <a:off x="3090469" y="3215022"/>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64" name="Rectangle 63"/>
          <p:cNvSpPr/>
          <p:nvPr/>
        </p:nvSpPr>
        <p:spPr>
          <a:xfrm>
            <a:off x="1295400" y="4495800"/>
            <a:ext cx="914400" cy="400110"/>
          </a:xfrm>
          <a:prstGeom prst="rect">
            <a:avLst/>
          </a:prstGeom>
        </p:spPr>
        <p:txBody>
          <a:bodyPr wrap="square">
            <a:spAutoFit/>
          </a:bodyPr>
          <a:lstStyle/>
          <a:p>
            <a:r>
              <a:rPr lang="en-US" sz="2000" dirty="0" smtClean="0">
                <a:solidFill>
                  <a:srgbClr val="0000FF"/>
                </a:solidFill>
              </a:rPr>
              <a:t>anode</a:t>
            </a:r>
            <a:endParaRPr lang="en-US" sz="2000" dirty="0">
              <a:solidFill>
                <a:srgbClr val="0000FF"/>
              </a:solidFill>
            </a:endParaRPr>
          </a:p>
        </p:txBody>
      </p:sp>
      <p:sp>
        <p:nvSpPr>
          <p:cNvPr id="65" name="Rectangle 64"/>
          <p:cNvSpPr/>
          <p:nvPr/>
        </p:nvSpPr>
        <p:spPr>
          <a:xfrm>
            <a:off x="2895600" y="4495800"/>
            <a:ext cx="1143000" cy="400110"/>
          </a:xfrm>
          <a:prstGeom prst="rect">
            <a:avLst/>
          </a:prstGeom>
        </p:spPr>
        <p:txBody>
          <a:bodyPr wrap="square">
            <a:spAutoFit/>
          </a:bodyPr>
          <a:lstStyle/>
          <a:p>
            <a:r>
              <a:rPr lang="en-US" sz="2000" dirty="0" smtClean="0">
                <a:solidFill>
                  <a:srgbClr val="0000FF"/>
                </a:solidFill>
              </a:rPr>
              <a:t>cathode</a:t>
            </a:r>
            <a:endParaRPr lang="en-US" sz="2000" dirty="0">
              <a:solidFill>
                <a:srgbClr val="0000FF"/>
              </a:solidFill>
            </a:endParaRPr>
          </a:p>
        </p:txBody>
      </p:sp>
      <p:sp>
        <p:nvSpPr>
          <p:cNvPr id="66" name="Rectangle 65"/>
          <p:cNvSpPr/>
          <p:nvPr/>
        </p:nvSpPr>
        <p:spPr>
          <a:xfrm>
            <a:off x="1981200" y="1981200"/>
            <a:ext cx="1143000" cy="707886"/>
          </a:xfrm>
          <a:prstGeom prst="rect">
            <a:avLst/>
          </a:prstGeom>
        </p:spPr>
        <p:txBody>
          <a:bodyPr wrap="square">
            <a:spAutoFit/>
          </a:bodyPr>
          <a:lstStyle/>
          <a:p>
            <a:pPr algn="ctr"/>
            <a:r>
              <a:rPr lang="en-US" sz="2000" dirty="0" smtClean="0">
                <a:solidFill>
                  <a:srgbClr val="0000FF"/>
                </a:solidFill>
              </a:rPr>
              <a:t>Salt bridge</a:t>
            </a:r>
            <a:endParaRPr lang="en-US" sz="2000" dirty="0">
              <a:solidFill>
                <a:srgbClr val="0000FF"/>
              </a:solidFill>
            </a:endParaRPr>
          </a:p>
        </p:txBody>
      </p:sp>
      <p:grpSp>
        <p:nvGrpSpPr>
          <p:cNvPr id="67" name="Group 66"/>
          <p:cNvGrpSpPr/>
          <p:nvPr/>
        </p:nvGrpSpPr>
        <p:grpSpPr>
          <a:xfrm>
            <a:off x="1143000" y="4495800"/>
            <a:ext cx="228600" cy="609600"/>
            <a:chOff x="4876800" y="4724400"/>
            <a:chExt cx="533400" cy="1600200"/>
          </a:xfrm>
        </p:grpSpPr>
        <p:cxnSp>
          <p:nvCxnSpPr>
            <p:cNvPr id="68" name="Straight Arrow Connector 67"/>
            <p:cNvCxnSpPr/>
            <p:nvPr/>
          </p:nvCxnSpPr>
          <p:spPr>
            <a:xfrm flipV="1">
              <a:off x="4876800" y="4724400"/>
              <a:ext cx="533400" cy="16002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flipH="1">
            <a:off x="3483434" y="4495800"/>
            <a:ext cx="783771" cy="1066800"/>
            <a:chOff x="4876800" y="4831080"/>
            <a:chExt cx="457200" cy="1493520"/>
          </a:xfrm>
        </p:grpSpPr>
        <p:cxnSp>
          <p:nvCxnSpPr>
            <p:cNvPr id="71" name="Straight Arrow Connector 70"/>
            <p:cNvCxnSpPr/>
            <p:nvPr/>
          </p:nvCxnSpPr>
          <p:spPr>
            <a:xfrm flipV="1">
              <a:off x="4876800" y="4831080"/>
              <a:ext cx="222250" cy="149352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73" name="Rectangle 72"/>
          <p:cNvSpPr/>
          <p:nvPr/>
        </p:nvSpPr>
        <p:spPr>
          <a:xfrm>
            <a:off x="2209800" y="1581090"/>
            <a:ext cx="609600" cy="400110"/>
          </a:xfrm>
          <a:prstGeom prst="rect">
            <a:avLst/>
          </a:prstGeom>
        </p:spPr>
        <p:txBody>
          <a:bodyPr wrap="square">
            <a:spAutoFit/>
          </a:bodyPr>
          <a:lstStyle/>
          <a:p>
            <a:pPr algn="ctr"/>
            <a:r>
              <a:rPr lang="en-US" sz="2000" dirty="0" smtClean="0">
                <a:solidFill>
                  <a:srgbClr val="0000FF"/>
                </a:solidFill>
              </a:rPr>
              <a:t>V</a:t>
            </a:r>
            <a:endParaRPr lang="en-US" sz="20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dissolve">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533400" y="1295400"/>
            <a:ext cx="4114800" cy="4724400"/>
          </a:xfrm>
          <a:prstGeom prst="rect">
            <a:avLst/>
          </a:prstGeom>
          <a:solidFill>
            <a:schemeClr val="tx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24400" y="1143000"/>
            <a:ext cx="4191000" cy="1524000"/>
          </a:xfrm>
        </p:spPr>
        <p:txBody>
          <a:bodyPr/>
          <a:lstStyle/>
          <a:p>
            <a:r>
              <a:rPr lang="en-US" sz="1800" cap="none" dirty="0" smtClean="0">
                <a:latin typeface="Berlin Sans FB Demi" pitchFamily="34" charset="0"/>
              </a:rPr>
              <a:t>CELL DIAGRAM/LINE NOTATION: </a:t>
            </a:r>
            <a:br>
              <a:rPr lang="en-US" sz="1800" cap="none" dirty="0" smtClean="0">
                <a:latin typeface="Berlin Sans FB Demi" pitchFamily="34" charset="0"/>
              </a:rPr>
            </a:br>
            <a:r>
              <a:rPr lang="en-US" sz="1800" cap="none" dirty="0" smtClean="0">
                <a:latin typeface="Berlin Sans FB Demi" pitchFamily="34" charset="0"/>
              </a:rPr>
              <a:t>We can represent the cell pictured to the left by using a shorthand form called a cell diagram or line notation.</a:t>
            </a:r>
            <a:r>
              <a:rPr lang="en-US" dirty="0" smtClean="0"/>
              <a:t/>
            </a:r>
            <a:br>
              <a:rPr lang="en-US" dirty="0" smtClean="0"/>
            </a:br>
            <a:endParaRPr lang="en-US" dirty="0"/>
          </a:p>
        </p:txBody>
      </p:sp>
      <p:sp>
        <p:nvSpPr>
          <p:cNvPr id="3" name="Subtitle 2"/>
          <p:cNvSpPr>
            <a:spLocks noGrp="1"/>
          </p:cNvSpPr>
          <p:nvPr>
            <p:ph type="subTitle" idx="1"/>
          </p:nvPr>
        </p:nvSpPr>
        <p:spPr>
          <a:xfrm>
            <a:off x="838200" y="76200"/>
            <a:ext cx="7772400" cy="822960"/>
          </a:xfrm>
        </p:spPr>
        <p:txBody>
          <a:bodyPr>
            <a:normAutofit/>
          </a:bodyPr>
          <a:lstStyle/>
          <a:p>
            <a:pPr algn="ctr"/>
            <a:r>
              <a:rPr lang="en-US" sz="4000" dirty="0" smtClean="0"/>
              <a:t>Anatomy of a Galvanic Cell</a:t>
            </a:r>
            <a:endParaRPr lang="en-US" sz="4000" dirty="0"/>
          </a:p>
        </p:txBody>
      </p:sp>
      <p:sp>
        <p:nvSpPr>
          <p:cNvPr id="1026" name="Freeform 2"/>
          <p:cNvSpPr>
            <a:spLocks/>
          </p:cNvSpPr>
          <p:nvPr/>
        </p:nvSpPr>
        <p:spPr bwMode="auto">
          <a:xfrm>
            <a:off x="1333500" y="1714500"/>
            <a:ext cx="2400300" cy="571500"/>
          </a:xfrm>
          <a:custGeom>
            <a:avLst/>
            <a:gdLst/>
            <a:ahLst/>
            <a:cxnLst>
              <a:cxn ang="0">
                <a:pos x="0" y="900"/>
              </a:cxn>
              <a:cxn ang="0">
                <a:pos x="90" y="0"/>
              </a:cxn>
              <a:cxn ang="0">
                <a:pos x="3600" y="0"/>
              </a:cxn>
              <a:cxn ang="0">
                <a:pos x="3780" y="900"/>
              </a:cxn>
            </a:cxnLst>
            <a:rect l="0" t="0" r="r" b="b"/>
            <a:pathLst>
              <a:path w="3780" h="900">
                <a:moveTo>
                  <a:pt x="0" y="900"/>
                </a:moveTo>
                <a:lnTo>
                  <a:pt x="90" y="0"/>
                </a:lnTo>
                <a:lnTo>
                  <a:pt x="3600" y="0"/>
                </a:lnTo>
                <a:lnTo>
                  <a:pt x="3780" y="90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7" name="Oval 3"/>
          <p:cNvSpPr>
            <a:spLocks noChangeArrowheads="1"/>
          </p:cNvSpPr>
          <p:nvPr/>
        </p:nvSpPr>
        <p:spPr bwMode="auto">
          <a:xfrm>
            <a:off x="2247900" y="1524000"/>
            <a:ext cx="533400" cy="4286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Rectangle 4"/>
          <p:cNvSpPr>
            <a:spLocks noChangeArrowheads="1"/>
          </p:cNvSpPr>
          <p:nvPr/>
        </p:nvSpPr>
        <p:spPr bwMode="auto">
          <a:xfrm>
            <a:off x="19050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219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29337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3505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AutoShape 8"/>
          <p:cNvSpPr>
            <a:spLocks noChangeArrowheads="1"/>
          </p:cNvSpPr>
          <p:nvPr/>
        </p:nvSpPr>
        <p:spPr bwMode="auto">
          <a:xfrm>
            <a:off x="11049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AutoShape 9"/>
          <p:cNvSpPr>
            <a:spLocks noChangeArrowheads="1"/>
          </p:cNvSpPr>
          <p:nvPr/>
        </p:nvSpPr>
        <p:spPr bwMode="auto">
          <a:xfrm>
            <a:off x="28194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Freeform 10"/>
          <p:cNvSpPr>
            <a:spLocks/>
          </p:cNvSpPr>
          <p:nvPr/>
        </p:nvSpPr>
        <p:spPr bwMode="auto">
          <a:xfrm>
            <a:off x="1104900" y="33147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p:cNvSpPr>
          <p:nvPr/>
        </p:nvSpPr>
        <p:spPr bwMode="auto">
          <a:xfrm>
            <a:off x="2819400" y="34671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AutoShape 12"/>
          <p:cNvSpPr>
            <a:spLocks noChangeArrowheads="1"/>
          </p:cNvSpPr>
          <p:nvPr/>
        </p:nvSpPr>
        <p:spPr bwMode="auto">
          <a:xfrm>
            <a:off x="1905000" y="2057400"/>
            <a:ext cx="1257300" cy="1143000"/>
          </a:xfrm>
          <a:custGeom>
            <a:avLst/>
            <a:gdLst>
              <a:gd name="G0" fmla="+- 6712 0 0"/>
              <a:gd name="G1" fmla="+- -11668921 0 0"/>
              <a:gd name="G2" fmla="+- 0 0 -11668921"/>
              <a:gd name="T0" fmla="*/ 0 256 1"/>
              <a:gd name="T1" fmla="*/ 180 256 1"/>
              <a:gd name="G3" fmla="+- -11668921 T0 T1"/>
              <a:gd name="T2" fmla="*/ 0 256 1"/>
              <a:gd name="T3" fmla="*/ 90 256 1"/>
              <a:gd name="G4" fmla="+- -11668921 T2 T3"/>
              <a:gd name="G5" fmla="*/ G4 2 1"/>
              <a:gd name="T4" fmla="*/ 90 256 1"/>
              <a:gd name="T5" fmla="*/ 0 256 1"/>
              <a:gd name="G6" fmla="+- -11668921 T4 T5"/>
              <a:gd name="G7" fmla="*/ G6 2 1"/>
              <a:gd name="G8" fmla="abs -1166892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712"/>
              <a:gd name="G18" fmla="*/ 6712 1 2"/>
              <a:gd name="G19" fmla="+- G18 5400 0"/>
              <a:gd name="G20" fmla="cos G19 -11668921"/>
              <a:gd name="G21" fmla="sin G19 -11668921"/>
              <a:gd name="G22" fmla="+- G20 10800 0"/>
              <a:gd name="G23" fmla="+- G21 10800 0"/>
              <a:gd name="G24" fmla="+- 10800 0 G20"/>
              <a:gd name="G25" fmla="+- 6712 10800 0"/>
              <a:gd name="G26" fmla="?: G9 G17 G25"/>
              <a:gd name="G27" fmla="?: G9 0 21600"/>
              <a:gd name="G28" fmla="cos 10800 -11668921"/>
              <a:gd name="G29" fmla="sin 10800 -11668921"/>
              <a:gd name="G30" fmla="sin 6712 -11668921"/>
              <a:gd name="G31" fmla="+- G28 10800 0"/>
              <a:gd name="G32" fmla="+- G29 10800 0"/>
              <a:gd name="G33" fmla="+- G30 10800 0"/>
              <a:gd name="G34" fmla="?: G4 0 G31"/>
              <a:gd name="G35" fmla="?: -11668921 G34 0"/>
              <a:gd name="G36" fmla="?: G6 G35 G31"/>
              <a:gd name="G37" fmla="+- 21600 0 G36"/>
              <a:gd name="G38" fmla="?: G4 0 G33"/>
              <a:gd name="G39" fmla="?: -11668921 G38 G32"/>
              <a:gd name="G40" fmla="?: G6 G39 0"/>
              <a:gd name="G41" fmla="?: G4 G32 21600"/>
              <a:gd name="G42" fmla="?: G6 G41 G33"/>
              <a:gd name="T12" fmla="*/ 10800 w 21600"/>
              <a:gd name="T13" fmla="*/ 0 h 21600"/>
              <a:gd name="T14" fmla="*/ 2049 w 21600"/>
              <a:gd name="T15" fmla="*/ 10502 h 21600"/>
              <a:gd name="T16" fmla="*/ 10800 w 21600"/>
              <a:gd name="T17" fmla="*/ 4088 h 21600"/>
              <a:gd name="T18" fmla="*/ 19551 w 21600"/>
              <a:gd name="T19" fmla="*/ 1050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091" y="10572"/>
                </a:moveTo>
                <a:cubicBezTo>
                  <a:pt x="4214" y="6955"/>
                  <a:pt x="7181" y="4087"/>
                  <a:pt x="10800" y="4088"/>
                </a:cubicBezTo>
                <a:cubicBezTo>
                  <a:pt x="14418" y="4088"/>
                  <a:pt x="17385" y="6955"/>
                  <a:pt x="17508" y="10572"/>
                </a:cubicBezTo>
                <a:lnTo>
                  <a:pt x="21593" y="10433"/>
                </a:lnTo>
                <a:cubicBezTo>
                  <a:pt x="21396" y="4614"/>
                  <a:pt x="16621" y="-1"/>
                  <a:pt x="10799" y="0"/>
                </a:cubicBezTo>
                <a:cubicBezTo>
                  <a:pt x="4978" y="0"/>
                  <a:pt x="203" y="4614"/>
                  <a:pt x="6" y="10433"/>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7" name="Rectangle 13"/>
          <p:cNvSpPr>
            <a:spLocks noChangeArrowheads="1"/>
          </p:cNvSpPr>
          <p:nvPr/>
        </p:nvSpPr>
        <p:spPr bwMode="auto">
          <a:xfrm>
            <a:off x="1219200" y="33147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8" name="Rectangle 14"/>
          <p:cNvSpPr>
            <a:spLocks noChangeArrowheads="1"/>
          </p:cNvSpPr>
          <p:nvPr/>
        </p:nvSpPr>
        <p:spPr bwMode="auto">
          <a:xfrm>
            <a:off x="1905000" y="33147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9" name="Rectangle 15"/>
          <p:cNvSpPr>
            <a:spLocks noChangeArrowheads="1"/>
          </p:cNvSpPr>
          <p:nvPr/>
        </p:nvSpPr>
        <p:spPr bwMode="auto">
          <a:xfrm>
            <a:off x="2933700" y="34290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0" name="Rectangle 16"/>
          <p:cNvSpPr>
            <a:spLocks noChangeArrowheads="1"/>
          </p:cNvSpPr>
          <p:nvPr/>
        </p:nvSpPr>
        <p:spPr bwMode="auto">
          <a:xfrm>
            <a:off x="3505200" y="34290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1" name="Rectangle 17"/>
          <p:cNvSpPr>
            <a:spLocks noChangeArrowheads="1"/>
          </p:cNvSpPr>
          <p:nvPr/>
        </p:nvSpPr>
        <p:spPr bwMode="auto">
          <a:xfrm>
            <a:off x="19050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2" name="Rectangle 18"/>
          <p:cNvSpPr>
            <a:spLocks noChangeArrowheads="1"/>
          </p:cNvSpPr>
          <p:nvPr/>
        </p:nvSpPr>
        <p:spPr bwMode="auto">
          <a:xfrm>
            <a:off x="29337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3" name="Rectangle 19"/>
          <p:cNvSpPr>
            <a:spLocks noChangeArrowheads="1"/>
          </p:cNvSpPr>
          <p:nvPr/>
        </p:nvSpPr>
        <p:spPr bwMode="auto">
          <a:xfrm>
            <a:off x="1219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4" name="Rectangle 20"/>
          <p:cNvSpPr>
            <a:spLocks noChangeArrowheads="1"/>
          </p:cNvSpPr>
          <p:nvPr/>
        </p:nvSpPr>
        <p:spPr bwMode="auto">
          <a:xfrm>
            <a:off x="3505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5" name="Rectangle 21"/>
          <p:cNvSpPr>
            <a:spLocks noChangeArrowheads="1"/>
          </p:cNvSpPr>
          <p:nvPr/>
        </p:nvSpPr>
        <p:spPr bwMode="auto">
          <a:xfrm>
            <a:off x="29337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6" name="Rectangle 22"/>
          <p:cNvSpPr>
            <a:spLocks noChangeArrowheads="1"/>
          </p:cNvSpPr>
          <p:nvPr/>
        </p:nvSpPr>
        <p:spPr bwMode="auto">
          <a:xfrm>
            <a:off x="19050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7" name="Line 23"/>
          <p:cNvSpPr>
            <a:spLocks noChangeShapeType="1"/>
          </p:cNvSpPr>
          <p:nvPr/>
        </p:nvSpPr>
        <p:spPr bwMode="auto">
          <a:xfrm>
            <a:off x="1219200" y="26289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Line 24"/>
          <p:cNvSpPr>
            <a:spLocks noChangeShapeType="1"/>
          </p:cNvSpPr>
          <p:nvPr/>
        </p:nvSpPr>
        <p:spPr bwMode="auto">
          <a:xfrm flipV="1">
            <a:off x="1905000" y="25146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Line 25"/>
          <p:cNvSpPr>
            <a:spLocks noChangeShapeType="1"/>
          </p:cNvSpPr>
          <p:nvPr/>
        </p:nvSpPr>
        <p:spPr bwMode="auto">
          <a:xfrm flipV="1">
            <a:off x="29337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Line 26"/>
          <p:cNvSpPr>
            <a:spLocks noChangeShapeType="1"/>
          </p:cNvSpPr>
          <p:nvPr/>
        </p:nvSpPr>
        <p:spPr bwMode="auto">
          <a:xfrm flipV="1">
            <a:off x="3162300" y="25146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Line 27"/>
          <p:cNvSpPr>
            <a:spLocks noChangeShapeType="1"/>
          </p:cNvSpPr>
          <p:nvPr/>
        </p:nvSpPr>
        <p:spPr bwMode="auto">
          <a:xfrm flipV="1">
            <a:off x="35052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txBox="1">
            <a:spLocks/>
          </p:cNvSpPr>
          <p:nvPr/>
        </p:nvSpPr>
        <p:spPr>
          <a:xfrm>
            <a:off x="4724400" y="2895600"/>
            <a:ext cx="4191000" cy="19812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Berlin Sans FB Demi" pitchFamily="34" charset="0"/>
                <a:ea typeface="+mj-ea"/>
                <a:cs typeface="+mj-cs"/>
              </a:rPr>
              <a:t>The cell diagram for the cell pictured to the left is…</a:t>
            </a:r>
          </a:p>
          <a:p>
            <a:pPr marL="0" marR="9144" lvl="0" indent="0" algn="l" defTabSz="914400" rtl="0" eaLnBrk="1" fontAlgn="auto" latinLnBrk="0" hangingPunct="1">
              <a:lnSpc>
                <a:spcPct val="100000"/>
              </a:lnSpc>
              <a:spcBef>
                <a:spcPct val="0"/>
              </a:spcBef>
              <a:spcAft>
                <a:spcPts val="0"/>
              </a:spcAft>
              <a:buClrTx/>
              <a:buSzTx/>
              <a:buFontTx/>
              <a:buNone/>
              <a:tabLst/>
              <a:defRPr/>
            </a:pPr>
            <a:endParaRPr lang="en-US" b="1"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endParaRPr>
          </a:p>
          <a:p>
            <a:pPr marL="0" marR="9144" lvl="0" indent="0" algn="l" defTabSz="914400" rtl="0" eaLnBrk="1" fontAlgn="auto" latinLnBrk="0" hangingPunct="1">
              <a:lnSpc>
                <a:spcPct val="100000"/>
              </a:lnSpc>
              <a:spcBef>
                <a:spcPct val="0"/>
              </a:spcBef>
              <a:spcAft>
                <a:spcPts val="0"/>
              </a:spcAft>
              <a:buClrTx/>
              <a:buSzTx/>
              <a:buFontTx/>
              <a:buNone/>
              <a:tabLst/>
              <a:defRPr/>
            </a:pPr>
            <a:endParaRPr lang="en-US" b="1"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endParaRPr>
          </a:p>
          <a:p>
            <a:pPr marL="0" marR="9144" lvl="0" indent="0" algn="l" defTabSz="914400" rtl="0" eaLnBrk="1" fontAlgn="auto" latinLnBrk="0" hangingPunct="1">
              <a:lnSpc>
                <a:spcPct val="100000"/>
              </a:lnSpc>
              <a:spcBef>
                <a:spcPct val="0"/>
              </a:spcBef>
              <a:spcAft>
                <a:spcPts val="0"/>
              </a:spcAft>
              <a:buClrTx/>
              <a:buSzTx/>
              <a:buFontTx/>
              <a:buNone/>
              <a:tabLst/>
              <a:defRPr/>
            </a:pPr>
            <a:endParaRPr lang="en-US" b="1"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endParaRPr>
          </a:p>
          <a:p>
            <a:pPr marR="9144" lvl="0">
              <a:spcBef>
                <a:spcPct val="0"/>
              </a:spcBef>
              <a:defRPr/>
            </a:pPr>
            <a:r>
              <a:rPr lang="en-US" sz="2300" b="1"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Zn(s)|Zn</a:t>
            </a:r>
            <a:r>
              <a:rPr lang="en-US" sz="2300" b="1" baseline="30000"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2+</a:t>
            </a:r>
            <a:r>
              <a:rPr lang="en-US" sz="2300" b="1" dirty="0" smtClean="0">
                <a:solidFill>
                  <a:schemeClr val="tx2">
                    <a:satMod val="200000"/>
                  </a:schemeClr>
                </a:solidFill>
                <a:effectLst>
                  <a:reflection blurRad="12700" stA="34000" endA="740" endPos="53000" dir="5400000" sy="-100000" algn="bl" rotWithShape="0"/>
                </a:effectLst>
                <a:latin typeface="Berlin Sans FB Demi" pitchFamily="34" charset="0"/>
              </a:rPr>
              <a:t>(1M)</a:t>
            </a:r>
            <a:r>
              <a:rPr lang="en-US" sz="2300" b="1"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||Cu</a:t>
            </a:r>
            <a:r>
              <a:rPr lang="en-US" sz="2300" b="1" baseline="30000"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2+</a:t>
            </a:r>
            <a:r>
              <a:rPr lang="en-US" sz="2300" b="1" dirty="0" smtClean="0">
                <a:solidFill>
                  <a:schemeClr val="tx2">
                    <a:satMod val="200000"/>
                  </a:schemeClr>
                </a:solidFill>
                <a:effectLst>
                  <a:reflection blurRad="12700" stA="34000" endA="740" endPos="53000" dir="5400000" sy="-100000" algn="bl" rotWithShape="0"/>
                </a:effectLst>
                <a:latin typeface="Berlin Sans FB Demi" pitchFamily="34" charset="0"/>
              </a:rPr>
              <a:t>(1M)</a:t>
            </a:r>
            <a:r>
              <a:rPr lang="en-US" sz="2300" b="1" dirty="0" smtClean="0">
                <a:solidFill>
                  <a:schemeClr val="tx2">
                    <a:satMod val="200000"/>
                  </a:schemeClr>
                </a:solidFill>
                <a:effectLst>
                  <a:reflection blurRad="12700" stA="34000" endA="740" endPos="53000" dir="5400000" sy="-100000" algn="bl" rotWithShape="0"/>
                </a:effectLst>
                <a:latin typeface="Berlin Sans FB Demi" pitchFamily="34" charset="0"/>
                <a:ea typeface="+mj-ea"/>
                <a:cs typeface="+mj-cs"/>
              </a:rPr>
              <a:t>|Cu(s)</a:t>
            </a:r>
          </a:p>
          <a:p>
            <a:pPr marL="0" marR="9144" lvl="0" indent="0" algn="l" defTabSz="914400" rtl="0" eaLnBrk="1" fontAlgn="auto" latinLnBrk="0" hangingPunct="1">
              <a:lnSpc>
                <a:spcPct val="100000"/>
              </a:lnSpc>
              <a:spcBef>
                <a:spcPct val="0"/>
              </a:spcBef>
              <a:spcAft>
                <a:spcPts val="0"/>
              </a:spcAft>
              <a:buClrTx/>
              <a:buSzTx/>
              <a:buFontTx/>
              <a:buNone/>
              <a:tabLst/>
              <a:defRPr/>
            </a:pPr>
            <a:endParaRPr lang="en-US" sz="2400" b="1" cap="all" dirty="0" smtClean="0">
              <a:solidFill>
                <a:schemeClr val="tx2">
                  <a:satMod val="200000"/>
                </a:schemeClr>
              </a:solidFill>
              <a:effectLst>
                <a:reflection blurRad="12700" stA="34000" endA="740" endPos="53000" dir="5400000" sy="-100000" algn="bl" rotWithShape="0"/>
              </a:effectLst>
              <a:latin typeface="+mj-lt"/>
              <a:ea typeface="+mj-ea"/>
              <a:cs typeface="+mj-cs"/>
            </a:endParaRPr>
          </a:p>
          <a:p>
            <a:pPr marL="0" marR="9144" lvl="0" indent="0" algn="l"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32" name="Title 1"/>
          <p:cNvSpPr txBox="1">
            <a:spLocks/>
          </p:cNvSpPr>
          <p:nvPr/>
        </p:nvSpPr>
        <p:spPr>
          <a:xfrm>
            <a:off x="4724400" y="4953000"/>
            <a:ext cx="4191000" cy="12192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t/>
            </a:r>
            <a:br>
              <a:rPr kumimoji="0" lang="en-US"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br>
            <a:endParaRPr kumimoji="0" lang="en-U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33" name="Title 1"/>
          <p:cNvSpPr txBox="1">
            <a:spLocks/>
          </p:cNvSpPr>
          <p:nvPr/>
        </p:nvSpPr>
        <p:spPr>
          <a:xfrm>
            <a:off x="609600" y="4800600"/>
            <a:ext cx="3962400" cy="1143000"/>
          </a:xfrm>
          <a:prstGeom prst="rect">
            <a:avLst/>
          </a:prstGeom>
        </p:spPr>
        <p:txBody>
          <a:bodyPr vert="horz" anchor="t">
            <a:noAutofit/>
          </a:bodyPr>
          <a:lstStyle/>
          <a:p>
            <a:pPr marR="9144" lvl="0" algn="ctr">
              <a:spcBef>
                <a:spcPct val="0"/>
              </a:spcBef>
              <a:defRPr/>
            </a:pPr>
            <a:r>
              <a:rPr lang="en-US" b="1" dirty="0" smtClean="0">
                <a:solidFill>
                  <a:schemeClr val="bg1"/>
                </a:solidFill>
                <a:effectLst>
                  <a:reflection blurRad="12700" stA="34000" endA="740" endPos="53000" dir="5400000" sy="-100000" algn="bl" rotWithShape="0"/>
                </a:effectLst>
                <a:latin typeface="Antique Olive" pitchFamily="34" charset="0"/>
              </a:rPr>
              <a:t>Zn </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  Zn</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 + 2 e</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a:t>
            </a:r>
          </a:p>
          <a:p>
            <a:pPr marR="9144" lvl="0" algn="ctr">
              <a:spcBef>
                <a:spcPct val="0"/>
              </a:spcBef>
              <a:defRPr/>
            </a:pPr>
            <a:endPar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endParaRPr>
          </a:p>
          <a:p>
            <a:pPr marR="9144" lvl="0" algn="ctr">
              <a:spcBef>
                <a:spcPct val="0"/>
              </a:spcBef>
              <a:defRPr/>
            </a:pP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Cu</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+2e</a:t>
            </a:r>
            <a:r>
              <a:rPr lang="en-US" b="1" baseline="30000" dirty="0" smtClean="0">
                <a:solidFill>
                  <a:schemeClr val="bg1"/>
                </a:solidFill>
                <a:effectLst>
                  <a:reflection blurRad="12700" stA="34000" endA="740" endPos="53000" dir="5400000" sy="-100000" algn="bl" rotWithShape="0"/>
                </a:effectLst>
                <a:latin typeface="Antique Olive" pitchFamily="34" charset="0"/>
                <a:sym typeface="Wingdings" pitchFamily="2" charset="2"/>
              </a:rPr>
              <a:t>-</a:t>
            </a:r>
            <a:r>
              <a:rPr lang="en-US" b="1" dirty="0" smtClean="0">
                <a:solidFill>
                  <a:schemeClr val="bg1"/>
                </a:solidFill>
                <a:effectLst>
                  <a:reflection blurRad="12700" stA="34000" endA="740" endPos="53000" dir="5400000" sy="-100000" algn="bl" rotWithShape="0"/>
                </a:effectLst>
                <a:latin typeface="Antique Olive" pitchFamily="34" charset="0"/>
                <a:sym typeface="Wingdings" pitchFamily="2" charset="2"/>
              </a:rPr>
              <a:t>  Cu</a:t>
            </a:r>
            <a:r>
              <a:rPr lang="en-US" sz="4000" b="1" dirty="0" smtClean="0">
                <a:solidFill>
                  <a:schemeClr val="bg1"/>
                </a:solidFill>
                <a:effectLst>
                  <a:reflection blurRad="12700" stA="34000" endA="740" endPos="53000" dir="5400000" sy="-100000" algn="bl" rotWithShape="0"/>
                </a:effectLst>
                <a:latin typeface="Antique Olive" pitchFamily="34" charset="0"/>
              </a:rPr>
              <a:t/>
            </a:r>
            <a:br>
              <a:rPr lang="en-US" sz="4000" b="1" dirty="0" smtClean="0">
                <a:solidFill>
                  <a:schemeClr val="bg1"/>
                </a:solidFill>
                <a:effectLst>
                  <a:reflection blurRad="12700" stA="34000" endA="740" endPos="53000" dir="5400000" sy="-100000" algn="bl" rotWithShape="0"/>
                </a:effectLst>
                <a:latin typeface="Antique Olive" pitchFamily="34" charset="0"/>
              </a:rPr>
            </a:br>
            <a:endParaRPr kumimoji="0" lang="en-US" sz="4000" b="1" i="0" u="none" strike="noStrike" kern="1200" spc="0" normalizeH="0" noProof="0" dirty="0">
              <a:ln>
                <a:noFill/>
              </a:ln>
              <a:solidFill>
                <a:schemeClr val="bg1"/>
              </a:solidFill>
              <a:effectLst>
                <a:reflection blurRad="12700" stA="34000" endA="740" endPos="53000" dir="5400000" sy="-100000" algn="bl" rotWithShape="0"/>
              </a:effectLst>
              <a:uLnTx/>
              <a:uFillTx/>
              <a:latin typeface="Antique Olive" pitchFamily="34" charset="0"/>
              <a:ea typeface="+mj-ea"/>
              <a:cs typeface="+mj-cs"/>
            </a:endParaRPr>
          </a:p>
        </p:txBody>
      </p:sp>
      <p:grpSp>
        <p:nvGrpSpPr>
          <p:cNvPr id="56" name="Group 55"/>
          <p:cNvGrpSpPr/>
          <p:nvPr/>
        </p:nvGrpSpPr>
        <p:grpSpPr>
          <a:xfrm>
            <a:off x="4800600" y="3620869"/>
            <a:ext cx="1828800" cy="722531"/>
            <a:chOff x="4800600" y="3620869"/>
            <a:chExt cx="1828800" cy="722531"/>
          </a:xfrm>
        </p:grpSpPr>
        <p:sp>
          <p:nvSpPr>
            <p:cNvPr id="34" name="TextBox 33"/>
            <p:cNvSpPr txBox="1"/>
            <p:nvPr/>
          </p:nvSpPr>
          <p:spPr>
            <a:xfrm>
              <a:off x="4800600" y="3620869"/>
              <a:ext cx="1359155" cy="646331"/>
            </a:xfrm>
            <a:prstGeom prst="rect">
              <a:avLst/>
            </a:prstGeom>
            <a:noFill/>
          </p:spPr>
          <p:txBody>
            <a:bodyPr wrap="none" rtlCol="0">
              <a:spAutoFit/>
            </a:bodyPr>
            <a:lstStyle/>
            <a:p>
              <a:pPr lvl="0"/>
              <a:r>
                <a:rPr lang="en-US" b="1" dirty="0" smtClean="0">
                  <a:solidFill>
                    <a:schemeClr val="tx2">
                      <a:satMod val="200000"/>
                    </a:schemeClr>
                  </a:solidFill>
                  <a:effectLst>
                    <a:reflection blurRad="12700" stA="34000" endA="740" endPos="53000" dir="5400000" sy="-100000" algn="bl" rotWithShape="0"/>
                  </a:effectLst>
                </a:rPr>
                <a:t>           </a:t>
              </a:r>
              <a:r>
                <a:rPr lang="en-US" b="1" dirty="0" smtClean="0">
                  <a:solidFill>
                    <a:srgbClr val="00FF00"/>
                  </a:solidFill>
                  <a:effectLst>
                    <a:reflection blurRad="12700" stA="34000" endA="740" endPos="53000" dir="5400000" sy="-100000" algn="bl" rotWithShape="0"/>
                  </a:effectLst>
                </a:rPr>
                <a:t>Anode</a:t>
              </a:r>
              <a:endParaRPr lang="en-US" sz="2000" b="1" dirty="0" smtClean="0">
                <a:solidFill>
                  <a:srgbClr val="00FF00"/>
                </a:solidFill>
                <a:effectLst>
                  <a:reflection blurRad="12700" stA="34000" endA="740" endPos="53000" dir="5400000" sy="-100000" algn="bl" rotWithShape="0"/>
                </a:effectLst>
              </a:endParaRPr>
            </a:p>
            <a:p>
              <a:endParaRPr lang="en-US" dirty="0"/>
            </a:p>
          </p:txBody>
        </p:sp>
        <p:sp>
          <p:nvSpPr>
            <p:cNvPr id="35" name="Left Brace 34"/>
            <p:cNvSpPr/>
            <p:nvPr/>
          </p:nvSpPr>
          <p:spPr>
            <a:xfrm rot="5400000">
              <a:off x="5562600" y="3276600"/>
              <a:ext cx="381000" cy="1752600"/>
            </a:xfrm>
            <a:prstGeom prst="leftBrace">
              <a:avLst/>
            </a:prstGeom>
            <a:ln w="63500">
              <a:solidFill>
                <a:srgbClr val="00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8" name="Group 57"/>
          <p:cNvGrpSpPr/>
          <p:nvPr/>
        </p:nvGrpSpPr>
        <p:grpSpPr>
          <a:xfrm>
            <a:off x="5261845" y="4876800"/>
            <a:ext cx="3064429" cy="918865"/>
            <a:chOff x="5261845" y="4876800"/>
            <a:chExt cx="3064429" cy="918865"/>
          </a:xfrm>
        </p:grpSpPr>
        <p:sp>
          <p:nvSpPr>
            <p:cNvPr id="37" name="TextBox 36"/>
            <p:cNvSpPr txBox="1"/>
            <p:nvPr/>
          </p:nvSpPr>
          <p:spPr>
            <a:xfrm>
              <a:off x="5261845" y="5334000"/>
              <a:ext cx="3064429" cy="461665"/>
            </a:xfrm>
            <a:prstGeom prst="rect">
              <a:avLst/>
            </a:prstGeom>
            <a:noFill/>
          </p:spPr>
          <p:txBody>
            <a:bodyPr wrap="none" rtlCol="0">
              <a:spAutoFit/>
            </a:bodyPr>
            <a:lstStyle/>
            <a:p>
              <a:pPr algn="ctr"/>
              <a:r>
                <a:rPr lang="en-US" sz="2400" b="1" dirty="0" smtClean="0">
                  <a:solidFill>
                    <a:srgbClr val="00FF00"/>
                  </a:solidFill>
                  <a:effectLst>
                    <a:reflection blurRad="12700" stA="34000" endA="740" endPos="53000" dir="5400000" sy="-100000" algn="bl" rotWithShape="0"/>
                  </a:effectLst>
                </a:rPr>
                <a:t>Solution Components</a:t>
              </a:r>
            </a:p>
          </p:txBody>
        </p:sp>
        <p:cxnSp>
          <p:nvCxnSpPr>
            <p:cNvPr id="44" name="Straight Arrow Connector 43"/>
            <p:cNvCxnSpPr/>
            <p:nvPr/>
          </p:nvCxnSpPr>
          <p:spPr>
            <a:xfrm flipV="1">
              <a:off x="6248400" y="4876800"/>
              <a:ext cx="0" cy="5334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7239000" y="4876800"/>
              <a:ext cx="0" cy="5334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4876800" y="4724400"/>
            <a:ext cx="3810000" cy="2057400"/>
            <a:chOff x="4876800" y="4724400"/>
            <a:chExt cx="3810000" cy="2057400"/>
          </a:xfrm>
        </p:grpSpPr>
        <p:grpSp>
          <p:nvGrpSpPr>
            <p:cNvPr id="50" name="Group 49"/>
            <p:cNvGrpSpPr/>
            <p:nvPr/>
          </p:nvGrpSpPr>
          <p:grpSpPr>
            <a:xfrm>
              <a:off x="4876800" y="4724400"/>
              <a:ext cx="533400" cy="1600200"/>
              <a:chOff x="4876800" y="4724400"/>
              <a:chExt cx="533400" cy="1219200"/>
            </a:xfrm>
          </p:grpSpPr>
          <p:cxnSp>
            <p:nvCxnSpPr>
              <p:cNvPr id="46" name="Straight Arrow Connector 45"/>
              <p:cNvCxnSpPr/>
              <p:nvPr/>
            </p:nvCxnSpPr>
            <p:spPr>
              <a:xfrm flipV="1">
                <a:off x="4876800" y="4724400"/>
                <a:ext cx="533400" cy="12192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876800" y="5943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flipH="1">
              <a:off x="8153400" y="4724400"/>
              <a:ext cx="533400" cy="1600200"/>
              <a:chOff x="4876800" y="4724400"/>
              <a:chExt cx="533400" cy="1219200"/>
            </a:xfrm>
          </p:grpSpPr>
          <p:cxnSp>
            <p:nvCxnSpPr>
              <p:cNvPr id="52" name="Straight Arrow Connector 51"/>
              <p:cNvCxnSpPr/>
              <p:nvPr/>
            </p:nvCxnSpPr>
            <p:spPr>
              <a:xfrm flipV="1">
                <a:off x="4876800" y="4724400"/>
                <a:ext cx="533400" cy="12192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876800" y="5943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5181600" y="6043136"/>
              <a:ext cx="3171061" cy="738664"/>
            </a:xfrm>
            <a:prstGeom prst="rect">
              <a:avLst/>
            </a:prstGeom>
            <a:noFill/>
          </p:spPr>
          <p:txBody>
            <a:bodyPr wrap="square" rtlCol="0">
              <a:spAutoFit/>
            </a:bodyPr>
            <a:lstStyle/>
            <a:p>
              <a:pPr lvl="0" algn="ctr"/>
              <a:r>
                <a:rPr lang="en-US" sz="2400" b="1" dirty="0" smtClean="0">
                  <a:solidFill>
                    <a:srgbClr val="00FF00"/>
                  </a:solidFill>
                  <a:effectLst>
                    <a:reflection blurRad="12700" stA="34000" endA="740" endPos="53000" dir="5400000" sy="-100000" algn="bl" rotWithShape="0"/>
                  </a:effectLst>
                </a:rPr>
                <a:t>Electrode Description </a:t>
              </a:r>
            </a:p>
            <a:p>
              <a:endParaRPr lang="en-US" dirty="0"/>
            </a:p>
          </p:txBody>
        </p:sp>
      </p:grpSp>
      <p:grpSp>
        <p:nvGrpSpPr>
          <p:cNvPr id="57" name="Group 56"/>
          <p:cNvGrpSpPr/>
          <p:nvPr/>
        </p:nvGrpSpPr>
        <p:grpSpPr>
          <a:xfrm>
            <a:off x="6858000" y="3581400"/>
            <a:ext cx="1752600" cy="762000"/>
            <a:chOff x="6858000" y="3581400"/>
            <a:chExt cx="1752600" cy="762000"/>
          </a:xfrm>
        </p:grpSpPr>
        <p:sp>
          <p:nvSpPr>
            <p:cNvPr id="36" name="Left Brace 35"/>
            <p:cNvSpPr/>
            <p:nvPr/>
          </p:nvSpPr>
          <p:spPr>
            <a:xfrm rot="5400000">
              <a:off x="7543800" y="3276600"/>
              <a:ext cx="381000" cy="1752600"/>
            </a:xfrm>
            <a:prstGeom prst="leftBrace">
              <a:avLst/>
            </a:prstGeom>
            <a:ln w="63500">
              <a:solidFill>
                <a:srgbClr val="00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TextBox 54"/>
            <p:cNvSpPr txBox="1"/>
            <p:nvPr/>
          </p:nvSpPr>
          <p:spPr>
            <a:xfrm>
              <a:off x="7239000" y="3581400"/>
              <a:ext cx="1127232" cy="646331"/>
            </a:xfrm>
            <a:prstGeom prst="rect">
              <a:avLst/>
            </a:prstGeom>
            <a:noFill/>
          </p:spPr>
          <p:txBody>
            <a:bodyPr wrap="none" rtlCol="0">
              <a:spAutoFit/>
            </a:bodyPr>
            <a:lstStyle/>
            <a:p>
              <a:pPr lvl="0"/>
              <a:r>
                <a:rPr lang="en-US" b="1" dirty="0" smtClean="0">
                  <a:solidFill>
                    <a:srgbClr val="00FF00"/>
                  </a:solidFill>
                  <a:effectLst>
                    <a:reflection blurRad="12700" stA="34000" endA="740" endPos="53000" dir="5400000" sy="-100000" algn="bl" rotWithShape="0"/>
                  </a:effectLst>
                </a:rPr>
                <a:t>Cathode </a:t>
              </a:r>
              <a:r>
                <a:rPr lang="en-US" b="1" dirty="0" smtClean="0">
                  <a:solidFill>
                    <a:schemeClr val="tx2">
                      <a:satMod val="200000"/>
                    </a:schemeClr>
                  </a:solidFill>
                  <a:effectLst>
                    <a:reflection blurRad="12700" stA="34000" endA="740" endPos="53000" dir="5400000" sy="-100000" algn="bl" rotWithShape="0"/>
                  </a:effectLst>
                </a:rPr>
                <a:t> </a:t>
              </a:r>
              <a:endParaRPr lang="en-US" sz="2000" b="1" dirty="0" smtClean="0">
                <a:solidFill>
                  <a:srgbClr val="00FF00"/>
                </a:solidFill>
                <a:effectLst>
                  <a:reflection blurRad="12700" stA="34000" endA="740" endPos="53000" dir="5400000" sy="-100000" algn="bl" rotWithShape="0"/>
                </a:effectLst>
              </a:endParaRPr>
            </a:p>
            <a:p>
              <a:endParaRPr lang="en-US" dirty="0"/>
            </a:p>
          </p:txBody>
        </p:sp>
      </p:grpSp>
      <p:sp>
        <p:nvSpPr>
          <p:cNvPr id="60" name="Rectangle 59"/>
          <p:cNvSpPr/>
          <p:nvPr/>
        </p:nvSpPr>
        <p:spPr>
          <a:xfrm>
            <a:off x="533400" y="1295400"/>
            <a:ext cx="4114800" cy="4724400"/>
          </a:xfrm>
          <a:prstGeom prst="rect">
            <a:avLst/>
          </a:prstGeom>
          <a:solidFill>
            <a:schemeClr val="tx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2"/>
          <p:cNvSpPr>
            <a:spLocks/>
          </p:cNvSpPr>
          <p:nvPr/>
        </p:nvSpPr>
        <p:spPr bwMode="auto">
          <a:xfrm>
            <a:off x="1333500" y="1714500"/>
            <a:ext cx="2400300" cy="571500"/>
          </a:xfrm>
          <a:custGeom>
            <a:avLst/>
            <a:gdLst/>
            <a:ahLst/>
            <a:cxnLst>
              <a:cxn ang="0">
                <a:pos x="0" y="900"/>
              </a:cxn>
              <a:cxn ang="0">
                <a:pos x="90" y="0"/>
              </a:cxn>
              <a:cxn ang="0">
                <a:pos x="3600" y="0"/>
              </a:cxn>
              <a:cxn ang="0">
                <a:pos x="3780" y="900"/>
              </a:cxn>
            </a:cxnLst>
            <a:rect l="0" t="0" r="r" b="b"/>
            <a:pathLst>
              <a:path w="3780" h="900">
                <a:moveTo>
                  <a:pt x="0" y="900"/>
                </a:moveTo>
                <a:lnTo>
                  <a:pt x="90" y="0"/>
                </a:lnTo>
                <a:lnTo>
                  <a:pt x="3600" y="0"/>
                </a:lnTo>
                <a:lnTo>
                  <a:pt x="3780" y="90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Oval 3"/>
          <p:cNvSpPr>
            <a:spLocks noChangeArrowheads="1"/>
          </p:cNvSpPr>
          <p:nvPr/>
        </p:nvSpPr>
        <p:spPr bwMode="auto">
          <a:xfrm>
            <a:off x="2247900" y="1524000"/>
            <a:ext cx="533400" cy="4286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Rectangle 4"/>
          <p:cNvSpPr>
            <a:spLocks noChangeArrowheads="1"/>
          </p:cNvSpPr>
          <p:nvPr/>
        </p:nvSpPr>
        <p:spPr bwMode="auto">
          <a:xfrm>
            <a:off x="19050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Rectangle 5"/>
          <p:cNvSpPr>
            <a:spLocks noChangeArrowheads="1"/>
          </p:cNvSpPr>
          <p:nvPr/>
        </p:nvSpPr>
        <p:spPr bwMode="auto">
          <a:xfrm>
            <a:off x="1219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6"/>
          <p:cNvSpPr>
            <a:spLocks noChangeArrowheads="1"/>
          </p:cNvSpPr>
          <p:nvPr/>
        </p:nvSpPr>
        <p:spPr bwMode="auto">
          <a:xfrm>
            <a:off x="2933700" y="2628900"/>
            <a:ext cx="228600" cy="1485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 name="Rectangle 7"/>
          <p:cNvSpPr>
            <a:spLocks noChangeArrowheads="1"/>
          </p:cNvSpPr>
          <p:nvPr/>
        </p:nvSpPr>
        <p:spPr bwMode="auto">
          <a:xfrm>
            <a:off x="3505200" y="2286000"/>
            <a:ext cx="342900" cy="2057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 name="AutoShape 8"/>
          <p:cNvSpPr>
            <a:spLocks noChangeArrowheads="1"/>
          </p:cNvSpPr>
          <p:nvPr/>
        </p:nvSpPr>
        <p:spPr bwMode="auto">
          <a:xfrm>
            <a:off x="11049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 name="AutoShape 9"/>
          <p:cNvSpPr>
            <a:spLocks noChangeArrowheads="1"/>
          </p:cNvSpPr>
          <p:nvPr/>
        </p:nvSpPr>
        <p:spPr bwMode="auto">
          <a:xfrm>
            <a:off x="2819400" y="2743200"/>
            <a:ext cx="1143000" cy="1828800"/>
          </a:xfrm>
          <a:prstGeom prst="can">
            <a:avLst>
              <a:gd name="adj" fmla="val 4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10"/>
          <p:cNvSpPr>
            <a:spLocks/>
          </p:cNvSpPr>
          <p:nvPr/>
        </p:nvSpPr>
        <p:spPr bwMode="auto">
          <a:xfrm>
            <a:off x="1104900" y="33147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11"/>
          <p:cNvSpPr>
            <a:spLocks/>
          </p:cNvSpPr>
          <p:nvPr/>
        </p:nvSpPr>
        <p:spPr bwMode="auto">
          <a:xfrm>
            <a:off x="2819400" y="3467100"/>
            <a:ext cx="1143000" cy="228600"/>
          </a:xfrm>
          <a:custGeom>
            <a:avLst/>
            <a:gdLst/>
            <a:ahLst/>
            <a:cxnLst>
              <a:cxn ang="0">
                <a:pos x="0" y="180"/>
              </a:cxn>
              <a:cxn ang="0">
                <a:pos x="900" y="360"/>
              </a:cxn>
              <a:cxn ang="0">
                <a:pos x="1800" y="180"/>
              </a:cxn>
              <a:cxn ang="0">
                <a:pos x="900" y="0"/>
              </a:cxn>
              <a:cxn ang="0">
                <a:pos x="0" y="180"/>
              </a:cxn>
            </a:cxnLst>
            <a:rect l="0" t="0" r="r" b="b"/>
            <a:pathLst>
              <a:path w="1800" h="360">
                <a:moveTo>
                  <a:pt x="0" y="180"/>
                </a:moveTo>
                <a:cubicBezTo>
                  <a:pt x="0" y="240"/>
                  <a:pt x="600" y="360"/>
                  <a:pt x="900" y="360"/>
                </a:cubicBezTo>
                <a:cubicBezTo>
                  <a:pt x="1200" y="360"/>
                  <a:pt x="1800" y="240"/>
                  <a:pt x="1800" y="180"/>
                </a:cubicBezTo>
                <a:cubicBezTo>
                  <a:pt x="1800" y="120"/>
                  <a:pt x="1200" y="0"/>
                  <a:pt x="900" y="0"/>
                </a:cubicBezTo>
                <a:cubicBezTo>
                  <a:pt x="600" y="0"/>
                  <a:pt x="0" y="120"/>
                  <a:pt x="0" y="18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 name="AutoShape 12"/>
          <p:cNvSpPr>
            <a:spLocks noChangeArrowheads="1"/>
          </p:cNvSpPr>
          <p:nvPr/>
        </p:nvSpPr>
        <p:spPr bwMode="auto">
          <a:xfrm>
            <a:off x="1905000" y="2057400"/>
            <a:ext cx="1257300" cy="1143000"/>
          </a:xfrm>
          <a:custGeom>
            <a:avLst/>
            <a:gdLst>
              <a:gd name="G0" fmla="+- 6712 0 0"/>
              <a:gd name="G1" fmla="+- -11668921 0 0"/>
              <a:gd name="G2" fmla="+- 0 0 -11668921"/>
              <a:gd name="T0" fmla="*/ 0 256 1"/>
              <a:gd name="T1" fmla="*/ 180 256 1"/>
              <a:gd name="G3" fmla="+- -11668921 T0 T1"/>
              <a:gd name="T2" fmla="*/ 0 256 1"/>
              <a:gd name="T3" fmla="*/ 90 256 1"/>
              <a:gd name="G4" fmla="+- -11668921 T2 T3"/>
              <a:gd name="G5" fmla="*/ G4 2 1"/>
              <a:gd name="T4" fmla="*/ 90 256 1"/>
              <a:gd name="T5" fmla="*/ 0 256 1"/>
              <a:gd name="G6" fmla="+- -11668921 T4 T5"/>
              <a:gd name="G7" fmla="*/ G6 2 1"/>
              <a:gd name="G8" fmla="abs -1166892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712"/>
              <a:gd name="G18" fmla="*/ 6712 1 2"/>
              <a:gd name="G19" fmla="+- G18 5400 0"/>
              <a:gd name="G20" fmla="cos G19 -11668921"/>
              <a:gd name="G21" fmla="sin G19 -11668921"/>
              <a:gd name="G22" fmla="+- G20 10800 0"/>
              <a:gd name="G23" fmla="+- G21 10800 0"/>
              <a:gd name="G24" fmla="+- 10800 0 G20"/>
              <a:gd name="G25" fmla="+- 6712 10800 0"/>
              <a:gd name="G26" fmla="?: G9 G17 G25"/>
              <a:gd name="G27" fmla="?: G9 0 21600"/>
              <a:gd name="G28" fmla="cos 10800 -11668921"/>
              <a:gd name="G29" fmla="sin 10800 -11668921"/>
              <a:gd name="G30" fmla="sin 6712 -11668921"/>
              <a:gd name="G31" fmla="+- G28 10800 0"/>
              <a:gd name="G32" fmla="+- G29 10800 0"/>
              <a:gd name="G33" fmla="+- G30 10800 0"/>
              <a:gd name="G34" fmla="?: G4 0 G31"/>
              <a:gd name="G35" fmla="?: -11668921 G34 0"/>
              <a:gd name="G36" fmla="?: G6 G35 G31"/>
              <a:gd name="G37" fmla="+- 21600 0 G36"/>
              <a:gd name="G38" fmla="?: G4 0 G33"/>
              <a:gd name="G39" fmla="?: -11668921 G38 G32"/>
              <a:gd name="G40" fmla="?: G6 G39 0"/>
              <a:gd name="G41" fmla="?: G4 G32 21600"/>
              <a:gd name="G42" fmla="?: G6 G41 G33"/>
              <a:gd name="T12" fmla="*/ 10800 w 21600"/>
              <a:gd name="T13" fmla="*/ 0 h 21600"/>
              <a:gd name="T14" fmla="*/ 2049 w 21600"/>
              <a:gd name="T15" fmla="*/ 10502 h 21600"/>
              <a:gd name="T16" fmla="*/ 10800 w 21600"/>
              <a:gd name="T17" fmla="*/ 4088 h 21600"/>
              <a:gd name="T18" fmla="*/ 19551 w 21600"/>
              <a:gd name="T19" fmla="*/ 1050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091" y="10572"/>
                </a:moveTo>
                <a:cubicBezTo>
                  <a:pt x="4214" y="6955"/>
                  <a:pt x="7181" y="4087"/>
                  <a:pt x="10800" y="4088"/>
                </a:cubicBezTo>
                <a:cubicBezTo>
                  <a:pt x="14418" y="4088"/>
                  <a:pt x="17385" y="6955"/>
                  <a:pt x="17508" y="10572"/>
                </a:cubicBezTo>
                <a:lnTo>
                  <a:pt x="21593" y="10433"/>
                </a:lnTo>
                <a:cubicBezTo>
                  <a:pt x="21396" y="4614"/>
                  <a:pt x="16621" y="-1"/>
                  <a:pt x="10799" y="0"/>
                </a:cubicBezTo>
                <a:cubicBezTo>
                  <a:pt x="4978" y="0"/>
                  <a:pt x="203" y="4614"/>
                  <a:pt x="6" y="10433"/>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2" name="Rectangle 13"/>
          <p:cNvSpPr>
            <a:spLocks noChangeArrowheads="1"/>
          </p:cNvSpPr>
          <p:nvPr/>
        </p:nvSpPr>
        <p:spPr bwMode="auto">
          <a:xfrm>
            <a:off x="1219200" y="33147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 name="Rectangle 14"/>
          <p:cNvSpPr>
            <a:spLocks noChangeArrowheads="1"/>
          </p:cNvSpPr>
          <p:nvPr/>
        </p:nvSpPr>
        <p:spPr bwMode="auto">
          <a:xfrm>
            <a:off x="1905000" y="33147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4" name="Rectangle 15"/>
          <p:cNvSpPr>
            <a:spLocks noChangeArrowheads="1"/>
          </p:cNvSpPr>
          <p:nvPr/>
        </p:nvSpPr>
        <p:spPr bwMode="auto">
          <a:xfrm>
            <a:off x="2933700" y="34290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5" name="Rectangle 16"/>
          <p:cNvSpPr>
            <a:spLocks noChangeArrowheads="1"/>
          </p:cNvSpPr>
          <p:nvPr/>
        </p:nvSpPr>
        <p:spPr bwMode="auto">
          <a:xfrm>
            <a:off x="3505200" y="34290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6" name="Rectangle 17"/>
          <p:cNvSpPr>
            <a:spLocks noChangeArrowheads="1"/>
          </p:cNvSpPr>
          <p:nvPr/>
        </p:nvSpPr>
        <p:spPr bwMode="auto">
          <a:xfrm>
            <a:off x="19050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7" name="Rectangle 18"/>
          <p:cNvSpPr>
            <a:spLocks noChangeArrowheads="1"/>
          </p:cNvSpPr>
          <p:nvPr/>
        </p:nvSpPr>
        <p:spPr bwMode="auto">
          <a:xfrm>
            <a:off x="2933700" y="2514600"/>
            <a:ext cx="228600" cy="228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 name="Rectangle 19"/>
          <p:cNvSpPr>
            <a:spLocks noChangeArrowheads="1"/>
          </p:cNvSpPr>
          <p:nvPr/>
        </p:nvSpPr>
        <p:spPr bwMode="auto">
          <a:xfrm>
            <a:off x="1219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 name="Rectangle 20"/>
          <p:cNvSpPr>
            <a:spLocks noChangeArrowheads="1"/>
          </p:cNvSpPr>
          <p:nvPr/>
        </p:nvSpPr>
        <p:spPr bwMode="auto">
          <a:xfrm>
            <a:off x="3505200" y="2743200"/>
            <a:ext cx="3429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 name="Rectangle 21"/>
          <p:cNvSpPr>
            <a:spLocks noChangeArrowheads="1"/>
          </p:cNvSpPr>
          <p:nvPr/>
        </p:nvSpPr>
        <p:spPr bwMode="auto">
          <a:xfrm>
            <a:off x="29337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 name="Rectangle 22"/>
          <p:cNvSpPr>
            <a:spLocks noChangeArrowheads="1"/>
          </p:cNvSpPr>
          <p:nvPr/>
        </p:nvSpPr>
        <p:spPr bwMode="auto">
          <a:xfrm>
            <a:off x="1905000" y="2743200"/>
            <a:ext cx="228600" cy="114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2" name="Line 23"/>
          <p:cNvSpPr>
            <a:spLocks noChangeShapeType="1"/>
          </p:cNvSpPr>
          <p:nvPr/>
        </p:nvSpPr>
        <p:spPr bwMode="auto">
          <a:xfrm>
            <a:off x="1219200" y="26289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Line 24"/>
          <p:cNvSpPr>
            <a:spLocks noChangeShapeType="1"/>
          </p:cNvSpPr>
          <p:nvPr/>
        </p:nvSpPr>
        <p:spPr bwMode="auto">
          <a:xfrm flipV="1">
            <a:off x="1905000" y="25146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Line 25"/>
          <p:cNvSpPr>
            <a:spLocks noChangeShapeType="1"/>
          </p:cNvSpPr>
          <p:nvPr/>
        </p:nvSpPr>
        <p:spPr bwMode="auto">
          <a:xfrm flipV="1">
            <a:off x="29337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Line 26"/>
          <p:cNvSpPr>
            <a:spLocks noChangeShapeType="1"/>
          </p:cNvSpPr>
          <p:nvPr/>
        </p:nvSpPr>
        <p:spPr bwMode="auto">
          <a:xfrm flipV="1">
            <a:off x="3162300" y="25146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Line 27"/>
          <p:cNvSpPr>
            <a:spLocks noChangeShapeType="1"/>
          </p:cNvSpPr>
          <p:nvPr/>
        </p:nvSpPr>
        <p:spPr bwMode="auto">
          <a:xfrm flipV="1">
            <a:off x="3505200" y="2628900"/>
            <a:ext cx="0" cy="11430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Title 1"/>
          <p:cNvSpPr txBox="1">
            <a:spLocks/>
          </p:cNvSpPr>
          <p:nvPr/>
        </p:nvSpPr>
        <p:spPr>
          <a:xfrm>
            <a:off x="533400" y="4876800"/>
            <a:ext cx="3962400" cy="1143000"/>
          </a:xfrm>
          <a:prstGeom prst="rect">
            <a:avLst/>
          </a:prstGeom>
        </p:spPr>
        <p:txBody>
          <a:bodyPr vert="horz" anchor="t">
            <a:noAutofit/>
          </a:bodyPr>
          <a:lstStyle/>
          <a:p>
            <a:pPr marL="0" marR="9144"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Zn </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Zn</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2+</a:t>
            </a:r>
            <a:r>
              <a:rPr kumimoji="0" lang="en-US" sz="18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 + 2 e</a:t>
            </a:r>
            <a:r>
              <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rPr>
              <a:t>-</a:t>
            </a:r>
          </a:p>
          <a:p>
            <a:pPr marL="0" marR="9144" lvl="0" indent="0" algn="ctr" defTabSz="914400" rtl="0" eaLnBrk="1" fontAlgn="auto" latinLnBrk="0" hangingPunct="1">
              <a:lnSpc>
                <a:spcPct val="100000"/>
              </a:lnSpc>
              <a:spcBef>
                <a:spcPct val="0"/>
              </a:spcBef>
              <a:spcAft>
                <a:spcPts val="0"/>
              </a:spcAft>
              <a:buClrTx/>
              <a:buSzTx/>
              <a:buFontTx/>
              <a:buNone/>
              <a:tabLst/>
              <a:defRPr/>
            </a:pPr>
            <a:endParaRPr kumimoji="0" lang="en-US" sz="1800" b="1" i="0" u="none" strike="noStrike" kern="1200" spc="0" normalizeH="0" baseline="3000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sym typeface="Wingdings" pitchFamily="2" charset="2"/>
            </a:endParaRPr>
          </a:p>
          <a:p>
            <a:pPr marL="0" marR="9144" lvl="0" indent="0" algn="ctr" defTabSz="914400" rtl="0" eaLnBrk="1" fontAlgn="auto" latinLnBrk="0" hangingPunct="1">
              <a:lnSpc>
                <a:spcPct val="100000"/>
              </a:lnSpc>
              <a:spcBef>
                <a:spcPct val="0"/>
              </a:spcBef>
              <a:spcAft>
                <a:spcPts val="0"/>
              </a:spcAft>
              <a:buClrTx/>
              <a:buSzTx/>
              <a:buFontTx/>
              <a:buNone/>
              <a:tabLst/>
              <a:defRPr/>
            </a:pP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Cu</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+2e</a:t>
            </a:r>
            <a:r>
              <a:rPr lang="en-US" b="1" baseline="30000"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a:t>
            </a:r>
            <a:r>
              <a:rPr lang="en-US" b="1" dirty="0" smtClean="0">
                <a:solidFill>
                  <a:schemeClr val="bg1"/>
                </a:solidFill>
                <a:effectLst>
                  <a:reflection blurRad="12700" stA="34000" endA="740" endPos="53000" dir="5400000" sy="-100000" algn="bl" rotWithShape="0"/>
                </a:effectLst>
                <a:latin typeface="Antique Olive" pitchFamily="34" charset="0"/>
                <a:ea typeface="+mj-ea"/>
                <a:cs typeface="+mj-cs"/>
                <a:sym typeface="Wingdings" pitchFamily="2" charset="2"/>
              </a:rPr>
              <a:t>  Cu</a:t>
            </a:r>
            <a: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t/>
            </a:r>
            <a:br>
              <a:rPr kumimoji="0" lang="en-US" sz="4000" b="1" i="0" u="none" strike="noStrike" kern="1200" spc="0" normalizeH="0" noProof="0" dirty="0" smtClean="0">
                <a:ln>
                  <a:noFill/>
                </a:ln>
                <a:solidFill>
                  <a:schemeClr val="bg1"/>
                </a:solidFill>
                <a:effectLst>
                  <a:reflection blurRad="12700" stA="34000" endA="740" endPos="53000" dir="5400000" sy="-100000" algn="bl" rotWithShape="0"/>
                </a:effectLst>
                <a:uLnTx/>
                <a:uFillTx/>
                <a:latin typeface="Antique Olive" pitchFamily="34" charset="0"/>
                <a:ea typeface="+mj-ea"/>
                <a:cs typeface="+mj-cs"/>
              </a:rPr>
            </a:br>
            <a:endParaRPr kumimoji="0" lang="en-US" sz="4000" b="1" i="0" u="none" strike="noStrike" kern="1200" spc="0" normalizeH="0" noProof="0" dirty="0">
              <a:ln>
                <a:noFill/>
              </a:ln>
              <a:solidFill>
                <a:schemeClr val="bg1"/>
              </a:solidFill>
              <a:effectLst>
                <a:reflection blurRad="12700" stA="34000" endA="740" endPos="53000" dir="5400000" sy="-100000" algn="bl" rotWithShape="0"/>
              </a:effectLst>
              <a:uLnTx/>
              <a:uFillTx/>
              <a:latin typeface="Antique Olive" pitchFamily="34" charset="0"/>
              <a:ea typeface="+mj-ea"/>
              <a:cs typeface="+mj-cs"/>
            </a:endParaRPr>
          </a:p>
        </p:txBody>
      </p:sp>
      <p:sp>
        <p:nvSpPr>
          <p:cNvPr id="88" name="Rectangle 87"/>
          <p:cNvSpPr/>
          <p:nvPr/>
        </p:nvSpPr>
        <p:spPr>
          <a:xfrm rot="16200000">
            <a:off x="809247" y="3215021"/>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89" name="Rectangle 88"/>
          <p:cNvSpPr/>
          <p:nvPr/>
        </p:nvSpPr>
        <p:spPr>
          <a:xfrm rot="16200000">
            <a:off x="3090469" y="3215022"/>
            <a:ext cx="1191352" cy="400110"/>
          </a:xfrm>
          <a:prstGeom prst="rect">
            <a:avLst/>
          </a:prstGeom>
        </p:spPr>
        <p:txBody>
          <a:bodyPr wrap="square">
            <a:spAutoFit/>
          </a:bodyPr>
          <a:lstStyle/>
          <a:p>
            <a:r>
              <a:rPr lang="en-US" sz="2000" dirty="0" smtClean="0">
                <a:solidFill>
                  <a:srgbClr val="0000FF"/>
                </a:solidFill>
              </a:rPr>
              <a:t>electrode</a:t>
            </a:r>
            <a:endParaRPr lang="en-US" sz="2000" dirty="0">
              <a:solidFill>
                <a:srgbClr val="0000FF"/>
              </a:solidFill>
            </a:endParaRPr>
          </a:p>
        </p:txBody>
      </p:sp>
      <p:sp>
        <p:nvSpPr>
          <p:cNvPr id="90" name="Rectangle 89"/>
          <p:cNvSpPr/>
          <p:nvPr/>
        </p:nvSpPr>
        <p:spPr>
          <a:xfrm>
            <a:off x="1295400" y="4495800"/>
            <a:ext cx="914400" cy="400110"/>
          </a:xfrm>
          <a:prstGeom prst="rect">
            <a:avLst/>
          </a:prstGeom>
        </p:spPr>
        <p:txBody>
          <a:bodyPr wrap="square">
            <a:spAutoFit/>
          </a:bodyPr>
          <a:lstStyle/>
          <a:p>
            <a:r>
              <a:rPr lang="en-US" sz="2000" dirty="0" smtClean="0">
                <a:solidFill>
                  <a:srgbClr val="0000FF"/>
                </a:solidFill>
              </a:rPr>
              <a:t>anode</a:t>
            </a:r>
            <a:endParaRPr lang="en-US" sz="2000" dirty="0">
              <a:solidFill>
                <a:srgbClr val="0000FF"/>
              </a:solidFill>
            </a:endParaRPr>
          </a:p>
        </p:txBody>
      </p:sp>
      <p:sp>
        <p:nvSpPr>
          <p:cNvPr id="91" name="Rectangle 90"/>
          <p:cNvSpPr/>
          <p:nvPr/>
        </p:nvSpPr>
        <p:spPr>
          <a:xfrm>
            <a:off x="2895600" y="4495800"/>
            <a:ext cx="1143000" cy="400110"/>
          </a:xfrm>
          <a:prstGeom prst="rect">
            <a:avLst/>
          </a:prstGeom>
        </p:spPr>
        <p:txBody>
          <a:bodyPr wrap="square">
            <a:spAutoFit/>
          </a:bodyPr>
          <a:lstStyle/>
          <a:p>
            <a:r>
              <a:rPr lang="en-US" sz="2000" dirty="0" smtClean="0">
                <a:solidFill>
                  <a:srgbClr val="0000FF"/>
                </a:solidFill>
              </a:rPr>
              <a:t>cathode</a:t>
            </a:r>
            <a:endParaRPr lang="en-US" sz="2000" dirty="0">
              <a:solidFill>
                <a:srgbClr val="0000FF"/>
              </a:solidFill>
            </a:endParaRPr>
          </a:p>
        </p:txBody>
      </p:sp>
      <p:sp>
        <p:nvSpPr>
          <p:cNvPr id="92" name="Rectangle 91"/>
          <p:cNvSpPr/>
          <p:nvPr/>
        </p:nvSpPr>
        <p:spPr>
          <a:xfrm>
            <a:off x="1981200" y="1981200"/>
            <a:ext cx="1143000" cy="707886"/>
          </a:xfrm>
          <a:prstGeom prst="rect">
            <a:avLst/>
          </a:prstGeom>
        </p:spPr>
        <p:txBody>
          <a:bodyPr wrap="square">
            <a:spAutoFit/>
          </a:bodyPr>
          <a:lstStyle/>
          <a:p>
            <a:pPr algn="ctr"/>
            <a:r>
              <a:rPr lang="en-US" sz="2000" dirty="0" smtClean="0">
                <a:solidFill>
                  <a:srgbClr val="0000FF"/>
                </a:solidFill>
              </a:rPr>
              <a:t>Salt bridge</a:t>
            </a:r>
            <a:endParaRPr lang="en-US" sz="2000" dirty="0">
              <a:solidFill>
                <a:srgbClr val="0000FF"/>
              </a:solidFill>
            </a:endParaRPr>
          </a:p>
        </p:txBody>
      </p:sp>
      <p:grpSp>
        <p:nvGrpSpPr>
          <p:cNvPr id="93" name="Group 92"/>
          <p:cNvGrpSpPr/>
          <p:nvPr/>
        </p:nvGrpSpPr>
        <p:grpSpPr>
          <a:xfrm>
            <a:off x="1143000" y="4495800"/>
            <a:ext cx="228600" cy="609600"/>
            <a:chOff x="4876800" y="4724400"/>
            <a:chExt cx="533400" cy="1600200"/>
          </a:xfrm>
        </p:grpSpPr>
        <p:cxnSp>
          <p:nvCxnSpPr>
            <p:cNvPr id="94" name="Straight Arrow Connector 93"/>
            <p:cNvCxnSpPr/>
            <p:nvPr/>
          </p:nvCxnSpPr>
          <p:spPr>
            <a:xfrm flipV="1">
              <a:off x="4876800" y="4724400"/>
              <a:ext cx="533400" cy="160020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96" name="Group 95"/>
          <p:cNvGrpSpPr/>
          <p:nvPr/>
        </p:nvGrpSpPr>
        <p:grpSpPr>
          <a:xfrm flipH="1">
            <a:off x="3483434" y="4495800"/>
            <a:ext cx="783771" cy="1066800"/>
            <a:chOff x="4876800" y="4831080"/>
            <a:chExt cx="457200" cy="1493520"/>
          </a:xfrm>
        </p:grpSpPr>
        <p:cxnSp>
          <p:nvCxnSpPr>
            <p:cNvPr id="97" name="Straight Arrow Connector 96"/>
            <p:cNvCxnSpPr/>
            <p:nvPr/>
          </p:nvCxnSpPr>
          <p:spPr>
            <a:xfrm flipV="1">
              <a:off x="4876800" y="4831080"/>
              <a:ext cx="222250" cy="1493520"/>
            </a:xfrm>
            <a:prstGeom prst="straightConnector1">
              <a:avLst/>
            </a:prstGeom>
            <a:ln w="63500">
              <a:solidFill>
                <a:srgbClr val="00FF00"/>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4876800" y="6324600"/>
              <a:ext cx="457200" cy="0"/>
            </a:xfrm>
            <a:prstGeom prst="line">
              <a:avLst/>
            </a:prstGeom>
            <a:ln w="6350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99" name="Rectangle 98"/>
          <p:cNvSpPr/>
          <p:nvPr/>
        </p:nvSpPr>
        <p:spPr>
          <a:xfrm>
            <a:off x="2209800" y="1581090"/>
            <a:ext cx="609600" cy="400110"/>
          </a:xfrm>
          <a:prstGeom prst="rect">
            <a:avLst/>
          </a:prstGeom>
        </p:spPr>
        <p:txBody>
          <a:bodyPr wrap="square">
            <a:spAutoFit/>
          </a:bodyPr>
          <a:lstStyle/>
          <a:p>
            <a:pPr algn="ctr"/>
            <a:r>
              <a:rPr lang="en-US" sz="2000" dirty="0" smtClean="0">
                <a:solidFill>
                  <a:srgbClr val="0000FF"/>
                </a:solidFill>
              </a:rPr>
              <a:t>V</a:t>
            </a:r>
            <a:endParaRPr lang="en-US" sz="20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dissolv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dissolve">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dissolve">
                                      <p:cBhvr>
                                        <p:cTn id="22" dur="500"/>
                                        <p:tgtEl>
                                          <p:spTgt spid="5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dissolve">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dissolve">
                                      <p:cBhvr>
                                        <p:cTn id="3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lstStyle/>
          <a:p>
            <a:r>
              <a:rPr lang="en-US" dirty="0" smtClean="0"/>
              <a:t>Chang, p. </a:t>
            </a:r>
            <a:r>
              <a:rPr lang="en-US" smtClean="0"/>
              <a:t>852, #11-16</a:t>
            </a:r>
          </a:p>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to know </a:t>
            </a:r>
            <a:r>
              <a:rPr lang="en-US" dirty="0" err="1" smtClean="0"/>
              <a:t>emf</a:t>
            </a:r>
            <a:endParaRPr lang="en-US" dirty="0"/>
          </a:p>
        </p:txBody>
      </p:sp>
      <p:sp>
        <p:nvSpPr>
          <p:cNvPr id="3" name="Content Placeholder 2"/>
          <p:cNvSpPr>
            <a:spLocks noGrp="1"/>
          </p:cNvSpPr>
          <p:nvPr>
            <p:ph idx="1"/>
          </p:nvPr>
        </p:nvSpPr>
        <p:spPr/>
        <p:txBody>
          <a:bodyPr>
            <a:normAutofit fontScale="85000" lnSpcReduction="10000"/>
          </a:bodyPr>
          <a:lstStyle/>
          <a:p>
            <a:r>
              <a:rPr lang="en-US" b="1" u="sng" dirty="0" smtClean="0"/>
              <a:t>Read Chang, section 18.3</a:t>
            </a:r>
          </a:p>
          <a:p>
            <a:r>
              <a:rPr lang="en-US" dirty="0" smtClean="0"/>
              <a:t>What is the “SHE”, where did “SHE” come from and how do we use “SHE” to predict what happens in </a:t>
            </a:r>
            <a:r>
              <a:rPr lang="en-US" dirty="0" err="1" smtClean="0"/>
              <a:t>redox</a:t>
            </a:r>
            <a:r>
              <a:rPr lang="en-US" dirty="0" smtClean="0"/>
              <a:t> reactions?</a:t>
            </a:r>
          </a:p>
          <a:p>
            <a:r>
              <a:rPr lang="en-US" dirty="0" smtClean="0"/>
              <a:t>What is standard reduction potential? What role does the “SHE” play in determining </a:t>
            </a:r>
            <a:r>
              <a:rPr lang="en-US" dirty="0" smtClean="0">
                <a:latin typeface="Gigi" pitchFamily="82" charset="0"/>
              </a:rPr>
              <a:t>E</a:t>
            </a:r>
            <a:r>
              <a:rPr lang="en-US" dirty="0" smtClean="0"/>
              <a:t>°?</a:t>
            </a:r>
          </a:p>
          <a:p>
            <a:r>
              <a:rPr lang="en-US" dirty="0" smtClean="0"/>
              <a:t>What happens to the value of </a:t>
            </a:r>
            <a:r>
              <a:rPr lang="en-US" dirty="0" smtClean="0">
                <a:latin typeface="Gigi" pitchFamily="82" charset="0"/>
              </a:rPr>
              <a:t>E</a:t>
            </a:r>
            <a:r>
              <a:rPr lang="en-US" dirty="0" smtClean="0"/>
              <a:t>° if a half reaction is reversed? What if the half reaction is doubled? What does it mean that this property is intensive?</a:t>
            </a:r>
          </a:p>
          <a:p>
            <a:r>
              <a:rPr lang="en-US" dirty="0" smtClean="0"/>
              <a:t>Which element is the strongest oxidizer? …weakest oxidizer? …strongest reducer? …weakest reducer?</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Thermodynamics of </a:t>
            </a:r>
            <a:r>
              <a:rPr lang="en-US" dirty="0" err="1" smtClean="0"/>
              <a:t>Redox</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First, we need to (p)review an equilibrium concept. The law of mass action states that for a system at equilibrium, the product of the concentrations of the products divided by the product of the concentrations of the reactants equals a constant value for that reaction at that temperature. (K = [Prod]/</a:t>
            </a:r>
            <a:r>
              <a:rPr lang="en-US" dirty="0" smtClean="0">
                <a:latin typeface="Symbol" pitchFamily="18" charset="2"/>
              </a:rPr>
              <a:t> </a:t>
            </a:r>
            <a:r>
              <a:rPr lang="en-US" dirty="0" smtClean="0"/>
              <a:t>[React])</a:t>
            </a:r>
          </a:p>
          <a:p>
            <a:r>
              <a:rPr lang="en-US" dirty="0" smtClean="0"/>
              <a:t>Second we must realize that there are close relationships between </a:t>
            </a:r>
            <a:r>
              <a:rPr lang="en-US" dirty="0" err="1" smtClean="0">
                <a:latin typeface="Gigi" pitchFamily="82" charset="0"/>
              </a:rPr>
              <a:t>E</a:t>
            </a:r>
            <a:r>
              <a:rPr lang="en-US" dirty="0" err="1" smtClean="0"/>
              <a:t>°</a:t>
            </a:r>
            <a:r>
              <a:rPr lang="en-US" baseline="-25000" dirty="0" err="1" smtClean="0"/>
              <a:t>cell</a:t>
            </a:r>
            <a:r>
              <a:rPr lang="en-US" dirty="0" smtClean="0"/>
              <a:t> and thermodynamic properties such as </a:t>
            </a:r>
            <a:r>
              <a:rPr lang="en-US" dirty="0" err="1" smtClean="0"/>
              <a:t>K</a:t>
            </a:r>
            <a:r>
              <a:rPr lang="en-US" baseline="-25000" dirty="0" err="1" smtClean="0"/>
              <a:t>eq</a:t>
            </a:r>
            <a:r>
              <a:rPr lang="en-US" dirty="0" smtClean="0"/>
              <a:t> and </a:t>
            </a:r>
            <a:r>
              <a:rPr lang="en-US" dirty="0" smtClean="0">
                <a:latin typeface="Symbol" pitchFamily="18" charset="2"/>
              </a:rPr>
              <a:t>D</a:t>
            </a:r>
            <a:r>
              <a:rPr lang="en-US" dirty="0" smtClean="0"/>
              <a:t>G°.</a:t>
            </a:r>
          </a:p>
          <a:p>
            <a:r>
              <a:rPr lang="en-US" dirty="0" smtClean="0"/>
              <a:t>To begin to understand these relationships, lets look at work…</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Thermodynamics of </a:t>
            </a:r>
            <a:r>
              <a:rPr lang="en-US" dirty="0" err="1" smtClean="0"/>
              <a:t>Redox</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galvanic cell converts stored chemical energy into electrical energy which can be used to do work. (In fact, electrical energy is a sort of work in itself – the movement of electrons.)</a:t>
            </a:r>
          </a:p>
          <a:p>
            <a:r>
              <a:rPr lang="en-US" dirty="0" smtClean="0"/>
              <a:t>In macrophysics, w = F x d</a:t>
            </a:r>
          </a:p>
          <a:p>
            <a:r>
              <a:rPr lang="en-US" dirty="0" smtClean="0"/>
              <a:t>In </a:t>
            </a:r>
            <a:r>
              <a:rPr lang="en-US" dirty="0" err="1" smtClean="0"/>
              <a:t>electrochem</a:t>
            </a:r>
            <a:r>
              <a:rPr lang="en-US" dirty="0" smtClean="0"/>
              <a:t>, the parallel is w = </a:t>
            </a:r>
            <a:r>
              <a:rPr lang="en-US" dirty="0" err="1" smtClean="0">
                <a:latin typeface="Gigi" pitchFamily="82" charset="0"/>
              </a:rPr>
              <a:t>E</a:t>
            </a:r>
            <a:r>
              <a:rPr lang="en-US" dirty="0" err="1" smtClean="0"/>
              <a:t>°</a:t>
            </a:r>
            <a:r>
              <a:rPr lang="en-US" baseline="-25000" dirty="0" err="1" smtClean="0"/>
              <a:t>cell</a:t>
            </a:r>
            <a:r>
              <a:rPr lang="en-US" dirty="0" smtClean="0"/>
              <a:t> x Q (unit analysis; 1 Joule = 1 Volt x 1 Coulomb)</a:t>
            </a:r>
          </a:p>
          <a:p>
            <a:r>
              <a:rPr lang="en-US" dirty="0" smtClean="0"/>
              <a:t>We know that the charge on one electron is 1.602 x 10</a:t>
            </a:r>
            <a:r>
              <a:rPr lang="en-US" baseline="30000" dirty="0" smtClean="0"/>
              <a:t>-19</a:t>
            </a:r>
            <a:r>
              <a:rPr lang="en-US" dirty="0" smtClean="0"/>
              <a:t>C. What charge is carried by one MOLE of electrons?</a:t>
            </a:r>
          </a:p>
          <a:p>
            <a:r>
              <a:rPr lang="en-US" dirty="0" smtClean="0"/>
              <a:t>ANSWER: 96500 C/mol e</a:t>
            </a:r>
            <a:r>
              <a:rPr lang="en-US" baseline="30000" dirty="0" smtClean="0"/>
              <a:t>-</a:t>
            </a:r>
            <a:r>
              <a:rPr lang="en-US" dirty="0" smtClean="0"/>
              <a:t> or 96500 J/V mol e</a:t>
            </a:r>
            <a:r>
              <a:rPr lang="en-US" baseline="30000" dirty="0" smtClean="0"/>
              <a:t>-</a:t>
            </a:r>
            <a:endParaRPr lang="en-US" dirty="0" smtClean="0"/>
          </a:p>
          <a:p>
            <a:r>
              <a:rPr lang="en-US" dirty="0" smtClean="0"/>
              <a:t>Is this value a constant?</a:t>
            </a:r>
          </a:p>
          <a:p>
            <a:r>
              <a:rPr lang="en-US" dirty="0" smtClean="0"/>
              <a:t>YES! Let’s give it a name! – How about the Faraday constant? (1 F is the charge carried by 1 mole of electrons)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458200" cy="5029200"/>
          </a:xfrm>
        </p:spPr>
        <p:txBody>
          <a:bodyPr/>
          <a:lstStyle/>
          <a:p>
            <a:r>
              <a:rPr lang="en-US" sz="3200" cap="none" dirty="0" smtClean="0">
                <a:latin typeface="Berlin Sans FB Demi" pitchFamily="34" charset="0"/>
              </a:rPr>
              <a:t>During a REDOX reaction, one element loses electrons and another element gains electrons.</a:t>
            </a:r>
            <a:br>
              <a:rPr lang="en-US" sz="3200" cap="none" dirty="0" smtClean="0">
                <a:latin typeface="Berlin Sans FB Demi" pitchFamily="34" charset="0"/>
              </a:rPr>
            </a:br>
            <a:r>
              <a:rPr lang="en-US" sz="3200" cap="none" dirty="0" smtClean="0">
                <a:latin typeface="Berlin Sans FB Demi" pitchFamily="34" charset="0"/>
              </a:rPr>
              <a:t/>
            </a:r>
            <a:br>
              <a:rPr lang="en-US" sz="3200" cap="none" dirty="0" smtClean="0">
                <a:latin typeface="Berlin Sans FB Demi" pitchFamily="34" charset="0"/>
              </a:rPr>
            </a:br>
            <a:r>
              <a:rPr lang="en-US" sz="3200" cap="none" dirty="0" smtClean="0">
                <a:latin typeface="Berlin Sans FB Demi" pitchFamily="34" charset="0"/>
              </a:rPr>
              <a:t>To be successful in this unit, you will need to be proficient in previously learned skills such as…</a:t>
            </a:r>
            <a:br>
              <a:rPr lang="en-US" sz="3200" cap="none" dirty="0" smtClean="0">
                <a:latin typeface="Berlin Sans FB Demi" pitchFamily="34" charset="0"/>
              </a:rPr>
            </a:br>
            <a:r>
              <a:rPr lang="en-US" sz="3200" cap="none" dirty="0" smtClean="0">
                <a:latin typeface="Berlin Sans FB Demi" pitchFamily="34" charset="0"/>
              </a:rPr>
              <a:t>…assigning oxidation states and </a:t>
            </a:r>
            <a:br>
              <a:rPr lang="en-US" sz="3200" cap="none" dirty="0" smtClean="0">
                <a:latin typeface="Berlin Sans FB Demi" pitchFamily="34" charset="0"/>
              </a:rPr>
            </a:br>
            <a:r>
              <a:rPr lang="en-US" sz="3200" cap="none" dirty="0" smtClean="0">
                <a:latin typeface="Berlin Sans FB Demi" pitchFamily="34" charset="0"/>
              </a:rPr>
              <a:t>…balancing </a:t>
            </a:r>
            <a:r>
              <a:rPr lang="en-US" sz="3200" cap="none" dirty="0" err="1" smtClean="0">
                <a:latin typeface="Berlin Sans FB Demi" pitchFamily="34" charset="0"/>
              </a:rPr>
              <a:t>redox</a:t>
            </a:r>
            <a:r>
              <a:rPr lang="en-US" sz="3200" cap="none" dirty="0" smtClean="0">
                <a:latin typeface="Berlin Sans FB Demi" pitchFamily="34" charset="0"/>
              </a:rPr>
              <a:t> equations via the half-reactions method (</a:t>
            </a:r>
            <a:r>
              <a:rPr lang="en-US" sz="3200" cap="none" dirty="0" err="1" smtClean="0">
                <a:latin typeface="Berlin Sans FB Demi" pitchFamily="34" charset="0"/>
              </a:rPr>
              <a:t>a.k.a</a:t>
            </a:r>
            <a:r>
              <a:rPr lang="en-US" sz="3200" cap="none" dirty="0" smtClean="0">
                <a:latin typeface="Berlin Sans FB Demi" pitchFamily="34" charset="0"/>
              </a:rPr>
              <a:t> – the ion-electron method).</a:t>
            </a:r>
            <a:r>
              <a:rPr lang="en-US" dirty="0" smtClean="0"/>
              <a:t/>
            </a:r>
            <a:br>
              <a:rPr lang="en-US" dirty="0" smtClean="0"/>
            </a:br>
            <a:endParaRPr lang="en-US" dirty="0"/>
          </a:p>
        </p:txBody>
      </p:sp>
      <p:sp>
        <p:nvSpPr>
          <p:cNvPr id="3" name="Subtitle 2"/>
          <p:cNvSpPr>
            <a:spLocks noGrp="1"/>
          </p:cNvSpPr>
          <p:nvPr>
            <p:ph type="subTitle" idx="1"/>
          </p:nvPr>
        </p:nvSpPr>
        <p:spPr>
          <a:xfrm>
            <a:off x="838200" y="76200"/>
            <a:ext cx="7772400" cy="822960"/>
          </a:xfrm>
        </p:spPr>
        <p:txBody>
          <a:bodyPr>
            <a:normAutofit/>
          </a:bodyPr>
          <a:lstStyle/>
          <a:p>
            <a:r>
              <a:rPr lang="en-US" sz="4000" dirty="0" smtClean="0"/>
              <a:t>ELECTROCHEMISTRY Chapter 18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Thermodynamics of </a:t>
            </a:r>
            <a:r>
              <a:rPr lang="en-US" dirty="0" err="1" smtClean="0"/>
              <a:t>Redox</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 the maximum work that can be accomplished by a cell can be calculated by;</a:t>
            </a:r>
            <a:endParaRPr lang="en-US" dirty="0"/>
          </a:p>
          <a:p>
            <a:pPr algn="ctr">
              <a:buNone/>
            </a:pPr>
            <a:r>
              <a:rPr lang="en-US" dirty="0" err="1" smtClean="0"/>
              <a:t>w</a:t>
            </a:r>
            <a:r>
              <a:rPr lang="en-US" baseline="-25000" dirty="0" err="1" smtClean="0"/>
              <a:t>cell</a:t>
            </a:r>
            <a:r>
              <a:rPr lang="en-US" dirty="0" smtClean="0"/>
              <a:t> = -</a:t>
            </a:r>
            <a:r>
              <a:rPr lang="en-US" dirty="0" err="1" smtClean="0"/>
              <a:t>nF</a:t>
            </a:r>
            <a:r>
              <a:rPr lang="en-US" dirty="0" smtClean="0">
                <a:latin typeface="Gigi" pitchFamily="82" charset="0"/>
              </a:rPr>
              <a:t> </a:t>
            </a:r>
            <a:r>
              <a:rPr lang="en-US" dirty="0" err="1" smtClean="0">
                <a:latin typeface="Gigi" pitchFamily="82" charset="0"/>
              </a:rPr>
              <a:t>E</a:t>
            </a:r>
            <a:r>
              <a:rPr lang="en-US" dirty="0" err="1" smtClean="0"/>
              <a:t>°</a:t>
            </a:r>
            <a:r>
              <a:rPr lang="en-US" baseline="-25000" dirty="0" err="1" smtClean="0"/>
              <a:t>cell</a:t>
            </a:r>
            <a:endParaRPr lang="en-US" baseline="-25000" dirty="0" smtClean="0"/>
          </a:p>
          <a:p>
            <a:pPr algn="ctr">
              <a:buNone/>
            </a:pPr>
            <a:r>
              <a:rPr lang="en-US" sz="1600" dirty="0" smtClean="0"/>
              <a:t>(negative due to sign convention established during thermodynamics unit, right?)</a:t>
            </a:r>
          </a:p>
          <a:p>
            <a:r>
              <a:rPr lang="en-US" dirty="0" smtClean="0"/>
              <a:t>The max work possible is also = </a:t>
            </a:r>
            <a:r>
              <a:rPr lang="en-US" dirty="0" smtClean="0">
                <a:latin typeface="Symbol" pitchFamily="18" charset="2"/>
              </a:rPr>
              <a:t>D</a:t>
            </a:r>
            <a:r>
              <a:rPr lang="en-US" dirty="0" smtClean="0"/>
              <a:t>G.</a:t>
            </a:r>
          </a:p>
          <a:p>
            <a:r>
              <a:rPr lang="en-US" dirty="0" smtClean="0"/>
              <a:t>Using a thermo concept we did not cover and some basic algebra, we come up with;</a:t>
            </a:r>
          </a:p>
          <a:p>
            <a:pPr algn="ctr">
              <a:buNone/>
            </a:pPr>
            <a:r>
              <a:rPr lang="en-US" dirty="0" err="1" smtClean="0">
                <a:latin typeface="Gigi" pitchFamily="82" charset="0"/>
              </a:rPr>
              <a:t>E</a:t>
            </a:r>
            <a:r>
              <a:rPr lang="en-US" dirty="0" err="1" smtClean="0"/>
              <a:t>°</a:t>
            </a:r>
            <a:r>
              <a:rPr lang="en-US" baseline="-25000" dirty="0" err="1" smtClean="0"/>
              <a:t>cell</a:t>
            </a:r>
            <a:r>
              <a:rPr lang="en-US" dirty="0" smtClean="0"/>
              <a:t> = </a:t>
            </a:r>
            <a:r>
              <a:rPr lang="en-US" u="sng" dirty="0" smtClean="0"/>
              <a:t>0.0257 V </a:t>
            </a:r>
            <a:r>
              <a:rPr lang="en-US" dirty="0" smtClean="0"/>
              <a:t>• </a:t>
            </a:r>
            <a:r>
              <a:rPr lang="en-US" dirty="0" err="1" smtClean="0"/>
              <a:t>lnK</a:t>
            </a:r>
            <a:endParaRPr lang="en-US" baseline="-25000" dirty="0" smtClean="0"/>
          </a:p>
          <a:p>
            <a:pPr algn="ctr">
              <a:buNone/>
            </a:pPr>
            <a:r>
              <a:rPr lang="en-US" sz="4800" baseline="30000" dirty="0" smtClean="0"/>
              <a:t>n</a:t>
            </a:r>
          </a:p>
          <a:p>
            <a:pPr algn="ctr">
              <a:buNone/>
            </a:pPr>
            <a:r>
              <a:rPr lang="en-US" sz="1700" dirty="0" smtClean="0"/>
              <a:t>(If you  want all the gory details, read  p. 827 in Chang)</a:t>
            </a:r>
          </a:p>
          <a:p>
            <a:pPr algn="ctr">
              <a:buNone/>
            </a:pPr>
            <a:endParaRPr lang="en-US" sz="4800" baseline="30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Thermodynamics of </a:t>
            </a:r>
            <a:r>
              <a:rPr lang="en-US" dirty="0" err="1" smtClean="0"/>
              <a:t>Redox</a:t>
            </a:r>
            <a:r>
              <a:rPr lang="en-US" dirty="0" smtClean="0"/>
              <a:t>…</a:t>
            </a:r>
            <a:endParaRPr lang="en-US" dirty="0"/>
          </a:p>
        </p:txBody>
      </p:sp>
      <p:sp>
        <p:nvSpPr>
          <p:cNvPr id="3" name="Content Placeholder 2"/>
          <p:cNvSpPr>
            <a:spLocks noGrp="1"/>
          </p:cNvSpPr>
          <p:nvPr>
            <p:ph idx="1"/>
          </p:nvPr>
        </p:nvSpPr>
        <p:spPr>
          <a:xfrm>
            <a:off x="838200" y="1676400"/>
            <a:ext cx="7772400" cy="4572000"/>
          </a:xfrm>
        </p:spPr>
        <p:txBody>
          <a:bodyPr>
            <a:normAutofit/>
          </a:bodyPr>
          <a:lstStyle/>
          <a:p>
            <a:pPr algn="ctr">
              <a:buNone/>
            </a:pPr>
            <a:r>
              <a:rPr lang="en-US" dirty="0" err="1" smtClean="0">
                <a:latin typeface="Gigi" pitchFamily="82" charset="0"/>
              </a:rPr>
              <a:t>E</a:t>
            </a:r>
            <a:r>
              <a:rPr lang="en-US" dirty="0" err="1" smtClean="0"/>
              <a:t>°</a:t>
            </a:r>
            <a:r>
              <a:rPr lang="en-US" baseline="-25000" dirty="0" err="1" smtClean="0"/>
              <a:t>cell</a:t>
            </a:r>
            <a:r>
              <a:rPr lang="en-US" dirty="0" smtClean="0"/>
              <a:t> = </a:t>
            </a:r>
            <a:r>
              <a:rPr lang="en-US" u="sng" dirty="0" smtClean="0"/>
              <a:t>0.0257 V </a:t>
            </a:r>
            <a:r>
              <a:rPr lang="en-US" dirty="0" smtClean="0"/>
              <a:t>• </a:t>
            </a:r>
            <a:r>
              <a:rPr lang="en-US" dirty="0" err="1" smtClean="0"/>
              <a:t>lnK</a:t>
            </a:r>
            <a:endParaRPr lang="en-US" baseline="-25000" dirty="0" smtClean="0"/>
          </a:p>
          <a:p>
            <a:pPr algn="ctr">
              <a:buNone/>
            </a:pPr>
            <a:r>
              <a:rPr lang="en-US" sz="4800" baseline="30000" dirty="0" smtClean="0"/>
              <a:t>n</a:t>
            </a:r>
          </a:p>
          <a:p>
            <a:r>
              <a:rPr lang="en-US" sz="2800" dirty="0" smtClean="0"/>
              <a:t>This equation can be used to calculate the equilibrium constant of a </a:t>
            </a:r>
            <a:r>
              <a:rPr lang="en-US" sz="2800" dirty="0" err="1" smtClean="0"/>
              <a:t>redox</a:t>
            </a:r>
            <a:r>
              <a:rPr lang="en-US" sz="2800" dirty="0" smtClean="0"/>
              <a:t> reaction.</a:t>
            </a:r>
            <a:endParaRPr lang="en-US" sz="1700" dirty="0" smtClean="0"/>
          </a:p>
          <a:p>
            <a:pPr algn="ctr">
              <a:buNone/>
            </a:pPr>
            <a:endParaRPr lang="en-US" sz="4800" baseline="300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Thermodynamics of </a:t>
            </a:r>
            <a:r>
              <a:rPr lang="en-US" dirty="0" err="1" smtClean="0"/>
              <a:t>Redox</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smtClean="0"/>
              <a:t>What happens to the effectiveness of a cell (battery) the longer it is used?</a:t>
            </a:r>
          </a:p>
          <a:p>
            <a:r>
              <a:rPr lang="en-US" sz="2800" dirty="0" smtClean="0"/>
              <a:t>What happens to the concentrations of the reactants and products during this process?</a:t>
            </a:r>
          </a:p>
          <a:p>
            <a:r>
              <a:rPr lang="en-US" sz="2800" dirty="0" smtClean="0"/>
              <a:t>Our calculations of cell potential thus far have assumed standard state conditions, which includes 1M concentrations.</a:t>
            </a:r>
          </a:p>
          <a:p>
            <a:r>
              <a:rPr lang="en-US" sz="2800" dirty="0" smtClean="0"/>
              <a:t>We can calculate a correction for differences or changes to the concentrations in the reaction</a:t>
            </a:r>
            <a:endParaRPr lang="en-US" sz="1700" dirty="0" smtClean="0"/>
          </a:p>
          <a:p>
            <a:pPr algn="ctr">
              <a:buNone/>
            </a:pPr>
            <a:endParaRPr lang="en-US" sz="4800" baseline="30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Thermodynamics of </a:t>
            </a:r>
            <a:r>
              <a:rPr lang="en-US" dirty="0" err="1" smtClean="0"/>
              <a:t>Redox</a:t>
            </a:r>
            <a:r>
              <a:rPr lang="en-US" dirty="0" smtClean="0"/>
              <a:t>…</a:t>
            </a:r>
            <a:endParaRPr lang="en-US" dirty="0"/>
          </a:p>
        </p:txBody>
      </p:sp>
      <p:sp>
        <p:nvSpPr>
          <p:cNvPr id="3" name="Content Placeholder 2"/>
          <p:cNvSpPr>
            <a:spLocks noGrp="1"/>
          </p:cNvSpPr>
          <p:nvPr>
            <p:ph idx="1"/>
          </p:nvPr>
        </p:nvSpPr>
        <p:spPr/>
        <p:txBody>
          <a:bodyPr>
            <a:normAutofit/>
          </a:bodyPr>
          <a:lstStyle/>
          <a:p>
            <a:pPr algn="ctr">
              <a:buNone/>
            </a:pPr>
            <a:r>
              <a:rPr lang="en-US" dirty="0" err="1" smtClean="0">
                <a:latin typeface="Gigi" pitchFamily="82" charset="0"/>
              </a:rPr>
              <a:t>E</a:t>
            </a:r>
            <a:r>
              <a:rPr lang="en-US" baseline="-25000" dirty="0" err="1" smtClean="0"/>
              <a:t>cell</a:t>
            </a:r>
            <a:r>
              <a:rPr lang="en-US" dirty="0" smtClean="0"/>
              <a:t> = </a:t>
            </a:r>
            <a:r>
              <a:rPr lang="en-US" dirty="0" err="1" smtClean="0">
                <a:latin typeface="Gigi" pitchFamily="82" charset="0"/>
              </a:rPr>
              <a:t>E</a:t>
            </a:r>
            <a:r>
              <a:rPr lang="en-US" dirty="0" err="1" smtClean="0"/>
              <a:t>°</a:t>
            </a:r>
            <a:r>
              <a:rPr lang="en-US" baseline="-25000" dirty="0" err="1" smtClean="0"/>
              <a:t>cell</a:t>
            </a:r>
            <a:r>
              <a:rPr lang="en-US" dirty="0" smtClean="0"/>
              <a:t> - </a:t>
            </a:r>
            <a:r>
              <a:rPr lang="en-US" u="sng" dirty="0" smtClean="0"/>
              <a:t>0.0257 V </a:t>
            </a:r>
            <a:r>
              <a:rPr lang="en-US" dirty="0" smtClean="0"/>
              <a:t>• </a:t>
            </a:r>
            <a:r>
              <a:rPr lang="en-US" dirty="0" err="1" smtClean="0"/>
              <a:t>ln</a:t>
            </a:r>
            <a:r>
              <a:rPr lang="en-US" dirty="0" err="1" smtClean="0">
                <a:latin typeface="Arial" pitchFamily="34" charset="0"/>
                <a:cs typeface="Arial" pitchFamily="34" charset="0"/>
              </a:rPr>
              <a:t>Q</a:t>
            </a:r>
            <a:endParaRPr lang="en-US" baseline="-25000" dirty="0" smtClean="0">
              <a:latin typeface="Arial" pitchFamily="34" charset="0"/>
              <a:cs typeface="Arial" pitchFamily="34" charset="0"/>
            </a:endParaRPr>
          </a:p>
          <a:p>
            <a:pPr algn="ctr">
              <a:buNone/>
            </a:pPr>
            <a:r>
              <a:rPr lang="en-US" sz="4800" baseline="30000" dirty="0" smtClean="0"/>
              <a:t>            n</a:t>
            </a:r>
          </a:p>
          <a:p>
            <a:r>
              <a:rPr lang="en-US" sz="2800" dirty="0" smtClean="0"/>
              <a:t>This equation can be used to calculate the cell potential of a non-standard cell.</a:t>
            </a:r>
          </a:p>
          <a:p>
            <a:r>
              <a:rPr lang="en-US" sz="2800" dirty="0" smtClean="0">
                <a:latin typeface="Arial" pitchFamily="34" charset="0"/>
                <a:cs typeface="Arial" pitchFamily="34" charset="0"/>
              </a:rPr>
              <a:t>Q</a:t>
            </a:r>
            <a:r>
              <a:rPr lang="en-US" sz="2800" dirty="0" smtClean="0"/>
              <a:t> represents the reaction quotient, which is the same expression as K, but uses any concentrations, where the concentrations in K must represent a system at equilibrium.</a:t>
            </a:r>
            <a:endParaRPr lang="en-US" sz="1700" dirty="0" smtClean="0"/>
          </a:p>
          <a:p>
            <a:pPr algn="ctr">
              <a:buNone/>
            </a:pPr>
            <a:endParaRPr lang="en-US" sz="4800" baseline="300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Chang, pp. 852-853, # 18.18 – 18.36 red, PLUS 18.21 and 18.22</a:t>
            </a:r>
            <a:endParaRPr lang="en-US" sz="1700" dirty="0" smtClean="0"/>
          </a:p>
          <a:p>
            <a:pPr algn="ctr">
              <a:buNone/>
            </a:pPr>
            <a:endParaRPr lang="en-US" sz="4800" baseline="30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Corrosion &amp; </a:t>
            </a:r>
            <a:br>
              <a:rPr lang="en-US" dirty="0" smtClean="0"/>
            </a:br>
            <a:r>
              <a:rPr lang="en-US" dirty="0" smtClean="0"/>
              <a:t>Corrosion Prevention</a:t>
            </a:r>
            <a:endParaRPr lang="en-US" dirty="0"/>
          </a:p>
        </p:txBody>
      </p:sp>
      <p:sp>
        <p:nvSpPr>
          <p:cNvPr id="3" name="Content Placeholder 2"/>
          <p:cNvSpPr>
            <a:spLocks noGrp="1"/>
          </p:cNvSpPr>
          <p:nvPr>
            <p:ph idx="1"/>
          </p:nvPr>
        </p:nvSpPr>
        <p:spPr>
          <a:xfrm>
            <a:off x="914400" y="1905000"/>
            <a:ext cx="7772400" cy="4572000"/>
          </a:xfrm>
        </p:spPr>
        <p:txBody>
          <a:bodyPr>
            <a:normAutofit lnSpcReduction="10000"/>
          </a:bodyPr>
          <a:lstStyle/>
          <a:p>
            <a:r>
              <a:rPr lang="en-US" dirty="0" smtClean="0"/>
              <a:t>How does iron and its ions act as both the </a:t>
            </a:r>
            <a:r>
              <a:rPr lang="en-US" dirty="0" err="1" smtClean="0"/>
              <a:t>cation</a:t>
            </a:r>
            <a:r>
              <a:rPr lang="en-US" dirty="0" smtClean="0"/>
              <a:t> and the anion in a galvanic cell found on the head of an iron nail? What other species must be present?</a:t>
            </a:r>
          </a:p>
          <a:p>
            <a:r>
              <a:rPr lang="en-US" dirty="0" smtClean="0"/>
              <a:t>How is a sacrificial anode used in the process of </a:t>
            </a:r>
            <a:r>
              <a:rPr lang="en-US" dirty="0" err="1" smtClean="0"/>
              <a:t>cathodic</a:t>
            </a:r>
            <a:r>
              <a:rPr lang="en-US" dirty="0" smtClean="0"/>
              <a:t> protection?</a:t>
            </a:r>
          </a:p>
          <a:p>
            <a:r>
              <a:rPr lang="en-US" dirty="0" smtClean="0"/>
              <a:t>How is the electrolysis of water useful in a reversible hydrogen fuel cell?</a:t>
            </a:r>
          </a:p>
          <a:p>
            <a:r>
              <a:rPr lang="en-US" dirty="0" smtClean="0"/>
              <a:t>Why is the electrolysis of a sodium chloride solution such a complex </a:t>
            </a:r>
            <a:r>
              <a:rPr lang="en-US" dirty="0" err="1" smtClean="0"/>
              <a:t>situtation</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Aspects of Electrolysis…</a:t>
            </a:r>
            <a:endParaRPr lang="en-US" dirty="0"/>
          </a:p>
        </p:txBody>
      </p:sp>
      <p:sp>
        <p:nvSpPr>
          <p:cNvPr id="3" name="Content Placeholder 2"/>
          <p:cNvSpPr>
            <a:spLocks noGrp="1"/>
          </p:cNvSpPr>
          <p:nvPr>
            <p:ph idx="1"/>
          </p:nvPr>
        </p:nvSpPr>
        <p:spPr>
          <a:xfrm>
            <a:off x="914400" y="1783560"/>
            <a:ext cx="7772400" cy="578640"/>
          </a:xfrm>
        </p:spPr>
        <p:txBody>
          <a:bodyPr/>
          <a:lstStyle/>
          <a:p>
            <a:r>
              <a:rPr lang="en-US" dirty="0" smtClean="0"/>
              <a:t>GOAL – to answer questions like;</a:t>
            </a:r>
          </a:p>
        </p:txBody>
      </p:sp>
      <p:sp>
        <p:nvSpPr>
          <p:cNvPr id="4" name="Content Placeholder 2"/>
          <p:cNvSpPr txBox="1">
            <a:spLocks/>
          </p:cNvSpPr>
          <p:nvPr/>
        </p:nvSpPr>
        <p:spPr>
          <a:xfrm>
            <a:off x="990600" y="2286000"/>
            <a:ext cx="7772400" cy="914400"/>
          </a:xfrm>
          <a:prstGeom prst="rect">
            <a:avLst/>
          </a:prstGeom>
        </p:spPr>
        <p:txBody>
          <a:bodyPr vert="horz">
            <a:normAutofit/>
          </a:bodyPr>
          <a:lstStyle/>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pitchFamily="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How long must an electrolytic cell operate to plate out a certain amount of ions from the solution?</a:t>
            </a:r>
          </a:p>
        </p:txBody>
      </p:sp>
      <p:sp>
        <p:nvSpPr>
          <p:cNvPr id="5" name="Content Placeholder 2"/>
          <p:cNvSpPr txBox="1">
            <a:spLocks/>
          </p:cNvSpPr>
          <p:nvPr/>
        </p:nvSpPr>
        <p:spPr>
          <a:xfrm>
            <a:off x="990600" y="3200400"/>
            <a:ext cx="7772400" cy="914400"/>
          </a:xfrm>
          <a:prstGeom prst="rect">
            <a:avLst/>
          </a:prstGeom>
        </p:spPr>
        <p:txBody>
          <a:bodyPr vert="horz">
            <a:normAutofit/>
          </a:bodyPr>
          <a:lstStyle/>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pitchFamily="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What current must be applied to plate out a certain amount of ions in a given amount of time?</a:t>
            </a:r>
          </a:p>
        </p:txBody>
      </p:sp>
      <p:sp>
        <p:nvSpPr>
          <p:cNvPr id="6" name="Content Placeholder 2"/>
          <p:cNvSpPr txBox="1">
            <a:spLocks/>
          </p:cNvSpPr>
          <p:nvPr/>
        </p:nvSpPr>
        <p:spPr>
          <a:xfrm>
            <a:off x="990600" y="4038600"/>
            <a:ext cx="7772400" cy="914400"/>
          </a:xfrm>
          <a:prstGeom prst="rect">
            <a:avLst/>
          </a:prstGeom>
        </p:spPr>
        <p:txBody>
          <a:bodyPr vert="horz">
            <a:normAutofit/>
          </a:bodyPr>
          <a:lstStyle/>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pitchFamily="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What mass of metal can be plated using a given current for a given amount of time</a:t>
            </a:r>
          </a:p>
        </p:txBody>
      </p:sp>
      <p:sp>
        <p:nvSpPr>
          <p:cNvPr id="8" name="Content Placeholder 2"/>
          <p:cNvSpPr txBox="1">
            <a:spLocks/>
          </p:cNvSpPr>
          <p:nvPr/>
        </p:nvSpPr>
        <p:spPr>
          <a:xfrm>
            <a:off x="990600" y="4953000"/>
            <a:ext cx="7772400" cy="1524000"/>
          </a:xfrm>
          <a:prstGeom prst="rect">
            <a:avLst/>
          </a:prstGeom>
        </p:spPr>
        <p:txBody>
          <a:bodyPr vert="horz">
            <a:normAutofit/>
          </a:bodyPr>
          <a:lstStyle/>
          <a:p>
            <a:pPr marL="404813" marR="0" lvl="1" indent="-404813" algn="l" defTabSz="914400" rtl="0" eaLnBrk="1" fontAlgn="auto" latinLnBrk="0" hangingPunct="1">
              <a:lnSpc>
                <a:spcPct val="100000"/>
              </a:lnSpc>
              <a:spcBef>
                <a:spcPct val="20000"/>
              </a:spcBef>
              <a:spcAft>
                <a:spcPts val="0"/>
              </a:spcAft>
              <a:buClr>
                <a:schemeClr val="tx1"/>
              </a:buClr>
              <a:buSzPct val="90000"/>
              <a:buFont typeface="Wingdings" pitchFamily="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To answer these questions, we must realize that current is the rate of flow of electrical charge;</a:t>
            </a:r>
          </a:p>
          <a:p>
            <a:pPr marL="926021" marR="0" lvl="3" indent="-404813" algn="l" defTabSz="914400" rtl="0" eaLnBrk="1" fontAlgn="auto" latinLnBrk="0" hangingPunct="1">
              <a:lnSpc>
                <a:spcPct val="100000"/>
              </a:lnSpc>
              <a:spcBef>
                <a:spcPct val="20000"/>
              </a:spcBef>
              <a:spcAft>
                <a:spcPts val="0"/>
              </a:spcAft>
              <a:buClr>
                <a:srgbClr val="FF3399"/>
              </a:buClr>
              <a:buSzTx/>
              <a:buFont typeface="Wingdings" pitchFamily="2" charset="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1 ampere = 1 Coulomb per second</a:t>
            </a: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endParaRPr kumimoji="0" lang="en-US" sz="2600" b="1" i="0" u="none" strike="noStrike" kern="1200" cap="none" spc="0" normalizeH="0" baseline="0" noProof="0" dirty="0" smtClean="0">
              <a:ln>
                <a:noFill/>
              </a:ln>
              <a:solidFill>
                <a:schemeClr val="tx1"/>
              </a:solidFill>
              <a:effectLst/>
              <a:uLnTx/>
              <a:uFillTx/>
              <a:latin typeface="+mn-lt"/>
              <a:ea typeface="+mn-ea"/>
              <a:cs typeface="+mn-cs"/>
            </a:endParaRP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20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fade">
                                      <p:cBhvr>
                                        <p:cTn id="32"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8"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Aspects of Electrolysis…</a:t>
            </a:r>
            <a:endParaRPr lang="en-US" dirty="0"/>
          </a:p>
        </p:txBody>
      </p:sp>
      <p:sp>
        <p:nvSpPr>
          <p:cNvPr id="3" name="Content Placeholder 2"/>
          <p:cNvSpPr>
            <a:spLocks noGrp="1"/>
          </p:cNvSpPr>
          <p:nvPr>
            <p:ph idx="1"/>
          </p:nvPr>
        </p:nvSpPr>
        <p:spPr>
          <a:xfrm>
            <a:off x="762000" y="1783560"/>
            <a:ext cx="8077200" cy="4572000"/>
          </a:xfrm>
        </p:spPr>
        <p:txBody>
          <a:bodyPr>
            <a:normAutofit fontScale="92500"/>
          </a:bodyPr>
          <a:lstStyle/>
          <a:p>
            <a:r>
              <a:rPr lang="en-US" dirty="0" smtClean="0"/>
              <a:t>If you know the current and the time, solve for total charge, then use the Faraday and </a:t>
            </a:r>
            <a:r>
              <a:rPr lang="en-US" dirty="0" err="1" smtClean="0"/>
              <a:t>stoichiometric</a:t>
            </a:r>
            <a:r>
              <a:rPr lang="en-US" dirty="0" smtClean="0"/>
              <a:t> features to solve the problem.</a:t>
            </a:r>
          </a:p>
          <a:p>
            <a:r>
              <a:rPr lang="en-US" dirty="0" smtClean="0"/>
              <a:t>If you know the amount of material to be plated, use </a:t>
            </a:r>
            <a:r>
              <a:rPr lang="en-US" dirty="0" err="1" smtClean="0"/>
              <a:t>stoichiometry</a:t>
            </a:r>
            <a:r>
              <a:rPr lang="en-US" dirty="0" smtClean="0"/>
              <a:t> to solve for the amount of charge. You can then use the charge and current to solve for time or the charge and time to solve for current.</a:t>
            </a:r>
          </a:p>
          <a:p>
            <a:r>
              <a:rPr lang="en-US" dirty="0" smtClean="0"/>
              <a:t>HINT – USING DIMENSIONAL ANALYSIS IS VERY HELPFUL IN SOLVING THESE PROBLEMS!</a:t>
            </a:r>
          </a:p>
          <a:p>
            <a:endParaRPr lang="en-US" dirty="0" smtClean="0"/>
          </a:p>
          <a:p>
            <a:pPr lvl="1"/>
            <a:endParaRPr lang="en-US" b="1"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72400" cy="609600"/>
          </a:xfrm>
        </p:spPr>
        <p:txBody>
          <a:bodyPr/>
          <a:lstStyle/>
          <a:p>
            <a:r>
              <a:rPr lang="en-US" sz="2800" dirty="0" smtClean="0"/>
              <a:t>Quantitative Aspects of Electrolysis…</a:t>
            </a:r>
            <a:endParaRPr lang="en-US" sz="2800" dirty="0"/>
          </a:p>
        </p:txBody>
      </p:sp>
      <p:sp>
        <p:nvSpPr>
          <p:cNvPr id="3" name="Content Placeholder 2"/>
          <p:cNvSpPr>
            <a:spLocks noGrp="1"/>
          </p:cNvSpPr>
          <p:nvPr>
            <p:ph idx="1"/>
          </p:nvPr>
        </p:nvSpPr>
        <p:spPr>
          <a:xfrm>
            <a:off x="914400" y="914400"/>
            <a:ext cx="7772400" cy="1219200"/>
          </a:xfrm>
        </p:spPr>
        <p:txBody>
          <a:bodyPr/>
          <a:lstStyle/>
          <a:p>
            <a:r>
              <a:rPr lang="en-US" sz="2400" dirty="0" smtClean="0"/>
              <a:t>Ex. 1 – What is the maximum mass of copper metal that can be obtained from a solution of copper (II) sulfate by operating an electrolytic cell for 5 minutes at 10 amps?</a:t>
            </a:r>
          </a:p>
          <a:p>
            <a:endParaRPr lang="en-US" dirty="0" smtClean="0"/>
          </a:p>
          <a:p>
            <a:pPr lvl="1"/>
            <a:endParaRPr lang="en-US" b="1" dirty="0" smtClean="0"/>
          </a:p>
          <a:p>
            <a:pPr lvl="1"/>
            <a:endParaRPr 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72400" cy="609600"/>
          </a:xfrm>
        </p:spPr>
        <p:txBody>
          <a:bodyPr/>
          <a:lstStyle/>
          <a:p>
            <a:r>
              <a:rPr lang="en-US" sz="2800" dirty="0" smtClean="0"/>
              <a:t>Quantitative Aspects of Electrolysis…</a:t>
            </a:r>
            <a:endParaRPr lang="en-US" sz="2800" dirty="0"/>
          </a:p>
        </p:txBody>
      </p:sp>
      <p:sp>
        <p:nvSpPr>
          <p:cNvPr id="3" name="Content Placeholder 2"/>
          <p:cNvSpPr>
            <a:spLocks noGrp="1"/>
          </p:cNvSpPr>
          <p:nvPr>
            <p:ph idx="1"/>
          </p:nvPr>
        </p:nvSpPr>
        <p:spPr>
          <a:xfrm>
            <a:off x="914400" y="914400"/>
            <a:ext cx="7772400" cy="1219200"/>
          </a:xfrm>
        </p:spPr>
        <p:txBody>
          <a:bodyPr/>
          <a:lstStyle/>
          <a:p>
            <a:r>
              <a:rPr lang="en-US" sz="2400" dirty="0" smtClean="0"/>
              <a:t>Ex. 2 – How long will it take for 12.2 g of aluminum to be plated out of a solution of aluminum nitrate in an electrolytic cell operating at 15.0 amps?</a:t>
            </a:r>
          </a:p>
          <a:p>
            <a:endParaRPr lang="en-US" dirty="0" smtClean="0"/>
          </a:p>
          <a:p>
            <a:pPr lvl="1"/>
            <a:endParaRPr lang="en-US" b="1" dirty="0" smtClean="0"/>
          </a:p>
          <a:p>
            <a:pPr lvl="1"/>
            <a:endParaRPr lang="en-US" dirty="0" smtClean="0"/>
          </a:p>
        </p:txBody>
      </p:sp>
      <p:grpSp>
        <p:nvGrpSpPr>
          <p:cNvPr id="134" name="SMARTInkShape-Group33"/>
          <p:cNvGrpSpPr/>
          <p:nvPr/>
        </p:nvGrpSpPr>
        <p:grpSpPr>
          <a:xfrm>
            <a:off x="7572375" y="2500358"/>
            <a:ext cx="1071562" cy="339283"/>
            <a:chOff x="7572375" y="2500358"/>
            <a:chExt cx="1071562" cy="339283"/>
          </a:xfrm>
        </p:grpSpPr>
        <p:sp>
          <p:nvSpPr>
            <p:cNvPr id="127" name="SMARTInkShape-238"/>
            <p:cNvSpPr/>
            <p:nvPr/>
          </p:nvSpPr>
          <p:spPr>
            <a:xfrm>
              <a:off x="8439984" y="2500358"/>
              <a:ext cx="203953" cy="205334"/>
            </a:xfrm>
            <a:custGeom>
              <a:avLst/>
              <a:gdLst/>
              <a:ahLst/>
              <a:cxnLst/>
              <a:rect l="0" t="0" r="0" b="0"/>
              <a:pathLst>
                <a:path w="203953" h="205334">
                  <a:moveTo>
                    <a:pt x="7500" y="35672"/>
                  </a:moveTo>
                  <a:lnTo>
                    <a:pt x="12241" y="30932"/>
                  </a:lnTo>
                  <a:lnTo>
                    <a:pt x="14568" y="25959"/>
                  </a:lnTo>
                  <a:lnTo>
                    <a:pt x="15189" y="23244"/>
                  </a:lnTo>
                  <a:lnTo>
                    <a:pt x="20801" y="14682"/>
                  </a:lnTo>
                  <a:lnTo>
                    <a:pt x="33491" y="5860"/>
                  </a:lnTo>
                  <a:lnTo>
                    <a:pt x="45077" y="1704"/>
                  </a:lnTo>
                  <a:lnTo>
                    <a:pt x="86256" y="0"/>
                  </a:lnTo>
                  <a:lnTo>
                    <a:pt x="94757" y="2620"/>
                  </a:lnTo>
                  <a:lnTo>
                    <a:pt x="98414" y="4708"/>
                  </a:lnTo>
                  <a:lnTo>
                    <a:pt x="100852" y="7092"/>
                  </a:lnTo>
                  <a:lnTo>
                    <a:pt x="103559" y="12387"/>
                  </a:lnTo>
                  <a:lnTo>
                    <a:pt x="105440" y="29457"/>
                  </a:lnTo>
                  <a:lnTo>
                    <a:pt x="104696" y="56865"/>
                  </a:lnTo>
                  <a:lnTo>
                    <a:pt x="93292" y="86320"/>
                  </a:lnTo>
                  <a:lnTo>
                    <a:pt x="63858" y="127949"/>
                  </a:lnTo>
                  <a:lnTo>
                    <a:pt x="32240" y="166971"/>
                  </a:lnTo>
                  <a:lnTo>
                    <a:pt x="14813" y="181001"/>
                  </a:lnTo>
                  <a:lnTo>
                    <a:pt x="10749" y="187245"/>
                  </a:lnTo>
                  <a:lnTo>
                    <a:pt x="7953" y="193326"/>
                  </a:lnTo>
                  <a:lnTo>
                    <a:pt x="0" y="203558"/>
                  </a:lnTo>
                  <a:lnTo>
                    <a:pt x="517" y="204151"/>
                  </a:lnTo>
                  <a:lnTo>
                    <a:pt x="6384" y="205180"/>
                  </a:lnTo>
                  <a:lnTo>
                    <a:pt x="36149" y="205333"/>
                  </a:lnTo>
                  <a:lnTo>
                    <a:pt x="42723" y="202689"/>
                  </a:lnTo>
                  <a:lnTo>
                    <a:pt x="45863" y="200594"/>
                  </a:lnTo>
                  <a:lnTo>
                    <a:pt x="83236" y="190514"/>
                  </a:lnTo>
                  <a:lnTo>
                    <a:pt x="119411" y="183136"/>
                  </a:lnTo>
                  <a:lnTo>
                    <a:pt x="150217" y="172083"/>
                  </a:lnTo>
                  <a:lnTo>
                    <a:pt x="161218" y="169722"/>
                  </a:lnTo>
                  <a:lnTo>
                    <a:pt x="173983" y="163805"/>
                  </a:lnTo>
                  <a:lnTo>
                    <a:pt x="203952" y="160688"/>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SMARTInkShape-239"/>
            <p:cNvSpPr/>
            <p:nvPr/>
          </p:nvSpPr>
          <p:spPr>
            <a:xfrm>
              <a:off x="8224242" y="2518171"/>
              <a:ext cx="133945" cy="53580"/>
            </a:xfrm>
            <a:custGeom>
              <a:avLst/>
              <a:gdLst/>
              <a:ahLst/>
              <a:cxnLst/>
              <a:rect l="0" t="0" r="0" b="0"/>
              <a:pathLst>
                <a:path w="133945" h="53580">
                  <a:moveTo>
                    <a:pt x="0" y="53579"/>
                  </a:moveTo>
                  <a:lnTo>
                    <a:pt x="20736" y="35487"/>
                  </a:lnTo>
                  <a:lnTo>
                    <a:pt x="60898" y="17838"/>
                  </a:lnTo>
                  <a:lnTo>
                    <a:pt x="99191" y="3966"/>
                  </a:lnTo>
                  <a:lnTo>
                    <a:pt x="133944"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SMARTInkShape-240"/>
            <p:cNvSpPr/>
            <p:nvPr/>
          </p:nvSpPr>
          <p:spPr>
            <a:xfrm>
              <a:off x="8188680" y="2518171"/>
              <a:ext cx="89094" cy="241103"/>
            </a:xfrm>
            <a:custGeom>
              <a:avLst/>
              <a:gdLst/>
              <a:ahLst/>
              <a:cxnLst/>
              <a:rect l="0" t="0" r="0" b="0"/>
              <a:pathLst>
                <a:path w="89094" h="241103">
                  <a:moveTo>
                    <a:pt x="62351" y="0"/>
                  </a:moveTo>
                  <a:lnTo>
                    <a:pt x="62351" y="7689"/>
                  </a:lnTo>
                  <a:lnTo>
                    <a:pt x="46126" y="30226"/>
                  </a:lnTo>
                  <a:lnTo>
                    <a:pt x="28426" y="46798"/>
                  </a:lnTo>
                  <a:lnTo>
                    <a:pt x="2536" y="80190"/>
                  </a:lnTo>
                  <a:lnTo>
                    <a:pt x="375" y="92239"/>
                  </a:lnTo>
                  <a:lnTo>
                    <a:pt x="0" y="101192"/>
                  </a:lnTo>
                  <a:lnTo>
                    <a:pt x="940" y="103181"/>
                  </a:lnTo>
                  <a:lnTo>
                    <a:pt x="2558" y="104505"/>
                  </a:lnTo>
                  <a:lnTo>
                    <a:pt x="7002" y="106971"/>
                  </a:lnTo>
                  <a:lnTo>
                    <a:pt x="15084" y="112943"/>
                  </a:lnTo>
                  <a:lnTo>
                    <a:pt x="23761" y="116148"/>
                  </a:lnTo>
                  <a:lnTo>
                    <a:pt x="47660" y="130244"/>
                  </a:lnTo>
                  <a:lnTo>
                    <a:pt x="58549" y="133840"/>
                  </a:lnTo>
                  <a:lnTo>
                    <a:pt x="83153" y="154894"/>
                  </a:lnTo>
                  <a:lnTo>
                    <a:pt x="86480" y="163430"/>
                  </a:lnTo>
                  <a:lnTo>
                    <a:pt x="89093" y="199322"/>
                  </a:lnTo>
                  <a:lnTo>
                    <a:pt x="86473" y="205335"/>
                  </a:lnTo>
                  <a:lnTo>
                    <a:pt x="68147" y="226215"/>
                  </a:lnTo>
                  <a:lnTo>
                    <a:pt x="62283" y="229524"/>
                  </a:lnTo>
                  <a:lnTo>
                    <a:pt x="56367" y="231988"/>
                  </a:lnTo>
                  <a:lnTo>
                    <a:pt x="50431" y="236389"/>
                  </a:lnTo>
                  <a:lnTo>
                    <a:pt x="41839" y="239006"/>
                  </a:lnTo>
                  <a:lnTo>
                    <a:pt x="8773" y="241102"/>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SMARTInkShape-241"/>
            <p:cNvSpPr/>
            <p:nvPr/>
          </p:nvSpPr>
          <p:spPr>
            <a:xfrm>
              <a:off x="8001000" y="2661046"/>
              <a:ext cx="62508" cy="26790"/>
            </a:xfrm>
            <a:custGeom>
              <a:avLst/>
              <a:gdLst/>
              <a:ahLst/>
              <a:cxnLst/>
              <a:rect l="0" t="0" r="0" b="0"/>
              <a:pathLst>
                <a:path w="62508" h="26790">
                  <a:moveTo>
                    <a:pt x="0" y="26789"/>
                  </a:moveTo>
                  <a:lnTo>
                    <a:pt x="0" y="22048"/>
                  </a:lnTo>
                  <a:lnTo>
                    <a:pt x="992" y="20652"/>
                  </a:lnTo>
                  <a:lnTo>
                    <a:pt x="2644" y="19722"/>
                  </a:lnTo>
                  <a:lnTo>
                    <a:pt x="4740" y="19101"/>
                  </a:lnTo>
                  <a:lnTo>
                    <a:pt x="25730" y="5540"/>
                  </a:lnTo>
                  <a:lnTo>
                    <a:pt x="62507"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SMARTInkShape-242"/>
            <p:cNvSpPr/>
            <p:nvPr/>
          </p:nvSpPr>
          <p:spPr>
            <a:xfrm>
              <a:off x="7768828" y="2527104"/>
              <a:ext cx="142875" cy="258958"/>
            </a:xfrm>
            <a:custGeom>
              <a:avLst/>
              <a:gdLst/>
              <a:ahLst/>
              <a:cxnLst/>
              <a:rect l="0" t="0" r="0" b="0"/>
              <a:pathLst>
                <a:path w="142875" h="258958">
                  <a:moveTo>
                    <a:pt x="0" y="53574"/>
                  </a:moveTo>
                  <a:lnTo>
                    <a:pt x="0" y="48834"/>
                  </a:lnTo>
                  <a:lnTo>
                    <a:pt x="992" y="47438"/>
                  </a:lnTo>
                  <a:lnTo>
                    <a:pt x="2644" y="46506"/>
                  </a:lnTo>
                  <a:lnTo>
                    <a:pt x="7688" y="45013"/>
                  </a:lnTo>
                  <a:lnTo>
                    <a:pt x="25990" y="32249"/>
                  </a:lnTo>
                  <a:lnTo>
                    <a:pt x="65610" y="20968"/>
                  </a:lnTo>
                  <a:lnTo>
                    <a:pt x="108373" y="10289"/>
                  </a:lnTo>
                  <a:lnTo>
                    <a:pt x="115303" y="6887"/>
                  </a:lnTo>
                  <a:lnTo>
                    <a:pt x="121691" y="3059"/>
                  </a:lnTo>
                  <a:lnTo>
                    <a:pt x="132134" y="400"/>
                  </a:lnTo>
                  <a:lnTo>
                    <a:pt x="142751" y="0"/>
                  </a:lnTo>
                  <a:lnTo>
                    <a:pt x="142874" y="42313"/>
                  </a:lnTo>
                  <a:lnTo>
                    <a:pt x="141882" y="83378"/>
                  </a:lnTo>
                  <a:lnTo>
                    <a:pt x="133781" y="125198"/>
                  </a:lnTo>
                  <a:lnTo>
                    <a:pt x="124922" y="169600"/>
                  </a:lnTo>
                  <a:lnTo>
                    <a:pt x="116689" y="214131"/>
                  </a:lnTo>
                  <a:lnTo>
                    <a:pt x="115362" y="225145"/>
                  </a:lnTo>
                  <a:lnTo>
                    <a:pt x="108433" y="243541"/>
                  </a:lnTo>
                  <a:lnTo>
                    <a:pt x="107267" y="257146"/>
                  </a:lnTo>
                  <a:lnTo>
                    <a:pt x="108222" y="257751"/>
                  </a:lnTo>
                  <a:lnTo>
                    <a:pt x="116086" y="258957"/>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SMARTInkShape-243"/>
            <p:cNvSpPr/>
            <p:nvPr/>
          </p:nvSpPr>
          <p:spPr>
            <a:xfrm>
              <a:off x="7670634" y="2536030"/>
              <a:ext cx="17827" cy="303611"/>
            </a:xfrm>
            <a:custGeom>
              <a:avLst/>
              <a:gdLst/>
              <a:ahLst/>
              <a:cxnLst/>
              <a:rect l="0" t="0" r="0" b="0"/>
              <a:pathLst>
                <a:path w="17827" h="303611">
                  <a:moveTo>
                    <a:pt x="17826" y="0"/>
                  </a:moveTo>
                  <a:lnTo>
                    <a:pt x="17826" y="42240"/>
                  </a:lnTo>
                  <a:lnTo>
                    <a:pt x="17826" y="82181"/>
                  </a:lnTo>
                  <a:lnTo>
                    <a:pt x="10138" y="126417"/>
                  </a:lnTo>
                  <a:lnTo>
                    <a:pt x="9060" y="167203"/>
                  </a:lnTo>
                  <a:lnTo>
                    <a:pt x="7925" y="199105"/>
                  </a:lnTo>
                  <a:lnTo>
                    <a:pt x="520" y="241083"/>
                  </a:lnTo>
                  <a:lnTo>
                    <a:pt x="0" y="278032"/>
                  </a:lnTo>
                  <a:lnTo>
                    <a:pt x="8897" y="30361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SMARTInkShape-244"/>
            <p:cNvSpPr/>
            <p:nvPr/>
          </p:nvSpPr>
          <p:spPr>
            <a:xfrm>
              <a:off x="7572375" y="2553890"/>
              <a:ext cx="195920" cy="178592"/>
            </a:xfrm>
            <a:custGeom>
              <a:avLst/>
              <a:gdLst/>
              <a:ahLst/>
              <a:cxnLst/>
              <a:rect l="0" t="0" r="0" b="0"/>
              <a:pathLst>
                <a:path w="195920" h="178592">
                  <a:moveTo>
                    <a:pt x="26789" y="0"/>
                  </a:moveTo>
                  <a:lnTo>
                    <a:pt x="26789" y="43191"/>
                  </a:lnTo>
                  <a:lnTo>
                    <a:pt x="17695" y="83433"/>
                  </a:lnTo>
                  <a:lnTo>
                    <a:pt x="10279" y="113121"/>
                  </a:lnTo>
                  <a:lnTo>
                    <a:pt x="8204" y="135932"/>
                  </a:lnTo>
                  <a:lnTo>
                    <a:pt x="1275" y="154259"/>
                  </a:lnTo>
                  <a:lnTo>
                    <a:pt x="0" y="178583"/>
                  </a:lnTo>
                  <a:lnTo>
                    <a:pt x="4740" y="178591"/>
                  </a:lnTo>
                  <a:lnTo>
                    <a:pt x="6136" y="177599"/>
                  </a:lnTo>
                  <a:lnTo>
                    <a:pt x="7067" y="175946"/>
                  </a:lnTo>
                  <a:lnTo>
                    <a:pt x="8683" y="169498"/>
                  </a:lnTo>
                  <a:lnTo>
                    <a:pt x="8928" y="147184"/>
                  </a:lnTo>
                  <a:lnTo>
                    <a:pt x="9921" y="145747"/>
                  </a:lnTo>
                  <a:lnTo>
                    <a:pt x="11575" y="144790"/>
                  </a:lnTo>
                  <a:lnTo>
                    <a:pt x="17849" y="142877"/>
                  </a:lnTo>
                  <a:lnTo>
                    <a:pt x="38850" y="142875"/>
                  </a:lnTo>
                  <a:lnTo>
                    <a:pt x="44715" y="140228"/>
                  </a:lnTo>
                  <a:lnTo>
                    <a:pt x="47669" y="138134"/>
                  </a:lnTo>
                  <a:lnTo>
                    <a:pt x="89530" y="127040"/>
                  </a:lnTo>
                  <a:lnTo>
                    <a:pt x="107225" y="122970"/>
                  </a:lnTo>
                  <a:lnTo>
                    <a:pt x="125035" y="118125"/>
                  </a:lnTo>
                  <a:lnTo>
                    <a:pt x="153668" y="113618"/>
                  </a:lnTo>
                  <a:lnTo>
                    <a:pt x="171243" y="108432"/>
                  </a:lnTo>
                  <a:lnTo>
                    <a:pt x="195919" y="107165"/>
                  </a:lnTo>
                  <a:lnTo>
                    <a:pt x="178592" y="107156"/>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5" name="SMARTInkShape-Group34"/>
          <p:cNvGrpSpPr/>
          <p:nvPr/>
        </p:nvGrpSpPr>
        <p:grpSpPr>
          <a:xfrm>
            <a:off x="7081242" y="1830584"/>
            <a:ext cx="1875234" cy="857252"/>
            <a:chOff x="7081242" y="1830584"/>
            <a:chExt cx="1875234" cy="857252"/>
          </a:xfrm>
        </p:grpSpPr>
        <p:sp>
          <p:nvSpPr>
            <p:cNvPr id="135" name="SMARTInkShape-245"/>
            <p:cNvSpPr/>
            <p:nvPr/>
          </p:nvSpPr>
          <p:spPr>
            <a:xfrm>
              <a:off x="7197328" y="2625327"/>
              <a:ext cx="232173" cy="44649"/>
            </a:xfrm>
            <a:custGeom>
              <a:avLst/>
              <a:gdLst/>
              <a:ahLst/>
              <a:cxnLst/>
              <a:rect l="0" t="0" r="0" b="0"/>
              <a:pathLst>
                <a:path w="232173" h="44649">
                  <a:moveTo>
                    <a:pt x="0" y="44648"/>
                  </a:moveTo>
                  <a:lnTo>
                    <a:pt x="22942" y="43656"/>
                  </a:lnTo>
                  <a:lnTo>
                    <a:pt x="47709" y="37581"/>
                  </a:lnTo>
                  <a:lnTo>
                    <a:pt x="90692" y="28835"/>
                  </a:lnTo>
                  <a:lnTo>
                    <a:pt x="132161" y="17676"/>
                  </a:lnTo>
                  <a:lnTo>
                    <a:pt x="169312" y="5917"/>
                  </a:lnTo>
                  <a:lnTo>
                    <a:pt x="210781" y="520"/>
                  </a:lnTo>
                  <a:lnTo>
                    <a:pt x="232172"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SMARTInkShape-246"/>
            <p:cNvSpPr/>
            <p:nvPr/>
          </p:nvSpPr>
          <p:spPr>
            <a:xfrm>
              <a:off x="7081242" y="2527213"/>
              <a:ext cx="330398" cy="89186"/>
            </a:xfrm>
            <a:custGeom>
              <a:avLst/>
              <a:gdLst/>
              <a:ahLst/>
              <a:cxnLst/>
              <a:rect l="0" t="0" r="0" b="0"/>
              <a:pathLst>
                <a:path w="330398" h="89186">
                  <a:moveTo>
                    <a:pt x="0" y="89185"/>
                  </a:moveTo>
                  <a:lnTo>
                    <a:pt x="0" y="81495"/>
                  </a:lnTo>
                  <a:lnTo>
                    <a:pt x="4740" y="75883"/>
                  </a:lnTo>
                  <a:lnTo>
                    <a:pt x="33419" y="59296"/>
                  </a:lnTo>
                  <a:lnTo>
                    <a:pt x="74956" y="44519"/>
                  </a:lnTo>
                  <a:lnTo>
                    <a:pt x="108199" y="35602"/>
                  </a:lnTo>
                  <a:lnTo>
                    <a:pt x="143183" y="26676"/>
                  </a:lnTo>
                  <a:lnTo>
                    <a:pt x="178684" y="17747"/>
                  </a:lnTo>
                  <a:lnTo>
                    <a:pt x="221495" y="10582"/>
                  </a:lnTo>
                  <a:lnTo>
                    <a:pt x="265015" y="6404"/>
                  </a:lnTo>
                  <a:lnTo>
                    <a:pt x="296285" y="746"/>
                  </a:lnTo>
                  <a:lnTo>
                    <a:pt x="314942" y="0"/>
                  </a:lnTo>
                  <a:lnTo>
                    <a:pt x="321213" y="2584"/>
                  </a:lnTo>
                  <a:lnTo>
                    <a:pt x="330397" y="8817"/>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SMARTInkShape-247"/>
            <p:cNvSpPr/>
            <p:nvPr/>
          </p:nvSpPr>
          <p:spPr>
            <a:xfrm>
              <a:off x="7331272" y="2384225"/>
              <a:ext cx="8932" cy="303611"/>
            </a:xfrm>
            <a:custGeom>
              <a:avLst/>
              <a:gdLst/>
              <a:ahLst/>
              <a:cxnLst/>
              <a:rect l="0" t="0" r="0" b="0"/>
              <a:pathLst>
                <a:path w="8932" h="303611">
                  <a:moveTo>
                    <a:pt x="8931" y="0"/>
                  </a:moveTo>
                  <a:lnTo>
                    <a:pt x="8931" y="39321"/>
                  </a:lnTo>
                  <a:lnTo>
                    <a:pt x="6284" y="65278"/>
                  </a:lnTo>
                  <a:lnTo>
                    <a:pt x="827" y="107522"/>
                  </a:lnTo>
                  <a:lnTo>
                    <a:pt x="109" y="151853"/>
                  </a:lnTo>
                  <a:lnTo>
                    <a:pt x="16" y="189392"/>
                  </a:lnTo>
                  <a:lnTo>
                    <a:pt x="2" y="231426"/>
                  </a:lnTo>
                  <a:lnTo>
                    <a:pt x="0" y="270542"/>
                  </a:lnTo>
                  <a:lnTo>
                    <a:pt x="0" y="30361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SMARTInkShape-248"/>
            <p:cNvSpPr/>
            <p:nvPr/>
          </p:nvSpPr>
          <p:spPr>
            <a:xfrm>
              <a:off x="7188397" y="2419944"/>
              <a:ext cx="35673" cy="267892"/>
            </a:xfrm>
            <a:custGeom>
              <a:avLst/>
              <a:gdLst/>
              <a:ahLst/>
              <a:cxnLst/>
              <a:rect l="0" t="0" r="0" b="0"/>
              <a:pathLst>
                <a:path w="35673" h="267892">
                  <a:moveTo>
                    <a:pt x="26789" y="0"/>
                  </a:moveTo>
                  <a:lnTo>
                    <a:pt x="26789" y="12430"/>
                  </a:lnTo>
                  <a:lnTo>
                    <a:pt x="29436" y="18092"/>
                  </a:lnTo>
                  <a:lnTo>
                    <a:pt x="32927" y="23915"/>
                  </a:lnTo>
                  <a:lnTo>
                    <a:pt x="34893" y="33765"/>
                  </a:lnTo>
                  <a:lnTo>
                    <a:pt x="35672" y="74318"/>
                  </a:lnTo>
                  <a:lnTo>
                    <a:pt x="33069" y="118201"/>
                  </a:lnTo>
                  <a:lnTo>
                    <a:pt x="26624" y="161013"/>
                  </a:lnTo>
                  <a:lnTo>
                    <a:pt x="14470" y="200680"/>
                  </a:lnTo>
                  <a:lnTo>
                    <a:pt x="2592" y="231944"/>
                  </a:lnTo>
                  <a:lnTo>
                    <a:pt x="0" y="267891"/>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SMARTInkShape-249"/>
            <p:cNvSpPr/>
            <p:nvPr/>
          </p:nvSpPr>
          <p:spPr>
            <a:xfrm>
              <a:off x="8509992" y="2055068"/>
              <a:ext cx="44648" cy="7690"/>
            </a:xfrm>
            <a:custGeom>
              <a:avLst/>
              <a:gdLst/>
              <a:ahLst/>
              <a:cxnLst/>
              <a:rect l="0" t="0" r="0" b="0"/>
              <a:pathLst>
                <a:path w="44648" h="7690">
                  <a:moveTo>
                    <a:pt x="44647" y="7689"/>
                  </a:moveTo>
                  <a:lnTo>
                    <a:pt x="39907" y="7689"/>
                  </a:lnTo>
                  <a:lnTo>
                    <a:pt x="38511" y="6697"/>
                  </a:lnTo>
                  <a:lnTo>
                    <a:pt x="37580" y="5043"/>
                  </a:lnTo>
                  <a:lnTo>
                    <a:pt x="36959" y="2949"/>
                  </a:lnTo>
                  <a:lnTo>
                    <a:pt x="35553" y="1552"/>
                  </a:lnTo>
                  <a:lnTo>
                    <a:pt x="31346" y="0"/>
                  </a:lnTo>
                  <a:lnTo>
                    <a:pt x="29827" y="579"/>
                  </a:lnTo>
                  <a:lnTo>
                    <a:pt x="28813" y="1957"/>
                  </a:lnTo>
                  <a:lnTo>
                    <a:pt x="28138" y="3867"/>
                  </a:lnTo>
                  <a:lnTo>
                    <a:pt x="26697" y="5141"/>
                  </a:lnTo>
                  <a:lnTo>
                    <a:pt x="22447" y="6556"/>
                  </a:lnTo>
                  <a:lnTo>
                    <a:pt x="0" y="768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SMARTInkShape-250"/>
            <p:cNvSpPr/>
            <p:nvPr/>
          </p:nvSpPr>
          <p:spPr>
            <a:xfrm>
              <a:off x="8893978" y="1857375"/>
              <a:ext cx="44640" cy="276820"/>
            </a:xfrm>
            <a:custGeom>
              <a:avLst/>
              <a:gdLst/>
              <a:ahLst/>
              <a:cxnLst/>
              <a:rect l="0" t="0" r="0" b="0"/>
              <a:pathLst>
                <a:path w="44640" h="276820">
                  <a:moveTo>
                    <a:pt x="44639" y="0"/>
                  </a:moveTo>
                  <a:lnTo>
                    <a:pt x="44639" y="13302"/>
                  </a:lnTo>
                  <a:lnTo>
                    <a:pt x="41992" y="18478"/>
                  </a:lnTo>
                  <a:lnTo>
                    <a:pt x="39897" y="21249"/>
                  </a:lnTo>
                  <a:lnTo>
                    <a:pt x="37570" y="29617"/>
                  </a:lnTo>
                  <a:lnTo>
                    <a:pt x="35818" y="68626"/>
                  </a:lnTo>
                  <a:lnTo>
                    <a:pt x="33077" y="100894"/>
                  </a:lnTo>
                  <a:lnTo>
                    <a:pt x="26617" y="143225"/>
                  </a:lnTo>
                  <a:lnTo>
                    <a:pt x="19199" y="182828"/>
                  </a:lnTo>
                  <a:lnTo>
                    <a:pt x="10959" y="221153"/>
                  </a:lnTo>
                  <a:lnTo>
                    <a:pt x="8835" y="233228"/>
                  </a:lnTo>
                  <a:lnTo>
                    <a:pt x="1351" y="252361"/>
                  </a:lnTo>
                  <a:lnTo>
                    <a:pt x="0" y="276292"/>
                  </a:lnTo>
                  <a:lnTo>
                    <a:pt x="8919" y="27681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SMARTInkShape-251"/>
            <p:cNvSpPr/>
            <p:nvPr/>
          </p:nvSpPr>
          <p:spPr>
            <a:xfrm>
              <a:off x="8661796" y="1830708"/>
              <a:ext cx="294680" cy="178468"/>
            </a:xfrm>
            <a:custGeom>
              <a:avLst/>
              <a:gdLst/>
              <a:ahLst/>
              <a:cxnLst/>
              <a:rect l="0" t="0" r="0" b="0"/>
              <a:pathLst>
                <a:path w="294680" h="178468">
                  <a:moveTo>
                    <a:pt x="0" y="71315"/>
                  </a:moveTo>
                  <a:lnTo>
                    <a:pt x="20736" y="53222"/>
                  </a:lnTo>
                  <a:lnTo>
                    <a:pt x="48004" y="39534"/>
                  </a:lnTo>
                  <a:lnTo>
                    <a:pt x="77441" y="31374"/>
                  </a:lnTo>
                  <a:lnTo>
                    <a:pt x="94085" y="20466"/>
                  </a:lnTo>
                  <a:lnTo>
                    <a:pt x="100686" y="14651"/>
                  </a:lnTo>
                  <a:lnTo>
                    <a:pt x="109571" y="11403"/>
                  </a:lnTo>
                  <a:lnTo>
                    <a:pt x="119143" y="8969"/>
                  </a:lnTo>
                  <a:lnTo>
                    <a:pt x="131102" y="3012"/>
                  </a:lnTo>
                  <a:lnTo>
                    <a:pt x="163310" y="0"/>
                  </a:lnTo>
                  <a:lnTo>
                    <a:pt x="165427" y="950"/>
                  </a:lnTo>
                  <a:lnTo>
                    <a:pt x="166840" y="2577"/>
                  </a:lnTo>
                  <a:lnTo>
                    <a:pt x="167782" y="4654"/>
                  </a:lnTo>
                  <a:lnTo>
                    <a:pt x="169400" y="6038"/>
                  </a:lnTo>
                  <a:lnTo>
                    <a:pt x="173846" y="7577"/>
                  </a:lnTo>
                  <a:lnTo>
                    <a:pt x="175428" y="8978"/>
                  </a:lnTo>
                  <a:lnTo>
                    <a:pt x="177187" y="13182"/>
                  </a:lnTo>
                  <a:lnTo>
                    <a:pt x="178558" y="38608"/>
                  </a:lnTo>
                  <a:lnTo>
                    <a:pt x="177576" y="40581"/>
                  </a:lnTo>
                  <a:lnTo>
                    <a:pt x="175931" y="41895"/>
                  </a:lnTo>
                  <a:lnTo>
                    <a:pt x="173842" y="42772"/>
                  </a:lnTo>
                  <a:lnTo>
                    <a:pt x="172450" y="44349"/>
                  </a:lnTo>
                  <a:lnTo>
                    <a:pt x="160114" y="69617"/>
                  </a:lnTo>
                  <a:lnTo>
                    <a:pt x="155498" y="76512"/>
                  </a:lnTo>
                  <a:lnTo>
                    <a:pt x="149887" y="89025"/>
                  </a:lnTo>
                  <a:lnTo>
                    <a:pt x="130857" y="122429"/>
                  </a:lnTo>
                  <a:lnTo>
                    <a:pt x="126169" y="138702"/>
                  </a:lnTo>
                  <a:lnTo>
                    <a:pt x="125528" y="145252"/>
                  </a:lnTo>
                  <a:lnTo>
                    <a:pt x="122598" y="151470"/>
                  </a:lnTo>
                  <a:lnTo>
                    <a:pt x="118981" y="157540"/>
                  </a:lnTo>
                  <a:lnTo>
                    <a:pt x="117372" y="163547"/>
                  </a:lnTo>
                  <a:lnTo>
                    <a:pt x="117936" y="166536"/>
                  </a:lnTo>
                  <a:lnTo>
                    <a:pt x="124917" y="178316"/>
                  </a:lnTo>
                  <a:lnTo>
                    <a:pt x="146004" y="178467"/>
                  </a:lnTo>
                  <a:lnTo>
                    <a:pt x="147938" y="177476"/>
                  </a:lnTo>
                  <a:lnTo>
                    <a:pt x="149226" y="175823"/>
                  </a:lnTo>
                  <a:lnTo>
                    <a:pt x="150086" y="173729"/>
                  </a:lnTo>
                  <a:lnTo>
                    <a:pt x="151652" y="172334"/>
                  </a:lnTo>
                  <a:lnTo>
                    <a:pt x="156036" y="170783"/>
                  </a:lnTo>
                  <a:lnTo>
                    <a:pt x="179544" y="167059"/>
                  </a:lnTo>
                  <a:lnTo>
                    <a:pt x="196733" y="162522"/>
                  </a:lnTo>
                  <a:lnTo>
                    <a:pt x="214396" y="158532"/>
                  </a:lnTo>
                  <a:lnTo>
                    <a:pt x="232196" y="153711"/>
                  </a:lnTo>
                  <a:lnTo>
                    <a:pt x="272668" y="150768"/>
                  </a:lnTo>
                  <a:lnTo>
                    <a:pt x="285518" y="144629"/>
                  </a:lnTo>
                  <a:lnTo>
                    <a:pt x="292869" y="143123"/>
                  </a:lnTo>
                  <a:lnTo>
                    <a:pt x="293472" y="142008"/>
                  </a:lnTo>
                  <a:lnTo>
                    <a:pt x="294679" y="124892"/>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SMARTInkShape-252"/>
            <p:cNvSpPr/>
            <p:nvPr/>
          </p:nvSpPr>
          <p:spPr>
            <a:xfrm>
              <a:off x="8643936" y="1893092"/>
              <a:ext cx="70916" cy="214159"/>
            </a:xfrm>
            <a:custGeom>
              <a:avLst/>
              <a:gdLst/>
              <a:ahLst/>
              <a:cxnLst/>
              <a:rect l="0" t="0" r="0" b="0"/>
              <a:pathLst>
                <a:path w="70916" h="214159">
                  <a:moveTo>
                    <a:pt x="0" y="0"/>
                  </a:moveTo>
                  <a:lnTo>
                    <a:pt x="0" y="39953"/>
                  </a:lnTo>
                  <a:lnTo>
                    <a:pt x="992" y="55935"/>
                  </a:lnTo>
                  <a:lnTo>
                    <a:pt x="7069" y="73374"/>
                  </a:lnTo>
                  <a:lnTo>
                    <a:pt x="9677" y="94329"/>
                  </a:lnTo>
                  <a:lnTo>
                    <a:pt x="18595" y="106976"/>
                  </a:lnTo>
                  <a:lnTo>
                    <a:pt x="24141" y="112037"/>
                  </a:lnTo>
                  <a:lnTo>
                    <a:pt x="35785" y="117932"/>
                  </a:lnTo>
                  <a:lnTo>
                    <a:pt x="65486" y="145885"/>
                  </a:lnTo>
                  <a:lnTo>
                    <a:pt x="68794" y="151820"/>
                  </a:lnTo>
                  <a:lnTo>
                    <a:pt x="70655" y="163385"/>
                  </a:lnTo>
                  <a:lnTo>
                    <a:pt x="70915" y="168456"/>
                  </a:lnTo>
                  <a:lnTo>
                    <a:pt x="68560" y="176733"/>
                  </a:lnTo>
                  <a:lnTo>
                    <a:pt x="56177" y="193232"/>
                  </a:lnTo>
                  <a:lnTo>
                    <a:pt x="46521" y="202334"/>
                  </a:lnTo>
                  <a:lnTo>
                    <a:pt x="32525" y="210323"/>
                  </a:lnTo>
                  <a:lnTo>
                    <a:pt x="19987" y="213787"/>
                  </a:lnTo>
                  <a:lnTo>
                    <a:pt x="13751" y="214158"/>
                  </a:lnTo>
                  <a:lnTo>
                    <a:pt x="12144" y="213217"/>
                  </a:lnTo>
                  <a:lnTo>
                    <a:pt x="11072" y="211598"/>
                  </a:lnTo>
                  <a:lnTo>
                    <a:pt x="9566" y="204579"/>
                  </a:lnTo>
                  <a:lnTo>
                    <a:pt x="8931" y="196453"/>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SMARTInkShape-253"/>
            <p:cNvSpPr/>
            <p:nvPr/>
          </p:nvSpPr>
          <p:spPr>
            <a:xfrm>
              <a:off x="8466731" y="2009178"/>
              <a:ext cx="114133" cy="160676"/>
            </a:xfrm>
            <a:custGeom>
              <a:avLst/>
              <a:gdLst/>
              <a:ahLst/>
              <a:cxnLst/>
              <a:rect l="0" t="0" r="0" b="0"/>
              <a:pathLst>
                <a:path w="114133" h="160676">
                  <a:moveTo>
                    <a:pt x="78979" y="0"/>
                  </a:moveTo>
                  <a:lnTo>
                    <a:pt x="74239" y="0"/>
                  </a:lnTo>
                  <a:lnTo>
                    <a:pt x="72843" y="992"/>
                  </a:lnTo>
                  <a:lnTo>
                    <a:pt x="71912" y="2647"/>
                  </a:lnTo>
                  <a:lnTo>
                    <a:pt x="71289" y="4742"/>
                  </a:lnTo>
                  <a:lnTo>
                    <a:pt x="40018" y="48996"/>
                  </a:lnTo>
                  <a:lnTo>
                    <a:pt x="30172" y="71734"/>
                  </a:lnTo>
                  <a:lnTo>
                    <a:pt x="15966" y="115930"/>
                  </a:lnTo>
                  <a:lnTo>
                    <a:pt x="11287" y="127923"/>
                  </a:lnTo>
                  <a:lnTo>
                    <a:pt x="7658" y="144839"/>
                  </a:lnTo>
                  <a:lnTo>
                    <a:pt x="0" y="158446"/>
                  </a:lnTo>
                  <a:lnTo>
                    <a:pt x="529" y="159209"/>
                  </a:lnTo>
                  <a:lnTo>
                    <a:pt x="6423" y="160534"/>
                  </a:lnTo>
                  <a:lnTo>
                    <a:pt x="11949" y="160675"/>
                  </a:lnTo>
                  <a:lnTo>
                    <a:pt x="17107" y="158062"/>
                  </a:lnTo>
                  <a:lnTo>
                    <a:pt x="19872" y="155977"/>
                  </a:lnTo>
                  <a:lnTo>
                    <a:pt x="37032" y="135574"/>
                  </a:lnTo>
                  <a:lnTo>
                    <a:pt x="46446" y="127723"/>
                  </a:lnTo>
                  <a:lnTo>
                    <a:pt x="85346" y="83217"/>
                  </a:lnTo>
                  <a:lnTo>
                    <a:pt x="108257" y="52356"/>
                  </a:lnTo>
                  <a:lnTo>
                    <a:pt x="111836" y="42782"/>
                  </a:lnTo>
                  <a:lnTo>
                    <a:pt x="114132" y="29949"/>
                  </a:lnTo>
                  <a:lnTo>
                    <a:pt x="111801" y="25547"/>
                  </a:lnTo>
                  <a:lnTo>
                    <a:pt x="108450" y="20284"/>
                  </a:lnTo>
                  <a:lnTo>
                    <a:pt x="106961" y="14638"/>
                  </a:lnTo>
                  <a:lnTo>
                    <a:pt x="105571" y="12735"/>
                  </a:lnTo>
                  <a:lnTo>
                    <a:pt x="103652" y="11468"/>
                  </a:lnTo>
                  <a:lnTo>
                    <a:pt x="96839" y="893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SMARTInkShape-254"/>
            <p:cNvSpPr/>
            <p:nvPr/>
          </p:nvSpPr>
          <p:spPr>
            <a:xfrm>
              <a:off x="8452271" y="1848444"/>
              <a:ext cx="83115" cy="151646"/>
            </a:xfrm>
            <a:custGeom>
              <a:avLst/>
              <a:gdLst/>
              <a:ahLst/>
              <a:cxnLst/>
              <a:rect l="0" t="0" r="0" b="0"/>
              <a:pathLst>
                <a:path w="83115" h="151646">
                  <a:moveTo>
                    <a:pt x="75579" y="0"/>
                  </a:moveTo>
                  <a:lnTo>
                    <a:pt x="70838" y="4740"/>
                  </a:lnTo>
                  <a:lnTo>
                    <a:pt x="65867" y="7068"/>
                  </a:lnTo>
                  <a:lnTo>
                    <a:pt x="63151" y="7689"/>
                  </a:lnTo>
                  <a:lnTo>
                    <a:pt x="54588" y="13303"/>
                  </a:lnTo>
                  <a:lnTo>
                    <a:pt x="42807" y="25080"/>
                  </a:lnTo>
                  <a:lnTo>
                    <a:pt x="19832" y="57920"/>
                  </a:lnTo>
                  <a:lnTo>
                    <a:pt x="6535" y="100408"/>
                  </a:lnTo>
                  <a:lnTo>
                    <a:pt x="906" y="112757"/>
                  </a:lnTo>
                  <a:lnTo>
                    <a:pt x="0" y="117835"/>
                  </a:lnTo>
                  <a:lnTo>
                    <a:pt x="3401" y="136368"/>
                  </a:lnTo>
                  <a:lnTo>
                    <a:pt x="6459" y="142630"/>
                  </a:lnTo>
                  <a:lnTo>
                    <a:pt x="8663" y="145687"/>
                  </a:lnTo>
                  <a:lnTo>
                    <a:pt x="13757" y="149086"/>
                  </a:lnTo>
                  <a:lnTo>
                    <a:pt x="22204" y="151000"/>
                  </a:lnTo>
                  <a:lnTo>
                    <a:pt x="33948" y="151645"/>
                  </a:lnTo>
                  <a:lnTo>
                    <a:pt x="39878" y="149088"/>
                  </a:lnTo>
                  <a:lnTo>
                    <a:pt x="42850" y="147017"/>
                  </a:lnTo>
                  <a:lnTo>
                    <a:pt x="69626" y="108690"/>
                  </a:lnTo>
                  <a:lnTo>
                    <a:pt x="83114" y="64205"/>
                  </a:lnTo>
                  <a:lnTo>
                    <a:pt x="81243" y="55656"/>
                  </a:lnTo>
                  <a:lnTo>
                    <a:pt x="78098" y="47556"/>
                  </a:lnTo>
                  <a:lnTo>
                    <a:pt x="75334" y="33825"/>
                  </a:lnTo>
                  <a:lnTo>
                    <a:pt x="73431" y="31480"/>
                  </a:lnTo>
                  <a:lnTo>
                    <a:pt x="59421" y="21270"/>
                  </a:lnTo>
                  <a:lnTo>
                    <a:pt x="31466" y="18060"/>
                  </a:lnTo>
                  <a:lnTo>
                    <a:pt x="13071" y="1785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SMARTInkShape-255"/>
            <p:cNvSpPr/>
            <p:nvPr/>
          </p:nvSpPr>
          <p:spPr>
            <a:xfrm>
              <a:off x="8251031" y="2035967"/>
              <a:ext cx="133945" cy="17861"/>
            </a:xfrm>
            <a:custGeom>
              <a:avLst/>
              <a:gdLst/>
              <a:ahLst/>
              <a:cxnLst/>
              <a:rect l="0" t="0" r="0" b="0"/>
              <a:pathLst>
                <a:path w="133945" h="17861">
                  <a:moveTo>
                    <a:pt x="0" y="17860"/>
                  </a:moveTo>
                  <a:lnTo>
                    <a:pt x="4741" y="13119"/>
                  </a:lnTo>
                  <a:lnTo>
                    <a:pt x="9712" y="10792"/>
                  </a:lnTo>
                  <a:lnTo>
                    <a:pt x="53831" y="1910"/>
                  </a:lnTo>
                  <a:lnTo>
                    <a:pt x="95264" y="112"/>
                  </a:lnTo>
                  <a:lnTo>
                    <a:pt x="133944"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SMARTInkShape-256"/>
            <p:cNvSpPr/>
            <p:nvPr/>
          </p:nvSpPr>
          <p:spPr>
            <a:xfrm>
              <a:off x="7384850" y="2536030"/>
              <a:ext cx="8932" cy="1"/>
            </a:xfrm>
            <a:custGeom>
              <a:avLst/>
              <a:gdLst/>
              <a:ahLst/>
              <a:cxnLst/>
              <a:rect l="0" t="0" r="0" b="0"/>
              <a:pathLst>
                <a:path w="8932" h="1">
                  <a:moveTo>
                    <a:pt x="8931" y="0"/>
                  </a:moveTo>
                  <a:lnTo>
                    <a:pt x="0"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SMARTInkShape-257"/>
            <p:cNvSpPr/>
            <p:nvPr/>
          </p:nvSpPr>
          <p:spPr>
            <a:xfrm>
              <a:off x="7956350" y="1857784"/>
              <a:ext cx="177918" cy="258551"/>
            </a:xfrm>
            <a:custGeom>
              <a:avLst/>
              <a:gdLst/>
              <a:ahLst/>
              <a:cxnLst/>
              <a:rect l="0" t="0" r="0" b="0"/>
              <a:pathLst>
                <a:path w="177918" h="258551">
                  <a:moveTo>
                    <a:pt x="0" y="26380"/>
                  </a:moveTo>
                  <a:lnTo>
                    <a:pt x="4742" y="26380"/>
                  </a:lnTo>
                  <a:lnTo>
                    <a:pt x="9714" y="23733"/>
                  </a:lnTo>
                  <a:lnTo>
                    <a:pt x="25733" y="13950"/>
                  </a:lnTo>
                  <a:lnTo>
                    <a:pt x="65598" y="2701"/>
                  </a:lnTo>
                  <a:lnTo>
                    <a:pt x="95267" y="0"/>
                  </a:lnTo>
                  <a:lnTo>
                    <a:pt x="104517" y="2417"/>
                  </a:lnTo>
                  <a:lnTo>
                    <a:pt x="115305" y="6712"/>
                  </a:lnTo>
                  <a:lnTo>
                    <a:pt x="118541" y="7314"/>
                  </a:lnTo>
                  <a:lnTo>
                    <a:pt x="120701" y="8709"/>
                  </a:lnTo>
                  <a:lnTo>
                    <a:pt x="122139" y="10630"/>
                  </a:lnTo>
                  <a:lnTo>
                    <a:pt x="123738" y="15410"/>
                  </a:lnTo>
                  <a:lnTo>
                    <a:pt x="124448" y="20842"/>
                  </a:lnTo>
                  <a:lnTo>
                    <a:pt x="120108" y="34220"/>
                  </a:lnTo>
                  <a:lnTo>
                    <a:pt x="109752" y="49388"/>
                  </a:lnTo>
                  <a:lnTo>
                    <a:pt x="91248" y="67981"/>
                  </a:lnTo>
                  <a:lnTo>
                    <a:pt x="78189" y="76959"/>
                  </a:lnTo>
                  <a:lnTo>
                    <a:pt x="72328" y="87120"/>
                  </a:lnTo>
                  <a:lnTo>
                    <a:pt x="73022" y="87710"/>
                  </a:lnTo>
                  <a:lnTo>
                    <a:pt x="79734" y="88538"/>
                  </a:lnTo>
                  <a:lnTo>
                    <a:pt x="110601" y="89849"/>
                  </a:lnTo>
                  <a:lnTo>
                    <a:pt x="151834" y="99910"/>
                  </a:lnTo>
                  <a:lnTo>
                    <a:pt x="157777" y="102189"/>
                  </a:lnTo>
                  <a:lnTo>
                    <a:pt x="167027" y="110011"/>
                  </a:lnTo>
                  <a:lnTo>
                    <a:pt x="173453" y="120103"/>
                  </a:lnTo>
                  <a:lnTo>
                    <a:pt x="177917" y="143869"/>
                  </a:lnTo>
                  <a:lnTo>
                    <a:pt x="173653" y="158646"/>
                  </a:lnTo>
                  <a:lnTo>
                    <a:pt x="151728" y="202378"/>
                  </a:lnTo>
                  <a:lnTo>
                    <a:pt x="136913" y="224659"/>
                  </a:lnTo>
                  <a:lnTo>
                    <a:pt x="117850" y="239174"/>
                  </a:lnTo>
                  <a:lnTo>
                    <a:pt x="116871" y="242662"/>
                  </a:lnTo>
                  <a:lnTo>
                    <a:pt x="116086" y="25855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SMARTInkShape-258"/>
            <p:cNvSpPr/>
            <p:nvPr/>
          </p:nvSpPr>
          <p:spPr>
            <a:xfrm>
              <a:off x="7768828" y="1839515"/>
              <a:ext cx="151805" cy="62509"/>
            </a:xfrm>
            <a:custGeom>
              <a:avLst/>
              <a:gdLst/>
              <a:ahLst/>
              <a:cxnLst/>
              <a:rect l="0" t="0" r="0" b="0"/>
              <a:pathLst>
                <a:path w="151805" h="62509">
                  <a:moveTo>
                    <a:pt x="0" y="62508"/>
                  </a:moveTo>
                  <a:lnTo>
                    <a:pt x="20736" y="44415"/>
                  </a:lnTo>
                  <a:lnTo>
                    <a:pt x="64440" y="23798"/>
                  </a:lnTo>
                  <a:lnTo>
                    <a:pt x="103827" y="5952"/>
                  </a:lnTo>
                  <a:lnTo>
                    <a:pt x="126930" y="1175"/>
                  </a:lnTo>
                  <a:lnTo>
                    <a:pt x="151804" y="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SMARTInkShape-259"/>
            <p:cNvSpPr/>
            <p:nvPr/>
          </p:nvSpPr>
          <p:spPr>
            <a:xfrm>
              <a:off x="7751109" y="1857375"/>
              <a:ext cx="133151" cy="257555"/>
            </a:xfrm>
            <a:custGeom>
              <a:avLst/>
              <a:gdLst/>
              <a:ahLst/>
              <a:cxnLst/>
              <a:rect l="0" t="0" r="0" b="0"/>
              <a:pathLst>
                <a:path w="133151" h="257555">
                  <a:moveTo>
                    <a:pt x="26648" y="0"/>
                  </a:moveTo>
                  <a:lnTo>
                    <a:pt x="21908" y="4740"/>
                  </a:lnTo>
                  <a:lnTo>
                    <a:pt x="19581" y="9712"/>
                  </a:lnTo>
                  <a:lnTo>
                    <a:pt x="5322" y="51136"/>
                  </a:lnTo>
                  <a:lnTo>
                    <a:pt x="579" y="77791"/>
                  </a:lnTo>
                  <a:lnTo>
                    <a:pt x="0" y="96504"/>
                  </a:lnTo>
                  <a:lnTo>
                    <a:pt x="2568" y="105068"/>
                  </a:lnTo>
                  <a:lnTo>
                    <a:pt x="12300" y="118649"/>
                  </a:lnTo>
                  <a:lnTo>
                    <a:pt x="25593" y="127868"/>
                  </a:lnTo>
                  <a:lnTo>
                    <a:pt x="66447" y="140717"/>
                  </a:lnTo>
                  <a:lnTo>
                    <a:pt x="108332" y="153714"/>
                  </a:lnTo>
                  <a:lnTo>
                    <a:pt x="113845" y="156054"/>
                  </a:lnTo>
                  <a:lnTo>
                    <a:pt x="122618" y="163946"/>
                  </a:lnTo>
                  <a:lnTo>
                    <a:pt x="128834" y="173075"/>
                  </a:lnTo>
                  <a:lnTo>
                    <a:pt x="131595" y="180439"/>
                  </a:lnTo>
                  <a:lnTo>
                    <a:pt x="133150" y="194904"/>
                  </a:lnTo>
                  <a:lnTo>
                    <a:pt x="130868" y="203372"/>
                  </a:lnTo>
                  <a:lnTo>
                    <a:pt x="109877" y="237219"/>
                  </a:lnTo>
                  <a:lnTo>
                    <a:pt x="103988" y="243675"/>
                  </a:lnTo>
                  <a:lnTo>
                    <a:pt x="95418" y="247206"/>
                  </a:lnTo>
                  <a:lnTo>
                    <a:pt x="85986" y="249768"/>
                  </a:lnTo>
                  <a:lnTo>
                    <a:pt x="71846" y="256850"/>
                  </a:lnTo>
                  <a:lnTo>
                    <a:pt x="68687" y="257554"/>
                  </a:lnTo>
                  <a:lnTo>
                    <a:pt x="65588" y="257031"/>
                  </a:lnTo>
                  <a:lnTo>
                    <a:pt x="53437" y="250031"/>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SMARTInkShape-260"/>
            <p:cNvSpPr/>
            <p:nvPr/>
          </p:nvSpPr>
          <p:spPr>
            <a:xfrm>
              <a:off x="7590648" y="1955600"/>
              <a:ext cx="128470" cy="187334"/>
            </a:xfrm>
            <a:custGeom>
              <a:avLst/>
              <a:gdLst/>
              <a:ahLst/>
              <a:cxnLst/>
              <a:rect l="0" t="0" r="0" b="0"/>
              <a:pathLst>
                <a:path w="128470" h="187334">
                  <a:moveTo>
                    <a:pt x="71023" y="0"/>
                  </a:moveTo>
                  <a:lnTo>
                    <a:pt x="44165" y="29504"/>
                  </a:lnTo>
                  <a:lnTo>
                    <a:pt x="23394" y="68621"/>
                  </a:lnTo>
                  <a:lnTo>
                    <a:pt x="11160" y="105316"/>
                  </a:lnTo>
                  <a:lnTo>
                    <a:pt x="8698" y="117252"/>
                  </a:lnTo>
                  <a:lnTo>
                    <a:pt x="1680" y="135646"/>
                  </a:lnTo>
                  <a:lnTo>
                    <a:pt x="0" y="153354"/>
                  </a:lnTo>
                  <a:lnTo>
                    <a:pt x="8158" y="185355"/>
                  </a:lnTo>
                  <a:lnTo>
                    <a:pt x="9270" y="186078"/>
                  </a:lnTo>
                  <a:lnTo>
                    <a:pt x="18182" y="187238"/>
                  </a:lnTo>
                  <a:lnTo>
                    <a:pt x="20912" y="187333"/>
                  </a:lnTo>
                  <a:lnTo>
                    <a:pt x="26594" y="184793"/>
                  </a:lnTo>
                  <a:lnTo>
                    <a:pt x="38325" y="175079"/>
                  </a:lnTo>
                  <a:lnTo>
                    <a:pt x="55816" y="153597"/>
                  </a:lnTo>
                  <a:lnTo>
                    <a:pt x="94990" y="118646"/>
                  </a:lnTo>
                  <a:lnTo>
                    <a:pt x="124374" y="74067"/>
                  </a:lnTo>
                  <a:lnTo>
                    <a:pt x="127428" y="70214"/>
                  </a:lnTo>
                  <a:lnTo>
                    <a:pt x="128469" y="64670"/>
                  </a:lnTo>
                  <a:lnTo>
                    <a:pt x="126981" y="50570"/>
                  </a:lnTo>
                  <a:lnTo>
                    <a:pt x="120368" y="37028"/>
                  </a:lnTo>
                  <a:lnTo>
                    <a:pt x="115825" y="30639"/>
                  </a:lnTo>
                  <a:lnTo>
                    <a:pt x="105487" y="23540"/>
                  </a:lnTo>
                  <a:lnTo>
                    <a:pt x="88511" y="19543"/>
                  </a:lnTo>
                  <a:lnTo>
                    <a:pt x="45009" y="17903"/>
                  </a:lnTo>
                  <a:lnTo>
                    <a:pt x="35305" y="1785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SMARTInkShape-261"/>
            <p:cNvSpPr/>
            <p:nvPr/>
          </p:nvSpPr>
          <p:spPr>
            <a:xfrm>
              <a:off x="7545785" y="1830584"/>
              <a:ext cx="133696" cy="158924"/>
            </a:xfrm>
            <a:custGeom>
              <a:avLst/>
              <a:gdLst/>
              <a:ahLst/>
              <a:cxnLst/>
              <a:rect l="0" t="0" r="0" b="0"/>
              <a:pathLst>
                <a:path w="133696" h="158924">
                  <a:moveTo>
                    <a:pt x="115886" y="0"/>
                  </a:moveTo>
                  <a:lnTo>
                    <a:pt x="103458" y="0"/>
                  </a:lnTo>
                  <a:lnTo>
                    <a:pt x="73646" y="12430"/>
                  </a:lnTo>
                  <a:lnTo>
                    <a:pt x="32509" y="48005"/>
                  </a:lnTo>
                  <a:lnTo>
                    <a:pt x="15665" y="66589"/>
                  </a:lnTo>
                  <a:lnTo>
                    <a:pt x="4941" y="89515"/>
                  </a:lnTo>
                  <a:lnTo>
                    <a:pt x="100" y="131139"/>
                  </a:lnTo>
                  <a:lnTo>
                    <a:pt x="0" y="135052"/>
                  </a:lnTo>
                  <a:lnTo>
                    <a:pt x="2534" y="142045"/>
                  </a:lnTo>
                  <a:lnTo>
                    <a:pt x="12246" y="154618"/>
                  </a:lnTo>
                  <a:lnTo>
                    <a:pt x="17899" y="158016"/>
                  </a:lnTo>
                  <a:lnTo>
                    <a:pt x="20797" y="158923"/>
                  </a:lnTo>
                  <a:lnTo>
                    <a:pt x="29306" y="157284"/>
                  </a:lnTo>
                  <a:lnTo>
                    <a:pt x="45253" y="153429"/>
                  </a:lnTo>
                  <a:lnTo>
                    <a:pt x="50938" y="152887"/>
                  </a:lnTo>
                  <a:lnTo>
                    <a:pt x="62546" y="146994"/>
                  </a:lnTo>
                  <a:lnTo>
                    <a:pt x="103993" y="117541"/>
                  </a:lnTo>
                  <a:lnTo>
                    <a:pt x="124032" y="89098"/>
                  </a:lnTo>
                  <a:lnTo>
                    <a:pt x="129428" y="77303"/>
                  </a:lnTo>
                  <a:lnTo>
                    <a:pt x="133633" y="33897"/>
                  </a:lnTo>
                  <a:lnTo>
                    <a:pt x="133695" y="29948"/>
                  </a:lnTo>
                  <a:lnTo>
                    <a:pt x="131078" y="25549"/>
                  </a:lnTo>
                  <a:lnTo>
                    <a:pt x="128990" y="22985"/>
                  </a:lnTo>
                  <a:lnTo>
                    <a:pt x="121380" y="20139"/>
                  </a:lnTo>
                  <a:lnTo>
                    <a:pt x="89097" y="17860"/>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SMARTInkShape-262"/>
            <p:cNvSpPr/>
            <p:nvPr/>
          </p:nvSpPr>
          <p:spPr>
            <a:xfrm>
              <a:off x="7438428" y="2116334"/>
              <a:ext cx="8932" cy="35720"/>
            </a:xfrm>
            <a:custGeom>
              <a:avLst/>
              <a:gdLst/>
              <a:ahLst/>
              <a:cxnLst/>
              <a:rect l="0" t="0" r="0" b="0"/>
              <a:pathLst>
                <a:path w="8932" h="35720">
                  <a:moveTo>
                    <a:pt x="8931" y="0"/>
                  </a:moveTo>
                  <a:lnTo>
                    <a:pt x="1241" y="0"/>
                  </a:lnTo>
                  <a:lnTo>
                    <a:pt x="827" y="993"/>
                  </a:lnTo>
                  <a:lnTo>
                    <a:pt x="0" y="3571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SMARTInkShape-263"/>
            <p:cNvSpPr/>
            <p:nvPr/>
          </p:nvSpPr>
          <p:spPr>
            <a:xfrm>
              <a:off x="7206257" y="1977600"/>
              <a:ext cx="168256" cy="183229"/>
            </a:xfrm>
            <a:custGeom>
              <a:avLst/>
              <a:gdLst/>
              <a:ahLst/>
              <a:cxnLst/>
              <a:rect l="0" t="0" r="0" b="0"/>
              <a:pathLst>
                <a:path w="168256" h="183229">
                  <a:moveTo>
                    <a:pt x="0" y="76227"/>
                  </a:moveTo>
                  <a:lnTo>
                    <a:pt x="0" y="63799"/>
                  </a:lnTo>
                  <a:lnTo>
                    <a:pt x="2646" y="58136"/>
                  </a:lnTo>
                  <a:lnTo>
                    <a:pt x="16223" y="37317"/>
                  </a:lnTo>
                  <a:lnTo>
                    <a:pt x="52012" y="10850"/>
                  </a:lnTo>
                  <a:lnTo>
                    <a:pt x="86445" y="581"/>
                  </a:lnTo>
                  <a:lnTo>
                    <a:pt x="91364" y="0"/>
                  </a:lnTo>
                  <a:lnTo>
                    <a:pt x="125572" y="7068"/>
                  </a:lnTo>
                  <a:lnTo>
                    <a:pt x="144198" y="12406"/>
                  </a:lnTo>
                  <a:lnTo>
                    <a:pt x="151069" y="18427"/>
                  </a:lnTo>
                  <a:lnTo>
                    <a:pt x="156439" y="26725"/>
                  </a:lnTo>
                  <a:lnTo>
                    <a:pt x="162531" y="40138"/>
                  </a:lnTo>
                  <a:lnTo>
                    <a:pt x="164910" y="43238"/>
                  </a:lnTo>
                  <a:lnTo>
                    <a:pt x="167551" y="51974"/>
                  </a:lnTo>
                  <a:lnTo>
                    <a:pt x="168255" y="57082"/>
                  </a:lnTo>
                  <a:lnTo>
                    <a:pt x="166392" y="65403"/>
                  </a:lnTo>
                  <a:lnTo>
                    <a:pt x="142789" y="109484"/>
                  </a:lnTo>
                  <a:lnTo>
                    <a:pt x="114345" y="140326"/>
                  </a:lnTo>
                  <a:lnTo>
                    <a:pt x="71253" y="165469"/>
                  </a:lnTo>
                  <a:lnTo>
                    <a:pt x="42771" y="180732"/>
                  </a:lnTo>
                  <a:lnTo>
                    <a:pt x="15296" y="183228"/>
                  </a:lnTo>
                  <a:lnTo>
                    <a:pt x="13173" y="182287"/>
                  </a:lnTo>
                  <a:lnTo>
                    <a:pt x="11759" y="180669"/>
                  </a:lnTo>
                  <a:lnTo>
                    <a:pt x="10815" y="178598"/>
                  </a:lnTo>
                  <a:lnTo>
                    <a:pt x="9194" y="177215"/>
                  </a:lnTo>
                  <a:lnTo>
                    <a:pt x="0" y="174453"/>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SMARTInkShape-264"/>
            <p:cNvSpPr/>
            <p:nvPr/>
          </p:nvSpPr>
          <p:spPr>
            <a:xfrm>
              <a:off x="7241975" y="2009178"/>
              <a:ext cx="17861" cy="312540"/>
            </a:xfrm>
            <a:custGeom>
              <a:avLst/>
              <a:gdLst/>
              <a:ahLst/>
              <a:cxnLst/>
              <a:rect l="0" t="0" r="0" b="0"/>
              <a:pathLst>
                <a:path w="17861" h="312540">
                  <a:moveTo>
                    <a:pt x="8931" y="0"/>
                  </a:moveTo>
                  <a:lnTo>
                    <a:pt x="8931" y="42240"/>
                  </a:lnTo>
                  <a:lnTo>
                    <a:pt x="7939" y="65598"/>
                  </a:lnTo>
                  <a:lnTo>
                    <a:pt x="827" y="108342"/>
                  </a:lnTo>
                  <a:lnTo>
                    <a:pt x="110" y="151961"/>
                  </a:lnTo>
                  <a:lnTo>
                    <a:pt x="16" y="193829"/>
                  </a:lnTo>
                  <a:lnTo>
                    <a:pt x="3" y="232010"/>
                  </a:lnTo>
                  <a:lnTo>
                    <a:pt x="0" y="276638"/>
                  </a:lnTo>
                  <a:lnTo>
                    <a:pt x="992" y="287654"/>
                  </a:lnTo>
                  <a:lnTo>
                    <a:pt x="8563" y="310617"/>
                  </a:lnTo>
                  <a:lnTo>
                    <a:pt x="9677" y="311259"/>
                  </a:lnTo>
                  <a:lnTo>
                    <a:pt x="17860" y="312539"/>
                  </a:lnTo>
                </a:path>
              </a:pathLst>
            </a:custGeom>
            <a:ln w="19050">
              <a:solidFill>
                <a:srgbClr val="009300"/>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09600" y="304800"/>
            <a:ext cx="7772400" cy="13716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0" normalizeH="0" baseline="0" noProof="0" dirty="0" smtClean="0">
                <a:ln>
                  <a:noFill/>
                </a:ln>
                <a:solidFill>
                  <a:srgbClr val="00B050"/>
                </a:solidFill>
                <a:effectLst/>
                <a:uLnTx/>
                <a:uFillTx/>
                <a:latin typeface="+mj-lt"/>
                <a:ea typeface="+mj-ea"/>
                <a:cs typeface="+mj-cs"/>
              </a:rPr>
              <a:t>3 Types of Reactions</a:t>
            </a:r>
            <a:br>
              <a:rPr kumimoji="0" lang="en-US" sz="4200" b="0" i="0" u="none" strike="noStrike" kern="1200" cap="none" spc="0" normalizeH="0" baseline="0" noProof="0" dirty="0" smtClean="0">
                <a:ln>
                  <a:noFill/>
                </a:ln>
                <a:solidFill>
                  <a:srgbClr val="00B050"/>
                </a:solidFill>
                <a:effectLst/>
                <a:uLnTx/>
                <a:uFillTx/>
                <a:latin typeface="+mj-lt"/>
                <a:ea typeface="+mj-ea"/>
                <a:cs typeface="+mj-cs"/>
              </a:rPr>
            </a:br>
            <a:r>
              <a:rPr kumimoji="0" lang="en-US" sz="4200" b="0" i="0" u="none" strike="noStrike" kern="1200" cap="none" spc="0" normalizeH="0" baseline="0" noProof="0" dirty="0" smtClean="0">
                <a:ln>
                  <a:noFill/>
                </a:ln>
                <a:solidFill>
                  <a:srgbClr val="00B050"/>
                </a:solidFill>
                <a:effectLst/>
                <a:uLnTx/>
                <a:uFillTx/>
                <a:latin typeface="+mj-lt"/>
                <a:ea typeface="+mj-ea"/>
                <a:cs typeface="+mj-cs"/>
              </a:rPr>
              <a:t>Oxidation-Reduction Reactions</a:t>
            </a:r>
            <a:endParaRPr kumimoji="0" lang="en-US" sz="4200" b="0" i="0" u="none" strike="noStrike" kern="1200" cap="none" spc="0" normalizeH="0" baseline="0" noProof="0" dirty="0">
              <a:ln>
                <a:noFill/>
              </a:ln>
              <a:solidFill>
                <a:srgbClr val="00B050"/>
              </a:solidFill>
              <a:effectLst/>
              <a:uLnTx/>
              <a:uFillTx/>
              <a:latin typeface="+mj-lt"/>
              <a:ea typeface="+mj-ea"/>
              <a:cs typeface="+mj-cs"/>
            </a:endParaRPr>
          </a:p>
        </p:txBody>
      </p:sp>
      <p:sp>
        <p:nvSpPr>
          <p:cNvPr id="5" name="Subtitle 2"/>
          <p:cNvSpPr>
            <a:spLocks noGrp="1"/>
          </p:cNvSpPr>
          <p:nvPr>
            <p:ph type="subTitle" idx="1"/>
          </p:nvPr>
        </p:nvSpPr>
        <p:spPr>
          <a:xfrm>
            <a:off x="304800" y="1447800"/>
            <a:ext cx="8534400" cy="1295400"/>
          </a:xfrm>
        </p:spPr>
        <p:txBody>
          <a:bodyPr>
            <a:noAutofit/>
          </a:bodyPr>
          <a:lstStyle/>
          <a:p>
            <a:pPr marL="742950" indent="-742950"/>
            <a:r>
              <a:rPr lang="en-US" sz="4800" cap="none" dirty="0" smtClean="0">
                <a:solidFill>
                  <a:schemeClr val="tx1"/>
                </a:solidFill>
              </a:rPr>
              <a:t>(a.k.a. REDOX)</a:t>
            </a:r>
          </a:p>
          <a:p>
            <a:pPr marL="742950" indent="-742950" algn="l"/>
            <a:endParaRPr lang="en-US" sz="2400" dirty="0" smtClean="0">
              <a:solidFill>
                <a:schemeClr val="tx1"/>
              </a:solidFill>
            </a:endParaRPr>
          </a:p>
        </p:txBody>
      </p:sp>
      <p:sp>
        <p:nvSpPr>
          <p:cNvPr id="6" name="TextBox 5"/>
          <p:cNvSpPr txBox="1"/>
          <p:nvPr/>
        </p:nvSpPr>
        <p:spPr>
          <a:xfrm>
            <a:off x="2819400" y="3657600"/>
            <a:ext cx="3657600" cy="646331"/>
          </a:xfrm>
          <a:prstGeom prst="rect">
            <a:avLst/>
          </a:prstGeom>
          <a:noFill/>
        </p:spPr>
        <p:txBody>
          <a:bodyPr wrap="square" rtlCol="0">
            <a:spAutoFit/>
          </a:bodyPr>
          <a:lstStyle/>
          <a:p>
            <a:r>
              <a:rPr lang="en-US" sz="3600" dirty="0" smtClean="0">
                <a:solidFill>
                  <a:srgbClr val="0070C0"/>
                </a:solidFill>
                <a:hlinkClick r:id="rId2"/>
              </a:rPr>
              <a:t>Real-Life </a:t>
            </a:r>
            <a:r>
              <a:rPr lang="en-US" sz="3600" dirty="0" err="1" smtClean="0">
                <a:solidFill>
                  <a:srgbClr val="0070C0"/>
                </a:solidFill>
                <a:hlinkClick r:id="rId2"/>
              </a:rPr>
              <a:t>Redox</a:t>
            </a:r>
            <a:endParaRPr lang="en-US" sz="36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09600" y="304800"/>
            <a:ext cx="7772400" cy="13716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0" normalizeH="0" baseline="0" noProof="0" dirty="0" smtClean="0">
                <a:ln>
                  <a:noFill/>
                </a:ln>
                <a:solidFill>
                  <a:srgbClr val="00B050"/>
                </a:solidFill>
                <a:effectLst/>
                <a:uLnTx/>
                <a:uFillTx/>
                <a:latin typeface="+mj-lt"/>
                <a:ea typeface="+mj-ea"/>
                <a:cs typeface="+mj-cs"/>
              </a:rPr>
              <a:t>3 Types of Reactions</a:t>
            </a:r>
            <a:br>
              <a:rPr kumimoji="0" lang="en-US" sz="4200" b="0" i="0" u="none" strike="noStrike" kern="1200" cap="none" spc="0" normalizeH="0" baseline="0" noProof="0" dirty="0" smtClean="0">
                <a:ln>
                  <a:noFill/>
                </a:ln>
                <a:solidFill>
                  <a:srgbClr val="00B050"/>
                </a:solidFill>
                <a:effectLst/>
                <a:uLnTx/>
                <a:uFillTx/>
                <a:latin typeface="+mj-lt"/>
                <a:ea typeface="+mj-ea"/>
                <a:cs typeface="+mj-cs"/>
              </a:rPr>
            </a:br>
            <a:r>
              <a:rPr kumimoji="0" lang="en-US" sz="4200" b="0" i="0" u="none" strike="noStrike" kern="1200" cap="none" spc="0" normalizeH="0" baseline="0" noProof="0" dirty="0" smtClean="0">
                <a:ln>
                  <a:noFill/>
                </a:ln>
                <a:solidFill>
                  <a:srgbClr val="00B050"/>
                </a:solidFill>
                <a:effectLst/>
                <a:uLnTx/>
                <a:uFillTx/>
                <a:latin typeface="+mj-lt"/>
                <a:ea typeface="+mj-ea"/>
                <a:cs typeface="+mj-cs"/>
              </a:rPr>
              <a:t>Oxidation-Reduction Reactions</a:t>
            </a:r>
            <a:endParaRPr kumimoji="0" lang="en-US" sz="4200" b="0" i="0" u="none" strike="noStrike" kern="1200" cap="none" spc="0" normalizeH="0" baseline="0" noProof="0" dirty="0">
              <a:ln>
                <a:noFill/>
              </a:ln>
              <a:solidFill>
                <a:srgbClr val="00B050"/>
              </a:solidFill>
              <a:effectLst/>
              <a:uLnTx/>
              <a:uFillTx/>
              <a:latin typeface="+mj-lt"/>
              <a:ea typeface="+mj-ea"/>
              <a:cs typeface="+mj-cs"/>
            </a:endParaRPr>
          </a:p>
        </p:txBody>
      </p:sp>
      <p:sp>
        <p:nvSpPr>
          <p:cNvPr id="5" name="Subtitle 2"/>
          <p:cNvSpPr>
            <a:spLocks noGrp="1"/>
          </p:cNvSpPr>
          <p:nvPr>
            <p:ph type="subTitle" idx="1"/>
          </p:nvPr>
        </p:nvSpPr>
        <p:spPr>
          <a:xfrm>
            <a:off x="304800" y="1447800"/>
            <a:ext cx="8534400" cy="1295400"/>
          </a:xfrm>
        </p:spPr>
        <p:txBody>
          <a:bodyPr>
            <a:noAutofit/>
          </a:bodyPr>
          <a:lstStyle/>
          <a:p>
            <a:pPr marL="742950" indent="-742950"/>
            <a:r>
              <a:rPr lang="en-US" sz="4800" cap="none" dirty="0" smtClean="0">
                <a:solidFill>
                  <a:schemeClr val="tx1"/>
                </a:solidFill>
              </a:rPr>
              <a:t>(a.k.a. REDOX)</a:t>
            </a:r>
          </a:p>
          <a:p>
            <a:pPr marL="742950" indent="-742950" algn="l"/>
            <a:endParaRPr lang="en-US" sz="2400" dirty="0" smtClean="0">
              <a:solidFill>
                <a:schemeClr val="tx1"/>
              </a:solidFill>
            </a:endParaRPr>
          </a:p>
        </p:txBody>
      </p:sp>
      <p:sp>
        <p:nvSpPr>
          <p:cNvPr id="6" name="TextBox 5"/>
          <p:cNvSpPr txBox="1"/>
          <p:nvPr/>
        </p:nvSpPr>
        <p:spPr>
          <a:xfrm>
            <a:off x="457200" y="2819400"/>
            <a:ext cx="8229600" cy="2862322"/>
          </a:xfrm>
          <a:prstGeom prst="rect">
            <a:avLst/>
          </a:prstGeom>
          <a:noFill/>
        </p:spPr>
        <p:txBody>
          <a:bodyPr wrap="square" rtlCol="0">
            <a:spAutoFit/>
          </a:bodyPr>
          <a:lstStyle/>
          <a:p>
            <a:r>
              <a:rPr lang="en-US" sz="3600" dirty="0" smtClean="0">
                <a:solidFill>
                  <a:srgbClr val="0070C0"/>
                </a:solidFill>
              </a:rPr>
              <a:t>An element is </a:t>
            </a:r>
            <a:r>
              <a:rPr lang="en-US" sz="3600" b="1" i="1" u="sng" dirty="0" smtClean="0">
                <a:solidFill>
                  <a:srgbClr val="0070C0"/>
                </a:solidFill>
              </a:rPr>
              <a:t>oxidized</a:t>
            </a:r>
            <a:r>
              <a:rPr lang="en-US" sz="3600" dirty="0" smtClean="0">
                <a:solidFill>
                  <a:srgbClr val="0070C0"/>
                </a:solidFill>
              </a:rPr>
              <a:t> when some of its electrons are “stolen”. We call this process “oxidation” because oxygen is the most common electron “thief”, but other elements can also be “oxidizers”.</a:t>
            </a:r>
            <a:endParaRPr lang="en-US" sz="36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09600" y="304800"/>
            <a:ext cx="7772400" cy="13716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0" normalizeH="0" baseline="0" noProof="0" dirty="0" smtClean="0">
                <a:ln>
                  <a:noFill/>
                </a:ln>
                <a:solidFill>
                  <a:srgbClr val="00B050"/>
                </a:solidFill>
                <a:effectLst/>
                <a:uLnTx/>
                <a:uFillTx/>
                <a:latin typeface="+mj-lt"/>
                <a:ea typeface="+mj-ea"/>
                <a:cs typeface="+mj-cs"/>
              </a:rPr>
              <a:t>3 Types of Reactions</a:t>
            </a:r>
            <a:br>
              <a:rPr kumimoji="0" lang="en-US" sz="4200" b="0" i="0" u="none" strike="noStrike" kern="1200" cap="none" spc="0" normalizeH="0" baseline="0" noProof="0" dirty="0" smtClean="0">
                <a:ln>
                  <a:noFill/>
                </a:ln>
                <a:solidFill>
                  <a:srgbClr val="00B050"/>
                </a:solidFill>
                <a:effectLst/>
                <a:uLnTx/>
                <a:uFillTx/>
                <a:latin typeface="+mj-lt"/>
                <a:ea typeface="+mj-ea"/>
                <a:cs typeface="+mj-cs"/>
              </a:rPr>
            </a:br>
            <a:r>
              <a:rPr kumimoji="0" lang="en-US" sz="4200" b="0" i="0" u="none" strike="noStrike" kern="1200" cap="none" spc="0" normalizeH="0" baseline="0" noProof="0" dirty="0" smtClean="0">
                <a:ln>
                  <a:noFill/>
                </a:ln>
                <a:solidFill>
                  <a:srgbClr val="00B050"/>
                </a:solidFill>
                <a:effectLst/>
                <a:uLnTx/>
                <a:uFillTx/>
                <a:latin typeface="+mj-lt"/>
                <a:ea typeface="+mj-ea"/>
                <a:cs typeface="+mj-cs"/>
              </a:rPr>
              <a:t>Oxidation-Reduction Reactions</a:t>
            </a:r>
            <a:endParaRPr kumimoji="0" lang="en-US" sz="4200" b="0" i="0" u="none" strike="noStrike" kern="1200" cap="none" spc="0" normalizeH="0" baseline="0" noProof="0" dirty="0">
              <a:ln>
                <a:noFill/>
              </a:ln>
              <a:solidFill>
                <a:srgbClr val="00B050"/>
              </a:solidFill>
              <a:effectLst/>
              <a:uLnTx/>
              <a:uFillTx/>
              <a:latin typeface="+mj-lt"/>
              <a:ea typeface="+mj-ea"/>
              <a:cs typeface="+mj-cs"/>
            </a:endParaRPr>
          </a:p>
        </p:txBody>
      </p:sp>
      <p:sp>
        <p:nvSpPr>
          <p:cNvPr id="5" name="Subtitle 2"/>
          <p:cNvSpPr>
            <a:spLocks noGrp="1"/>
          </p:cNvSpPr>
          <p:nvPr>
            <p:ph type="subTitle" idx="1"/>
          </p:nvPr>
        </p:nvSpPr>
        <p:spPr>
          <a:xfrm>
            <a:off x="304800" y="1447800"/>
            <a:ext cx="8534400" cy="1295400"/>
          </a:xfrm>
        </p:spPr>
        <p:txBody>
          <a:bodyPr>
            <a:noAutofit/>
          </a:bodyPr>
          <a:lstStyle/>
          <a:p>
            <a:pPr marL="742950" indent="-742950"/>
            <a:r>
              <a:rPr lang="en-US" sz="4800" cap="none" dirty="0" smtClean="0">
                <a:solidFill>
                  <a:schemeClr val="tx1"/>
                </a:solidFill>
              </a:rPr>
              <a:t>(a.k.a. REDOX)</a:t>
            </a:r>
          </a:p>
          <a:p>
            <a:pPr marL="742950" indent="-742950" algn="l"/>
            <a:endParaRPr lang="en-US" sz="2400" dirty="0" smtClean="0">
              <a:solidFill>
                <a:schemeClr val="tx1"/>
              </a:solidFill>
            </a:endParaRPr>
          </a:p>
        </p:txBody>
      </p:sp>
      <p:sp>
        <p:nvSpPr>
          <p:cNvPr id="6" name="TextBox 5"/>
          <p:cNvSpPr txBox="1"/>
          <p:nvPr/>
        </p:nvSpPr>
        <p:spPr>
          <a:xfrm>
            <a:off x="457200" y="2819400"/>
            <a:ext cx="8229600" cy="2308324"/>
          </a:xfrm>
          <a:prstGeom prst="rect">
            <a:avLst/>
          </a:prstGeom>
          <a:noFill/>
        </p:spPr>
        <p:txBody>
          <a:bodyPr wrap="square" rtlCol="0">
            <a:spAutoFit/>
          </a:bodyPr>
          <a:lstStyle/>
          <a:p>
            <a:r>
              <a:rPr lang="en-US" sz="3600" dirty="0" smtClean="0">
                <a:solidFill>
                  <a:srgbClr val="0070C0"/>
                </a:solidFill>
              </a:rPr>
              <a:t>The oxidation state of an element which “steals” electrons is </a:t>
            </a:r>
            <a:r>
              <a:rPr lang="en-US" sz="3600" b="1" i="1" u="sng" dirty="0" smtClean="0">
                <a:solidFill>
                  <a:srgbClr val="0070C0"/>
                </a:solidFill>
              </a:rPr>
              <a:t>reduced</a:t>
            </a:r>
            <a:r>
              <a:rPr lang="en-US" sz="3600" dirty="0" smtClean="0">
                <a:solidFill>
                  <a:srgbClr val="0070C0"/>
                </a:solidFill>
              </a:rPr>
              <a:t> because it has acquired extra negatively charged particles (electrons).</a:t>
            </a:r>
            <a:endParaRPr lang="en-US" sz="3600" dirty="0">
              <a:solidFill>
                <a:srgbClr val="0070C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09600" y="304800"/>
            <a:ext cx="7772400" cy="13716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0" normalizeH="0" baseline="0" noProof="0" dirty="0" smtClean="0">
                <a:ln>
                  <a:noFill/>
                </a:ln>
                <a:solidFill>
                  <a:srgbClr val="00B050"/>
                </a:solidFill>
                <a:effectLst/>
                <a:uLnTx/>
                <a:uFillTx/>
                <a:latin typeface="+mj-lt"/>
                <a:ea typeface="+mj-ea"/>
                <a:cs typeface="+mj-cs"/>
              </a:rPr>
              <a:t>3 Types of Reactions</a:t>
            </a:r>
            <a:br>
              <a:rPr kumimoji="0" lang="en-US" sz="4200" b="0" i="0" u="none" strike="noStrike" kern="1200" cap="none" spc="0" normalizeH="0" baseline="0" noProof="0" dirty="0" smtClean="0">
                <a:ln>
                  <a:noFill/>
                </a:ln>
                <a:solidFill>
                  <a:srgbClr val="00B050"/>
                </a:solidFill>
                <a:effectLst/>
                <a:uLnTx/>
                <a:uFillTx/>
                <a:latin typeface="+mj-lt"/>
                <a:ea typeface="+mj-ea"/>
                <a:cs typeface="+mj-cs"/>
              </a:rPr>
            </a:br>
            <a:r>
              <a:rPr kumimoji="0" lang="en-US" sz="4200" b="0" i="0" u="none" strike="noStrike" kern="1200" cap="none" spc="0" normalizeH="0" baseline="0" noProof="0" dirty="0" smtClean="0">
                <a:ln>
                  <a:noFill/>
                </a:ln>
                <a:solidFill>
                  <a:srgbClr val="00B050"/>
                </a:solidFill>
                <a:effectLst/>
                <a:uLnTx/>
                <a:uFillTx/>
                <a:latin typeface="+mj-lt"/>
                <a:ea typeface="+mj-ea"/>
                <a:cs typeface="+mj-cs"/>
              </a:rPr>
              <a:t>Oxidation-Reduction Reactions</a:t>
            </a:r>
            <a:endParaRPr kumimoji="0" lang="en-US" sz="4200" b="0" i="0" u="none" strike="noStrike" kern="1200" cap="none" spc="0" normalizeH="0" baseline="0" noProof="0" dirty="0">
              <a:ln>
                <a:noFill/>
              </a:ln>
              <a:solidFill>
                <a:srgbClr val="00B050"/>
              </a:solidFill>
              <a:effectLst/>
              <a:uLnTx/>
              <a:uFillTx/>
              <a:latin typeface="+mj-lt"/>
              <a:ea typeface="+mj-ea"/>
              <a:cs typeface="+mj-cs"/>
            </a:endParaRPr>
          </a:p>
        </p:txBody>
      </p:sp>
      <p:sp>
        <p:nvSpPr>
          <p:cNvPr id="5" name="Subtitle 2"/>
          <p:cNvSpPr>
            <a:spLocks noGrp="1"/>
          </p:cNvSpPr>
          <p:nvPr>
            <p:ph type="subTitle" idx="1"/>
          </p:nvPr>
        </p:nvSpPr>
        <p:spPr>
          <a:xfrm>
            <a:off x="304800" y="1447800"/>
            <a:ext cx="8534400" cy="1295400"/>
          </a:xfrm>
        </p:spPr>
        <p:txBody>
          <a:bodyPr>
            <a:noAutofit/>
          </a:bodyPr>
          <a:lstStyle/>
          <a:p>
            <a:pPr marL="742950" indent="-742950"/>
            <a:r>
              <a:rPr lang="en-US" sz="4800" cap="none" dirty="0" smtClean="0">
                <a:solidFill>
                  <a:schemeClr val="tx1"/>
                </a:solidFill>
              </a:rPr>
              <a:t>(a.k.a. REDOX)</a:t>
            </a:r>
          </a:p>
          <a:p>
            <a:pPr marL="742950" indent="-742950" algn="l"/>
            <a:endParaRPr lang="en-US" sz="2400" dirty="0" smtClean="0">
              <a:solidFill>
                <a:schemeClr val="tx1"/>
              </a:solidFill>
            </a:endParaRPr>
          </a:p>
        </p:txBody>
      </p:sp>
      <p:sp>
        <p:nvSpPr>
          <p:cNvPr id="6" name="TextBox 5"/>
          <p:cNvSpPr txBox="1"/>
          <p:nvPr/>
        </p:nvSpPr>
        <p:spPr>
          <a:xfrm>
            <a:off x="457200" y="2819400"/>
            <a:ext cx="8229600" cy="2862322"/>
          </a:xfrm>
          <a:prstGeom prst="rect">
            <a:avLst/>
          </a:prstGeom>
          <a:noFill/>
        </p:spPr>
        <p:txBody>
          <a:bodyPr wrap="square" rtlCol="0">
            <a:spAutoFit/>
          </a:bodyPr>
          <a:lstStyle/>
          <a:p>
            <a:r>
              <a:rPr lang="en-US" sz="3600" dirty="0" smtClean="0">
                <a:solidFill>
                  <a:srgbClr val="0070C0"/>
                </a:solidFill>
              </a:rPr>
              <a:t>Oxidation and reduction go hand in hand. Whenever one element is oxidized, the element that stole the electrons is reduced. </a:t>
            </a:r>
            <a:r>
              <a:rPr lang="en-US" sz="3600" b="1" i="1" dirty="0" smtClean="0">
                <a:solidFill>
                  <a:srgbClr val="0070C0"/>
                </a:solidFill>
              </a:rPr>
              <a:t>You can never have one without the other!</a:t>
            </a:r>
            <a:endParaRPr lang="en-US" sz="3600" b="1" i="1"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4800" y="228600"/>
            <a:ext cx="6629400" cy="13716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00B050"/>
                </a:solidFill>
                <a:effectLst/>
                <a:uLnTx/>
                <a:uFillTx/>
                <a:latin typeface="+mj-lt"/>
                <a:ea typeface="+mj-ea"/>
                <a:cs typeface="+mj-cs"/>
              </a:rPr>
              <a:t>3 Types of Reactions</a:t>
            </a:r>
            <a:br>
              <a:rPr kumimoji="0" lang="en-US" sz="3600" b="0" i="0" u="none" strike="noStrike" kern="1200" cap="none" spc="0" normalizeH="0" baseline="0" noProof="0" dirty="0" smtClean="0">
                <a:ln>
                  <a:noFill/>
                </a:ln>
                <a:solidFill>
                  <a:srgbClr val="00B050"/>
                </a:solidFill>
                <a:effectLst/>
                <a:uLnTx/>
                <a:uFillTx/>
                <a:latin typeface="+mj-lt"/>
                <a:ea typeface="+mj-ea"/>
                <a:cs typeface="+mj-cs"/>
              </a:rPr>
            </a:br>
            <a:r>
              <a:rPr kumimoji="0" lang="en-US" sz="3600" b="0" i="0" u="none" strike="noStrike" kern="1200" cap="none" spc="0" normalizeH="0" baseline="0" noProof="0" dirty="0" smtClean="0">
                <a:ln>
                  <a:noFill/>
                </a:ln>
                <a:solidFill>
                  <a:srgbClr val="00B050"/>
                </a:solidFill>
                <a:effectLst/>
                <a:uLnTx/>
                <a:uFillTx/>
                <a:latin typeface="+mj-lt"/>
                <a:ea typeface="+mj-ea"/>
                <a:cs typeface="+mj-cs"/>
              </a:rPr>
              <a:t>Oxidation-Reduction Reactions</a:t>
            </a:r>
            <a:endParaRPr kumimoji="0" lang="en-US" sz="3600" b="0" i="0" u="none" strike="noStrike" kern="1200" cap="none" spc="0" normalizeH="0" baseline="0" noProof="0" dirty="0">
              <a:ln>
                <a:noFill/>
              </a:ln>
              <a:solidFill>
                <a:srgbClr val="00B050"/>
              </a:solidFill>
              <a:effectLst/>
              <a:uLnTx/>
              <a:uFillTx/>
              <a:latin typeface="+mj-lt"/>
              <a:ea typeface="+mj-ea"/>
              <a:cs typeface="+mj-cs"/>
            </a:endParaRPr>
          </a:p>
        </p:txBody>
      </p:sp>
      <p:sp>
        <p:nvSpPr>
          <p:cNvPr id="5" name="Subtitle 2"/>
          <p:cNvSpPr>
            <a:spLocks noGrp="1"/>
          </p:cNvSpPr>
          <p:nvPr>
            <p:ph type="subTitle" idx="1"/>
          </p:nvPr>
        </p:nvSpPr>
        <p:spPr>
          <a:xfrm>
            <a:off x="457200" y="1447800"/>
            <a:ext cx="6705600" cy="1295400"/>
          </a:xfrm>
        </p:spPr>
        <p:txBody>
          <a:bodyPr>
            <a:noAutofit/>
          </a:bodyPr>
          <a:lstStyle/>
          <a:p>
            <a:pPr marL="742950" indent="-742950"/>
            <a:r>
              <a:rPr lang="en-US" sz="4800" cap="none" dirty="0" smtClean="0">
                <a:solidFill>
                  <a:schemeClr val="tx1"/>
                </a:solidFill>
              </a:rPr>
              <a:t>(a.k.a. REDOX)</a:t>
            </a:r>
          </a:p>
          <a:p>
            <a:pPr marL="742950" indent="-742950" algn="l"/>
            <a:endParaRPr lang="en-US" sz="2400" dirty="0" smtClean="0">
              <a:solidFill>
                <a:schemeClr val="tx1"/>
              </a:solidFill>
            </a:endParaRPr>
          </a:p>
        </p:txBody>
      </p:sp>
      <p:sp>
        <p:nvSpPr>
          <p:cNvPr id="6" name="TextBox 5"/>
          <p:cNvSpPr txBox="1"/>
          <p:nvPr/>
        </p:nvSpPr>
        <p:spPr>
          <a:xfrm>
            <a:off x="457200" y="2819400"/>
            <a:ext cx="8229600" cy="646331"/>
          </a:xfrm>
          <a:prstGeom prst="rect">
            <a:avLst/>
          </a:prstGeom>
          <a:noFill/>
        </p:spPr>
        <p:txBody>
          <a:bodyPr wrap="square" rtlCol="0">
            <a:spAutoFit/>
          </a:bodyPr>
          <a:lstStyle/>
          <a:p>
            <a:r>
              <a:rPr lang="en-US" sz="3600" dirty="0" smtClean="0">
                <a:solidFill>
                  <a:srgbClr val="0070C0"/>
                </a:solidFill>
              </a:rPr>
              <a:t>Just remember…</a:t>
            </a:r>
            <a:endParaRPr lang="en-US" sz="3600" dirty="0">
              <a:solidFill>
                <a:srgbClr val="0070C0"/>
              </a:solidFill>
            </a:endParaRPr>
          </a:p>
        </p:txBody>
      </p:sp>
      <p:sp>
        <p:nvSpPr>
          <p:cNvPr id="7" name="TextBox 6"/>
          <p:cNvSpPr txBox="1"/>
          <p:nvPr/>
        </p:nvSpPr>
        <p:spPr>
          <a:xfrm>
            <a:off x="5486400" y="3808274"/>
            <a:ext cx="3124200" cy="1754326"/>
          </a:xfrm>
          <a:prstGeom prst="rect">
            <a:avLst/>
          </a:prstGeom>
          <a:noFill/>
        </p:spPr>
        <p:txBody>
          <a:bodyPr wrap="square" rtlCol="0">
            <a:spAutoFit/>
          </a:bodyPr>
          <a:lstStyle/>
          <a:p>
            <a:r>
              <a:rPr lang="en-US" sz="3600" dirty="0" err="1" smtClean="0">
                <a:solidFill>
                  <a:srgbClr val="0070C0"/>
                </a:solidFill>
              </a:rPr>
              <a:t>aining</a:t>
            </a:r>
            <a:endParaRPr lang="en-US" sz="3600" dirty="0" smtClean="0">
              <a:solidFill>
                <a:srgbClr val="0070C0"/>
              </a:solidFill>
            </a:endParaRPr>
          </a:p>
          <a:p>
            <a:r>
              <a:rPr lang="en-US" sz="3600" dirty="0" err="1" smtClean="0">
                <a:solidFill>
                  <a:srgbClr val="0070C0"/>
                </a:solidFill>
              </a:rPr>
              <a:t>lectrons</a:t>
            </a:r>
            <a:r>
              <a:rPr lang="en-US" sz="3600" dirty="0" smtClean="0">
                <a:solidFill>
                  <a:srgbClr val="0070C0"/>
                </a:solidFill>
              </a:rPr>
              <a:t> is</a:t>
            </a:r>
          </a:p>
          <a:p>
            <a:r>
              <a:rPr lang="en-US" sz="3600" dirty="0" err="1" smtClean="0">
                <a:solidFill>
                  <a:srgbClr val="0070C0"/>
                </a:solidFill>
              </a:rPr>
              <a:t>eduction</a:t>
            </a:r>
            <a:endParaRPr lang="en-US" sz="3600" dirty="0">
              <a:solidFill>
                <a:srgbClr val="0070C0"/>
              </a:solidFill>
            </a:endParaRPr>
          </a:p>
        </p:txBody>
      </p:sp>
      <p:sp>
        <p:nvSpPr>
          <p:cNvPr id="8" name="TextBox 7"/>
          <p:cNvSpPr txBox="1"/>
          <p:nvPr/>
        </p:nvSpPr>
        <p:spPr>
          <a:xfrm>
            <a:off x="914400" y="3810000"/>
            <a:ext cx="2514600" cy="1754326"/>
          </a:xfrm>
          <a:prstGeom prst="rect">
            <a:avLst/>
          </a:prstGeom>
          <a:noFill/>
        </p:spPr>
        <p:txBody>
          <a:bodyPr wrap="square" rtlCol="0">
            <a:spAutoFit/>
          </a:bodyPr>
          <a:lstStyle/>
          <a:p>
            <a:r>
              <a:rPr lang="en-US" sz="3600" dirty="0" err="1" smtClean="0">
                <a:solidFill>
                  <a:srgbClr val="0070C0"/>
                </a:solidFill>
              </a:rPr>
              <a:t>osing</a:t>
            </a:r>
            <a:endParaRPr lang="en-US" sz="3600" dirty="0" smtClean="0">
              <a:solidFill>
                <a:srgbClr val="0070C0"/>
              </a:solidFill>
            </a:endParaRPr>
          </a:p>
          <a:p>
            <a:r>
              <a:rPr lang="en-US" sz="3600" dirty="0" err="1" smtClean="0">
                <a:solidFill>
                  <a:srgbClr val="0070C0"/>
                </a:solidFill>
              </a:rPr>
              <a:t>lectrons</a:t>
            </a:r>
            <a:r>
              <a:rPr lang="en-US" sz="3600" dirty="0" smtClean="0">
                <a:solidFill>
                  <a:srgbClr val="0070C0"/>
                </a:solidFill>
              </a:rPr>
              <a:t> is</a:t>
            </a:r>
          </a:p>
          <a:p>
            <a:r>
              <a:rPr lang="en-US" sz="3600" dirty="0" smtClean="0">
                <a:solidFill>
                  <a:srgbClr val="0070C0"/>
                </a:solidFill>
              </a:rPr>
              <a:t> </a:t>
            </a:r>
            <a:r>
              <a:rPr lang="en-US" sz="3600" dirty="0" err="1" smtClean="0">
                <a:solidFill>
                  <a:srgbClr val="0070C0"/>
                </a:solidFill>
              </a:rPr>
              <a:t>xidation</a:t>
            </a:r>
            <a:endParaRPr lang="en-US" sz="3600" dirty="0">
              <a:solidFill>
                <a:srgbClr val="0070C0"/>
              </a:solidFill>
            </a:endParaRPr>
          </a:p>
        </p:txBody>
      </p:sp>
      <p:sp>
        <p:nvSpPr>
          <p:cNvPr id="9" name="TextBox 8"/>
          <p:cNvSpPr txBox="1"/>
          <p:nvPr/>
        </p:nvSpPr>
        <p:spPr>
          <a:xfrm>
            <a:off x="5181600" y="3808274"/>
            <a:ext cx="685800" cy="1752600"/>
          </a:xfrm>
          <a:prstGeom prst="rect">
            <a:avLst/>
          </a:prstGeom>
          <a:noFill/>
        </p:spPr>
        <p:txBody>
          <a:bodyPr wrap="square" rtlCol="0">
            <a:spAutoFit/>
          </a:bodyPr>
          <a:lstStyle/>
          <a:p>
            <a:r>
              <a:rPr lang="en-US" sz="3600" dirty="0" smtClean="0">
                <a:solidFill>
                  <a:srgbClr val="0070C0"/>
                </a:solidFill>
              </a:rPr>
              <a:t>G. E. R.</a:t>
            </a:r>
            <a:endParaRPr lang="en-US" sz="3600" dirty="0">
              <a:solidFill>
                <a:srgbClr val="0070C0"/>
              </a:solidFill>
            </a:endParaRPr>
          </a:p>
        </p:txBody>
      </p:sp>
      <p:sp>
        <p:nvSpPr>
          <p:cNvPr id="10" name="TextBox 9"/>
          <p:cNvSpPr txBox="1"/>
          <p:nvPr/>
        </p:nvSpPr>
        <p:spPr>
          <a:xfrm>
            <a:off x="609600" y="3810000"/>
            <a:ext cx="685800" cy="1754326"/>
          </a:xfrm>
          <a:prstGeom prst="rect">
            <a:avLst/>
          </a:prstGeom>
          <a:noFill/>
        </p:spPr>
        <p:txBody>
          <a:bodyPr wrap="square" rtlCol="0">
            <a:spAutoFit/>
          </a:bodyPr>
          <a:lstStyle/>
          <a:p>
            <a:r>
              <a:rPr lang="en-US" sz="3600" dirty="0" smtClean="0">
                <a:solidFill>
                  <a:srgbClr val="0070C0"/>
                </a:solidFill>
              </a:rPr>
              <a:t>L.</a:t>
            </a:r>
          </a:p>
          <a:p>
            <a:r>
              <a:rPr lang="en-US" sz="3600" dirty="0" smtClean="0">
                <a:solidFill>
                  <a:srgbClr val="0070C0"/>
                </a:solidFill>
              </a:rPr>
              <a:t>E.</a:t>
            </a:r>
          </a:p>
          <a:p>
            <a:r>
              <a:rPr lang="en-US" sz="3600" dirty="0" smtClean="0">
                <a:solidFill>
                  <a:srgbClr val="0070C0"/>
                </a:solidFill>
              </a:rPr>
              <a:t>O.</a:t>
            </a:r>
            <a:endParaRPr lang="en-US" sz="3600" dirty="0">
              <a:solidFill>
                <a:srgbClr val="0070C0"/>
              </a:solidFill>
            </a:endParaRPr>
          </a:p>
        </p:txBody>
      </p:sp>
      <p:sp>
        <p:nvSpPr>
          <p:cNvPr id="11" name="TextBox 10"/>
          <p:cNvSpPr txBox="1"/>
          <p:nvPr/>
        </p:nvSpPr>
        <p:spPr>
          <a:xfrm>
            <a:off x="3962400" y="3581400"/>
            <a:ext cx="685800" cy="2308324"/>
          </a:xfrm>
          <a:prstGeom prst="rect">
            <a:avLst/>
          </a:prstGeom>
          <a:noFill/>
        </p:spPr>
        <p:txBody>
          <a:bodyPr wrap="square" rtlCol="0">
            <a:spAutoFit/>
          </a:bodyPr>
          <a:lstStyle/>
          <a:p>
            <a:r>
              <a:rPr lang="en-US" sz="3600" dirty="0" smtClean="0">
                <a:solidFill>
                  <a:srgbClr val="0070C0"/>
                </a:solidFill>
              </a:rPr>
              <a:t>SAYS</a:t>
            </a:r>
            <a:endParaRPr lang="en-US" sz="3600" dirty="0">
              <a:solidFill>
                <a:srgbClr val="0070C0"/>
              </a:solidFill>
            </a:endParaRPr>
          </a:p>
        </p:txBody>
      </p:sp>
      <p:pic>
        <p:nvPicPr>
          <p:cNvPr id="1028" name="Picture 4" descr="https://encrypted-tbn2.gstatic.com/images?q=tbn:ANd9GcTHAWcZu2rQDu6H_aTh9pYVZDIbb2FKdLC2ohi_XKWaYC5WnSOn"/>
          <p:cNvPicPr>
            <a:picLocks noChangeAspect="1" noChangeArrowheads="1"/>
          </p:cNvPicPr>
          <p:nvPr/>
        </p:nvPicPr>
        <p:blipFill>
          <a:blip r:embed="rId2" cstate="print"/>
          <a:srcRect/>
          <a:stretch>
            <a:fillRect/>
          </a:stretch>
        </p:blipFill>
        <p:spPr bwMode="auto">
          <a:xfrm>
            <a:off x="7010400" y="228600"/>
            <a:ext cx="1925664" cy="2133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770" decel="100000"/>
                                        <p:tgtEl>
                                          <p:spTgt spid="1028"/>
                                        </p:tgtEl>
                                      </p:cBhvr>
                                    </p:animEffect>
                                    <p:animScale>
                                      <p:cBhvr>
                                        <p:cTn id="8" dur="770" decel="100000"/>
                                        <p:tgtEl>
                                          <p:spTgt spid="1028"/>
                                        </p:tgtEl>
                                      </p:cBhvr>
                                      <p:from x="10000" y="10000"/>
                                      <p:to x="200000" y="450000"/>
                                    </p:animScale>
                                    <p:animScale>
                                      <p:cBhvr>
                                        <p:cTn id="9" dur="1230" accel="100000" fill="hold">
                                          <p:stCondLst>
                                            <p:cond delay="770"/>
                                          </p:stCondLst>
                                        </p:cTn>
                                        <p:tgtEl>
                                          <p:spTgt spid="1028"/>
                                        </p:tgtEl>
                                      </p:cBhvr>
                                      <p:from x="200000" y="450000"/>
                                      <p:to x="100000" y="100000"/>
                                    </p:animScale>
                                    <p:set>
                                      <p:cBhvr>
                                        <p:cTn id="10" dur="770" fill="hold"/>
                                        <p:tgtEl>
                                          <p:spTgt spid="1028"/>
                                        </p:tgtEl>
                                        <p:attrNameLst>
                                          <p:attrName>ppt_x</p:attrName>
                                        </p:attrNameLst>
                                      </p:cBhvr>
                                      <p:to>
                                        <p:strVal val="(0.5)"/>
                                      </p:to>
                                    </p:set>
                                    <p:anim from="(0.5)" to="(#ppt_x)" calcmode="lin" valueType="num">
                                      <p:cBhvr>
                                        <p:cTn id="11" dur="1230" accel="100000" fill="hold">
                                          <p:stCondLst>
                                            <p:cond delay="770"/>
                                          </p:stCondLst>
                                        </p:cTn>
                                        <p:tgtEl>
                                          <p:spTgt spid="1028"/>
                                        </p:tgtEl>
                                        <p:attrNameLst>
                                          <p:attrName>ppt_x</p:attrName>
                                        </p:attrNameLst>
                                      </p:cBhvr>
                                    </p:anim>
                                    <p:set>
                                      <p:cBhvr>
                                        <p:cTn id="12" dur="770" fill="hold"/>
                                        <p:tgtEl>
                                          <p:spTgt spid="1028"/>
                                        </p:tgtEl>
                                        <p:attrNameLst>
                                          <p:attrName>ppt_y</p:attrName>
                                        </p:attrNameLst>
                                      </p:cBhvr>
                                      <p:to>
                                        <p:strVal val="(#ppt_y+0.4)"/>
                                      </p:to>
                                    </p:set>
                                    <p:anim from="(#ppt_y+0.4)" to="(#ppt_y)" calcmode="lin" valueType="num">
                                      <p:cBhvr>
                                        <p:cTn id="13" dur="1230" accel="100000" fill="hold">
                                          <p:stCondLst>
                                            <p:cond delay="770"/>
                                          </p:stCondLst>
                                        </p:cTn>
                                        <p:tgtEl>
                                          <p:spTgt spid="1028"/>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wipe(down)">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wipe(down)">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wipe(down)">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Effect transition="in" filter="wipe(down)">
                                      <p:cBhvr>
                                        <p:cTn id="33" dur="500"/>
                                        <p:tgtEl>
                                          <p:spTgt spid="7">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7">
                                            <p:txEl>
                                              <p:pRg st="1" end="1"/>
                                            </p:txEl>
                                          </p:spTgt>
                                        </p:tgtEl>
                                        <p:attrNameLst>
                                          <p:attrName>style.visibility</p:attrName>
                                        </p:attrNameLst>
                                      </p:cBhvr>
                                      <p:to>
                                        <p:strVal val="visible"/>
                                      </p:to>
                                    </p:set>
                                    <p:animEffect transition="in" filter="wipe(down)">
                                      <p:cBhvr>
                                        <p:cTn id="38" dur="500"/>
                                        <p:tgtEl>
                                          <p:spTgt spid="7">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animEffect transition="in" filter="wipe(down)">
                                      <p:cBhvr>
                                        <p:cTn id="43"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REDOX…</a:t>
            </a:r>
            <a:endParaRPr lang="en-US" dirty="0"/>
          </a:p>
        </p:txBody>
      </p:sp>
      <p:sp>
        <p:nvSpPr>
          <p:cNvPr id="3" name="Content Placeholder 2"/>
          <p:cNvSpPr>
            <a:spLocks noGrp="1"/>
          </p:cNvSpPr>
          <p:nvPr>
            <p:ph sz="quarter" idx="1"/>
          </p:nvPr>
        </p:nvSpPr>
        <p:spPr/>
        <p:txBody>
          <a:bodyPr/>
          <a:lstStyle/>
          <a:p>
            <a:r>
              <a:rPr lang="en-US" dirty="0" smtClean="0"/>
              <a:t>If ANY element </a:t>
            </a:r>
            <a:r>
              <a:rPr lang="en-US" b="1" i="1" u="sng" dirty="0" smtClean="0"/>
              <a:t>changes its oxidation state</a:t>
            </a:r>
            <a:r>
              <a:rPr lang="en-US" dirty="0" smtClean="0"/>
              <a:t>, the reaction is a REDOX reaction.</a:t>
            </a:r>
          </a:p>
          <a:p>
            <a:r>
              <a:rPr lang="en-US" dirty="0" smtClean="0"/>
              <a:t>If one element gains electrons, where does it get them from?</a:t>
            </a:r>
          </a:p>
          <a:p>
            <a:r>
              <a:rPr lang="en-US" dirty="0" smtClean="0"/>
              <a:t>If one element loses electrons, where do they go?</a:t>
            </a:r>
          </a:p>
          <a:p>
            <a:endParaRPr lang="en-US" dirty="0" smtClean="0"/>
          </a:p>
          <a:p>
            <a:r>
              <a:rPr lang="en-US" dirty="0" smtClean="0"/>
              <a:t>REMEMBER that </a:t>
            </a:r>
            <a:r>
              <a:rPr lang="en-US" b="1" u="sng" dirty="0" smtClean="0"/>
              <a:t>ALL ELEMENTS </a:t>
            </a:r>
            <a:r>
              <a:rPr lang="en-US" dirty="0" smtClean="0"/>
              <a:t>have an oxidation state of </a:t>
            </a:r>
            <a:r>
              <a:rPr lang="en-US" b="1" u="sng" dirty="0" smtClean="0"/>
              <a:t>ZERO</a:t>
            </a:r>
            <a:r>
              <a:rPr lang="en-US" dirty="0" smtClean="0"/>
              <a:t> when they are alone.       (Not in a compound.)</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2250</TotalTime>
  <Words>2120</Words>
  <Application>Microsoft Office PowerPoint</Application>
  <PresentationFormat>On-screen Show (4:3)</PresentationFormat>
  <Paragraphs>261</Paragraphs>
  <Slides>39</Slides>
  <Notes>0</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Metro</vt:lpstr>
      <vt:lpstr>Civic</vt:lpstr>
      <vt:lpstr>ELECTROCHEMISTRY is the branch of chemistry which deals with…  </vt:lpstr>
      <vt:lpstr>A reaction in which chemical energy is converted to electrical energy (or vice-versa) is an OXIDATION-REDUCTION REACTION, commonly referred to as REDOX.  (Remember LEO says GER or OIL RIG)  </vt:lpstr>
      <vt:lpstr>During a REDOX reaction, one element loses electrons and another element gains electrons.  To be successful in this unit, you will need to be proficient in previously learned skills such as… …assigning oxidation states and  …balancing redox equations via the half-reactions method (a.k.a – the ion-electron method). </vt:lpstr>
      <vt:lpstr>Slide 4</vt:lpstr>
      <vt:lpstr>Slide 5</vt:lpstr>
      <vt:lpstr>Slide 6</vt:lpstr>
      <vt:lpstr>Slide 7</vt:lpstr>
      <vt:lpstr>Slide 8</vt:lpstr>
      <vt:lpstr>Recognizing REDOX…</vt:lpstr>
      <vt:lpstr>Recognizing REDOX…</vt:lpstr>
      <vt:lpstr>Recognizing REDOX…</vt:lpstr>
      <vt:lpstr>Recognizing REDOX…</vt:lpstr>
      <vt:lpstr>Recognizing REDOX…</vt:lpstr>
      <vt:lpstr>Recognizing REDOX…</vt:lpstr>
      <vt:lpstr>Recognizing REDOX…</vt:lpstr>
      <vt:lpstr>Recognizing REDOX…</vt:lpstr>
      <vt:lpstr>Recognizing REDOX…</vt:lpstr>
      <vt:lpstr>Recognizing REDOX…</vt:lpstr>
      <vt:lpstr>Balancing redox equations via the half-reactions method (a.k.a – the ion-electron method)-  Chang, p. 815-816 (5 steps for redox in an acid environment. If the environment is basic, follow the same 5 steps, then make an adjustment which converts H+ to OH-.)</vt:lpstr>
      <vt:lpstr>Assigning oxidation states –  Identifying; oxidized element, reduced element, oxidizing agent, reducing agent -   Balancing redox equations via the half-reactions method (a.k.a – the ion-electron method)-  Chang, p. 160, #4.44, p. 851, #18.1 &amp; 18.2 </vt:lpstr>
      <vt:lpstr>If we separate the element that wants to gain electrons from the element that wants to lose electrons, they will not react (obviously).</vt:lpstr>
      <vt:lpstr>ELECTRODES:  If one of the half reaction components is a solid conductor (such as Fe(s), Cu(s) Zn(s), etc.,) then the electrode is made of that solid.  </vt:lpstr>
      <vt:lpstr>This classic copper-zinc galvanic cell is often called the Daniell Cell </vt:lpstr>
      <vt:lpstr>SOLUTION COMPONENTS: All half-reaction components which are aqueous or liquid must be present in the solution compartments of their respective half-cells. In addition, other ions may need to be present, and may or may not be shown. (e.g. when H+ ions are present, they may be supplied by any non-interfering acid – HCl is a common choice, which results in the presence of Cl-.)</vt:lpstr>
      <vt:lpstr>CELL DIAGRAM/LINE NOTATION:  We can represent the cell pictured to the left by using a shorthand form called a cell diagram or line notation. </vt:lpstr>
      <vt:lpstr>Practice…</vt:lpstr>
      <vt:lpstr>Getting to know emf</vt:lpstr>
      <vt:lpstr>Thermodynamics of Redox…</vt:lpstr>
      <vt:lpstr>Thermodynamics of Redox…</vt:lpstr>
      <vt:lpstr>Thermodynamics of Redox…</vt:lpstr>
      <vt:lpstr>Thermodynamics of Redox…</vt:lpstr>
      <vt:lpstr>Thermodynamics of Redox…</vt:lpstr>
      <vt:lpstr>Thermodynamics of Redox…</vt:lpstr>
      <vt:lpstr>Practice…</vt:lpstr>
      <vt:lpstr>Corrosion &amp;  Corrosion Prevention</vt:lpstr>
      <vt:lpstr>Quantitative Aspects of Electrolysis…</vt:lpstr>
      <vt:lpstr>Quantitative Aspects of Electrolysis…</vt:lpstr>
      <vt:lpstr>Quantitative Aspects of Electrolysis…</vt:lpstr>
      <vt:lpstr>Quantitative Aspects of Electrolysis…</vt:lpstr>
    </vt:vector>
  </TitlesOfParts>
  <Company>Northern York County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ELECTRODES:  If one of the half reaction components is a solid conductor (such as Fe(s), Cu(s) Zn(s), etc.,) then the electrode is made of that solid.   If one of the half reaction components is a gas, the electrode will be a glass tube used to bubble that gas into the solution at a pressure of 1 atm, with an inert conducting wire (such as Pt) running through the center of the tube.   If all of the half reaction components are aqueous materials or liquids, then an inert (non-participating) solid conductor is used as the electrode. </dc:title>
  <dc:creator>staff</dc:creator>
  <cp:lastModifiedBy>staff</cp:lastModifiedBy>
  <cp:revision>140</cp:revision>
  <dcterms:created xsi:type="dcterms:W3CDTF">2014-01-09T18:20:48Z</dcterms:created>
  <dcterms:modified xsi:type="dcterms:W3CDTF">2018-12-12T15:02:41Z</dcterms:modified>
</cp:coreProperties>
</file>