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9F67A-CD2F-49F4-9930-26E326B65475}" type="datetimeFigureOut">
              <a:rPr lang="en-US" smtClean="0"/>
              <a:pPr/>
              <a:t>5/21/2018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E7CE4-35E3-4A0B-BB38-5F3007490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9F67A-CD2F-49F4-9930-26E326B65475}" type="datetimeFigureOut">
              <a:rPr lang="en-US" smtClean="0"/>
              <a:pPr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E7CE4-35E3-4A0B-BB38-5F3007490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9F67A-CD2F-49F4-9930-26E326B65475}" type="datetimeFigureOut">
              <a:rPr lang="en-US" smtClean="0"/>
              <a:pPr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E7CE4-35E3-4A0B-BB38-5F3007490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9F67A-CD2F-49F4-9930-26E326B65475}" type="datetimeFigureOut">
              <a:rPr lang="en-US" smtClean="0"/>
              <a:pPr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E7CE4-35E3-4A0B-BB38-5F3007490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9F67A-CD2F-49F4-9930-26E326B65475}" type="datetimeFigureOut">
              <a:rPr lang="en-US" smtClean="0"/>
              <a:pPr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E7CE4-35E3-4A0B-BB38-5F3007490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9F67A-CD2F-49F4-9930-26E326B65475}" type="datetimeFigureOut">
              <a:rPr lang="en-US" smtClean="0"/>
              <a:pPr/>
              <a:t>5/21/2018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E7CE4-35E3-4A0B-BB38-5F3007490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9F67A-CD2F-49F4-9930-26E326B65475}" type="datetimeFigureOut">
              <a:rPr lang="en-US" smtClean="0"/>
              <a:pPr/>
              <a:t>5/21/2018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E7CE4-35E3-4A0B-BB38-5F3007490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9F67A-CD2F-49F4-9930-26E326B65475}" type="datetimeFigureOut">
              <a:rPr lang="en-US" smtClean="0"/>
              <a:pPr/>
              <a:t>5/21/2018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E7CE4-35E3-4A0B-BB38-5F3007490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9F67A-CD2F-49F4-9930-26E326B65475}" type="datetimeFigureOut">
              <a:rPr lang="en-US" smtClean="0"/>
              <a:pPr/>
              <a:t>5/21/2018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E7CE4-35E3-4A0B-BB38-5F3007490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9F67A-CD2F-49F4-9930-26E326B65475}" type="datetimeFigureOut">
              <a:rPr lang="en-US" smtClean="0"/>
              <a:pPr/>
              <a:t>5/21/2018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E7CE4-35E3-4A0B-BB38-5F3007490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9F67A-CD2F-49F4-9930-26E326B65475}" type="datetimeFigureOut">
              <a:rPr lang="en-US" smtClean="0"/>
              <a:pPr/>
              <a:t>5/21/2018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EEE7CE4-35E3-4A0B-BB38-5F30074907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CA9F67A-CD2F-49F4-9930-26E326B65475}" type="datetimeFigureOut">
              <a:rPr lang="en-US" smtClean="0"/>
              <a:pPr/>
              <a:t>5/21/2018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EE7CE4-35E3-4A0B-BB38-5F300749075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62000"/>
            <a:ext cx="8839200" cy="16002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Colligative</a:t>
            </a:r>
            <a:r>
              <a:rPr lang="en-US" dirty="0" smtClean="0"/>
              <a:t> Properties</a:t>
            </a:r>
            <a:br>
              <a:rPr lang="en-US" dirty="0" smtClean="0"/>
            </a:br>
            <a:r>
              <a:rPr lang="en-US" sz="2700" dirty="0" smtClean="0"/>
              <a:t>Properties of solutions which depend upon the NUMBER of solute particles in the solution (and NOT on the TYPE of particles!).</a:t>
            </a:r>
            <a:r>
              <a:rPr lang="en-US" sz="6700" dirty="0" smtClean="0"/>
              <a:t/>
            </a:r>
            <a:br>
              <a:rPr lang="en-US" sz="6700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209800"/>
            <a:ext cx="7854696" cy="41148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 smtClean="0"/>
              <a:t>First, lets review (introduce?) different ways to express solution concentration;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 Molarity (M=mol solute/L </a:t>
            </a:r>
            <a:r>
              <a:rPr lang="en-US" b="1" dirty="0" smtClean="0">
                <a:solidFill>
                  <a:srgbClr val="FF0000"/>
                </a:solidFill>
              </a:rPr>
              <a:t>solution</a:t>
            </a:r>
            <a:r>
              <a:rPr lang="en-US" dirty="0" smtClean="0"/>
              <a:t>)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Molality</a:t>
            </a:r>
            <a:r>
              <a:rPr lang="en-US" dirty="0" smtClean="0"/>
              <a:t> (m=mol solute/kg </a:t>
            </a:r>
            <a:r>
              <a:rPr lang="en-US" b="1" dirty="0" smtClean="0">
                <a:solidFill>
                  <a:srgbClr val="00FF00"/>
                </a:solidFill>
              </a:rPr>
              <a:t>solvent</a:t>
            </a:r>
            <a:r>
              <a:rPr lang="en-US" dirty="0" smtClean="0"/>
              <a:t>)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 Mass Percent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 Mole Fraction (</a:t>
            </a:r>
            <a:r>
              <a:rPr lang="en-US" sz="2000" dirty="0" smtClean="0"/>
              <a:t>moles of a particular component/total moles</a:t>
            </a:r>
            <a:r>
              <a:rPr lang="en-US" dirty="0" smtClean="0"/>
              <a:t>)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/>
            <a:r>
              <a:rPr lang="en-US" dirty="0" smtClean="0"/>
              <a:t>Second, let’s review some related terms; 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 dilution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 dissociation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62000"/>
            <a:ext cx="8839200" cy="16002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Colligative</a:t>
            </a:r>
            <a:r>
              <a:rPr lang="en-US" dirty="0" smtClean="0"/>
              <a:t> Properties</a:t>
            </a:r>
            <a:br>
              <a:rPr lang="en-US" dirty="0" smtClean="0"/>
            </a:br>
            <a:r>
              <a:rPr lang="en-US" sz="2700" dirty="0" smtClean="0"/>
              <a:t>Properties of solutions which depend upon the NUMBER of solute particles in the solution (and NOT on the TYPE of particles!).</a:t>
            </a:r>
            <a:r>
              <a:rPr lang="en-US" sz="6700" dirty="0" smtClean="0"/>
              <a:t/>
            </a:r>
            <a:br>
              <a:rPr lang="en-US" sz="6700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209800"/>
            <a:ext cx="7854696" cy="41148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Review/Practice – </a:t>
            </a:r>
            <a:r>
              <a:rPr lang="en-US" dirty="0" err="1" smtClean="0"/>
              <a:t>Zumdahl</a:t>
            </a:r>
            <a:r>
              <a:rPr lang="en-US" dirty="0" smtClean="0"/>
              <a:t>, pp. 547-548, #9-12, 25-30.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62000"/>
            <a:ext cx="8839200" cy="16002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Colligative</a:t>
            </a:r>
            <a:r>
              <a:rPr lang="en-US" dirty="0" smtClean="0"/>
              <a:t> Properties</a:t>
            </a:r>
            <a:br>
              <a:rPr lang="en-US" dirty="0" smtClean="0"/>
            </a:br>
            <a:r>
              <a:rPr lang="en-US" sz="2700" dirty="0" smtClean="0"/>
              <a:t>Properties of solutions which depend upon the NUMBER of solute particles in the solution (and NOT on the TYPE of particles!).</a:t>
            </a:r>
            <a:r>
              <a:rPr lang="en-US" sz="6700" dirty="0" smtClean="0"/>
              <a:t/>
            </a:r>
            <a:br>
              <a:rPr lang="en-US" sz="6700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209800"/>
            <a:ext cx="7854696" cy="41148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What do you think happens to the vapor pressure of water  when salt is added to it?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ANSWER: It is reduced (less water evaporates)</a:t>
            </a:r>
          </a:p>
          <a:p>
            <a:pPr algn="l"/>
            <a:r>
              <a:rPr lang="en-US" dirty="0" smtClean="0"/>
              <a:t>Why?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ANSWER: 	(1) Molecular position </a:t>
            </a:r>
          </a:p>
          <a:p>
            <a:pPr algn="l"/>
            <a:r>
              <a:rPr lang="en-US" dirty="0" smtClean="0"/>
              <a:t>		(2) Interactions</a:t>
            </a:r>
            <a:endParaRPr lang="en-US" dirty="0"/>
          </a:p>
        </p:txBody>
      </p:sp>
      <p:pic>
        <p:nvPicPr>
          <p:cNvPr id="2050" name="Picture 2" descr="Image result for beaker clipa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4419600"/>
            <a:ext cx="2095500" cy="2181226"/>
          </a:xfrm>
          <a:prstGeom prst="rect">
            <a:avLst/>
          </a:prstGeom>
          <a:noFill/>
        </p:spPr>
      </p:pic>
      <p:grpSp>
        <p:nvGrpSpPr>
          <p:cNvPr id="21" name="Group 20"/>
          <p:cNvGrpSpPr/>
          <p:nvPr/>
        </p:nvGrpSpPr>
        <p:grpSpPr>
          <a:xfrm>
            <a:off x="7239000" y="5105400"/>
            <a:ext cx="381000" cy="304800"/>
            <a:chOff x="7239000" y="5105400"/>
            <a:chExt cx="381000" cy="304800"/>
          </a:xfrm>
        </p:grpSpPr>
        <p:sp>
          <p:nvSpPr>
            <p:cNvPr id="5" name="Oval 4"/>
            <p:cNvSpPr/>
            <p:nvPr/>
          </p:nvSpPr>
          <p:spPr>
            <a:xfrm>
              <a:off x="7315200" y="5105400"/>
              <a:ext cx="228600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7239000" y="5257800"/>
              <a:ext cx="152400" cy="1524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7467600" y="5257800"/>
              <a:ext cx="152400" cy="1524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7086600" y="5943600"/>
            <a:ext cx="381000" cy="304800"/>
            <a:chOff x="7239000" y="5105400"/>
            <a:chExt cx="381000" cy="304800"/>
          </a:xfrm>
        </p:grpSpPr>
        <p:sp>
          <p:nvSpPr>
            <p:cNvPr id="23" name="Oval 22"/>
            <p:cNvSpPr/>
            <p:nvPr/>
          </p:nvSpPr>
          <p:spPr>
            <a:xfrm>
              <a:off x="7315200" y="5105400"/>
              <a:ext cx="228600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7239000" y="5257800"/>
              <a:ext cx="152400" cy="1524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7467600" y="5257800"/>
              <a:ext cx="152400" cy="1524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SMARTInkShape-352"/>
          <p:cNvSpPr/>
          <p:nvPr/>
        </p:nvSpPr>
        <p:spPr>
          <a:xfrm>
            <a:off x="6759772" y="5098850"/>
            <a:ext cx="1464471" cy="62509"/>
          </a:xfrm>
          <a:custGeom>
            <a:avLst/>
            <a:gdLst/>
            <a:ahLst/>
            <a:cxnLst/>
            <a:rect l="0" t="0" r="0" b="0"/>
            <a:pathLst>
              <a:path w="1464471" h="62509">
                <a:moveTo>
                  <a:pt x="0" y="0"/>
                </a:moveTo>
                <a:lnTo>
                  <a:pt x="16587" y="0"/>
                </a:lnTo>
                <a:lnTo>
                  <a:pt x="24737" y="6137"/>
                </a:lnTo>
                <a:lnTo>
                  <a:pt x="33017" y="8104"/>
                </a:lnTo>
                <a:lnTo>
                  <a:pt x="65595" y="8928"/>
                </a:lnTo>
                <a:lnTo>
                  <a:pt x="71486" y="11576"/>
                </a:lnTo>
                <a:lnTo>
                  <a:pt x="77412" y="15066"/>
                </a:lnTo>
                <a:lnTo>
                  <a:pt x="87537" y="17491"/>
                </a:lnTo>
                <a:lnTo>
                  <a:pt x="122917" y="17857"/>
                </a:lnTo>
                <a:lnTo>
                  <a:pt x="134452" y="24927"/>
                </a:lnTo>
                <a:lnTo>
                  <a:pt x="178168" y="26784"/>
                </a:lnTo>
                <a:lnTo>
                  <a:pt x="220273" y="26789"/>
                </a:lnTo>
                <a:lnTo>
                  <a:pt x="264914" y="26789"/>
                </a:lnTo>
                <a:lnTo>
                  <a:pt x="306771" y="26789"/>
                </a:lnTo>
                <a:lnTo>
                  <a:pt x="324077" y="26789"/>
                </a:lnTo>
                <a:lnTo>
                  <a:pt x="330236" y="29435"/>
                </a:lnTo>
                <a:lnTo>
                  <a:pt x="336280" y="32926"/>
                </a:lnTo>
                <a:lnTo>
                  <a:pt x="346253" y="34893"/>
                </a:lnTo>
                <a:lnTo>
                  <a:pt x="389276" y="35714"/>
                </a:lnTo>
                <a:lnTo>
                  <a:pt x="433044" y="35719"/>
                </a:lnTo>
                <a:lnTo>
                  <a:pt x="434547" y="35719"/>
                </a:lnTo>
                <a:lnTo>
                  <a:pt x="455568" y="43822"/>
                </a:lnTo>
                <a:lnTo>
                  <a:pt x="475291" y="44541"/>
                </a:lnTo>
                <a:lnTo>
                  <a:pt x="481778" y="41954"/>
                </a:lnTo>
                <a:lnTo>
                  <a:pt x="487967" y="38491"/>
                </a:lnTo>
                <a:lnTo>
                  <a:pt x="500025" y="36267"/>
                </a:lnTo>
                <a:lnTo>
                  <a:pt x="541735" y="35721"/>
                </a:lnTo>
                <a:lnTo>
                  <a:pt x="583406" y="35719"/>
                </a:lnTo>
                <a:lnTo>
                  <a:pt x="611436" y="35719"/>
                </a:lnTo>
                <a:lnTo>
                  <a:pt x="616701" y="38365"/>
                </a:lnTo>
                <a:lnTo>
                  <a:pt x="622347" y="41857"/>
                </a:lnTo>
                <a:lnTo>
                  <a:pt x="628163" y="43407"/>
                </a:lnTo>
                <a:lnTo>
                  <a:pt x="631104" y="42829"/>
                </a:lnTo>
                <a:lnTo>
                  <a:pt x="642952" y="37419"/>
                </a:lnTo>
                <a:lnTo>
                  <a:pt x="686375" y="35728"/>
                </a:lnTo>
                <a:lnTo>
                  <a:pt x="729273" y="35719"/>
                </a:lnTo>
                <a:lnTo>
                  <a:pt x="773661" y="35719"/>
                </a:lnTo>
                <a:lnTo>
                  <a:pt x="814334" y="35719"/>
                </a:lnTo>
                <a:lnTo>
                  <a:pt x="857073" y="35719"/>
                </a:lnTo>
                <a:lnTo>
                  <a:pt x="899441" y="35719"/>
                </a:lnTo>
                <a:lnTo>
                  <a:pt x="942649" y="35719"/>
                </a:lnTo>
                <a:lnTo>
                  <a:pt x="968478" y="36712"/>
                </a:lnTo>
                <a:lnTo>
                  <a:pt x="1006474" y="44098"/>
                </a:lnTo>
                <a:lnTo>
                  <a:pt x="1046909" y="44616"/>
                </a:lnTo>
                <a:lnTo>
                  <a:pt x="1086039" y="45639"/>
                </a:lnTo>
                <a:lnTo>
                  <a:pt x="1110435" y="51717"/>
                </a:lnTo>
                <a:lnTo>
                  <a:pt x="1149856" y="53471"/>
                </a:lnTo>
                <a:lnTo>
                  <a:pt x="1192192" y="53575"/>
                </a:lnTo>
                <a:lnTo>
                  <a:pt x="1233254" y="53578"/>
                </a:lnTo>
                <a:lnTo>
                  <a:pt x="1277100" y="53578"/>
                </a:lnTo>
                <a:lnTo>
                  <a:pt x="1316476" y="53578"/>
                </a:lnTo>
                <a:lnTo>
                  <a:pt x="1360147" y="53578"/>
                </a:lnTo>
                <a:lnTo>
                  <a:pt x="1403660" y="53578"/>
                </a:lnTo>
                <a:lnTo>
                  <a:pt x="1410323" y="56224"/>
                </a:lnTo>
                <a:lnTo>
                  <a:pt x="1416591" y="59715"/>
                </a:lnTo>
                <a:lnTo>
                  <a:pt x="1428701" y="61957"/>
                </a:lnTo>
                <a:lnTo>
                  <a:pt x="1464470" y="62508"/>
                </a:lnTo>
              </a:path>
            </a:pathLst>
          </a:custGeom>
          <a:ln w="19050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62000"/>
            <a:ext cx="8839200" cy="16002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Colligative</a:t>
            </a:r>
            <a:r>
              <a:rPr lang="en-US" dirty="0" smtClean="0"/>
              <a:t> Properties</a:t>
            </a:r>
            <a:br>
              <a:rPr lang="en-US" dirty="0" smtClean="0"/>
            </a:br>
            <a:r>
              <a:rPr lang="en-US" sz="2700" dirty="0" smtClean="0"/>
              <a:t>Properties of solutions which depend upon the NUMBER of solute particles in the solution (and NOT on the TYPE of particles!).</a:t>
            </a:r>
            <a:r>
              <a:rPr lang="en-US" sz="6700" dirty="0" smtClean="0"/>
              <a:t/>
            </a:r>
            <a:br>
              <a:rPr lang="en-US" sz="6700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209800"/>
            <a:ext cx="7854696" cy="4114800"/>
          </a:xfrm>
        </p:spPr>
        <p:txBody>
          <a:bodyPr>
            <a:normAutofit/>
          </a:bodyPr>
          <a:lstStyle/>
          <a:p>
            <a:pPr algn="l"/>
            <a:r>
              <a:rPr lang="en-US" dirty="0" err="1" smtClean="0"/>
              <a:t>Raoult’s</a:t>
            </a:r>
            <a:r>
              <a:rPr lang="en-US" dirty="0" smtClean="0"/>
              <a:t> Law – the vapor pressure of a solution component equals the vapor pressure of that pure substance times its mole fraction.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62000"/>
            <a:ext cx="8839200" cy="16002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Colligative</a:t>
            </a:r>
            <a:r>
              <a:rPr lang="en-US" dirty="0" smtClean="0"/>
              <a:t> Properties</a:t>
            </a:r>
            <a:br>
              <a:rPr lang="en-US" dirty="0" smtClean="0"/>
            </a:br>
            <a:r>
              <a:rPr lang="en-US" sz="2700" dirty="0" smtClean="0"/>
              <a:t>Properties of solutions which depend upon the NUMBER of solute particles in the solution (and NOT on the TYPE of particles!).</a:t>
            </a:r>
            <a:r>
              <a:rPr lang="en-US" sz="6700" dirty="0" smtClean="0"/>
              <a:t/>
            </a:r>
            <a:br>
              <a:rPr lang="en-US" sz="6700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209800"/>
            <a:ext cx="7854696" cy="41148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Review/Practice – </a:t>
            </a:r>
            <a:r>
              <a:rPr lang="en-US" dirty="0" err="1" smtClean="0"/>
              <a:t>Zumdahl</a:t>
            </a:r>
            <a:r>
              <a:rPr lang="en-US" dirty="0" smtClean="0"/>
              <a:t>, pp. 549-550, #45-56.</a:t>
            </a:r>
          </a:p>
          <a:p>
            <a:pPr algn="l"/>
            <a:endParaRPr lang="en-US" dirty="0" smtClean="0"/>
          </a:p>
          <a:p>
            <a:pPr algn="l"/>
            <a:endParaRPr lang="en-US" smtClean="0"/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62000"/>
            <a:ext cx="8839200" cy="16002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Colligative</a:t>
            </a:r>
            <a:r>
              <a:rPr lang="en-US" dirty="0" smtClean="0"/>
              <a:t> Properties</a:t>
            </a:r>
            <a:br>
              <a:rPr lang="en-US" dirty="0" smtClean="0"/>
            </a:br>
            <a:r>
              <a:rPr lang="en-US" sz="2700" dirty="0" smtClean="0"/>
              <a:t>Properties of solutions which depend upon the NUMBER of solute particles in the solution (and NOT on the TYPE of particles!).</a:t>
            </a:r>
            <a:r>
              <a:rPr lang="en-US" sz="6700" dirty="0" smtClean="0"/>
              <a:t/>
            </a:r>
            <a:br>
              <a:rPr lang="en-US" sz="6700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209800"/>
            <a:ext cx="7854696" cy="41148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Freezing Point Depression</a:t>
            </a:r>
          </a:p>
          <a:p>
            <a:pPr algn="l"/>
            <a:r>
              <a:rPr lang="en-US" dirty="0" smtClean="0"/>
              <a:t>Boiling Point Elevation</a:t>
            </a:r>
          </a:p>
          <a:p>
            <a:pPr algn="l"/>
            <a:r>
              <a:rPr lang="en-US" dirty="0" smtClean="0"/>
              <a:t>Osmotic Pressure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Equation? (What is </a:t>
            </a:r>
            <a:r>
              <a:rPr lang="en-US" b="1" i="1" dirty="0" err="1" smtClean="0">
                <a:latin typeface="Palatino Linotype" pitchFamily="18" charset="0"/>
              </a:rPr>
              <a:t>i</a:t>
            </a:r>
            <a:r>
              <a:rPr lang="en-US" dirty="0" smtClean="0"/>
              <a:t> in the equation?) </a:t>
            </a:r>
          </a:p>
          <a:p>
            <a:pPr algn="l"/>
            <a:r>
              <a:rPr lang="en-US" dirty="0" smtClean="0"/>
              <a:t>Concept? </a:t>
            </a:r>
          </a:p>
          <a:p>
            <a:pPr algn="l"/>
            <a:r>
              <a:rPr lang="en-US" dirty="0" smtClean="0"/>
              <a:t>Application?</a:t>
            </a:r>
          </a:p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62000"/>
            <a:ext cx="8839200" cy="16002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Colligative</a:t>
            </a:r>
            <a:r>
              <a:rPr lang="en-US" dirty="0" smtClean="0"/>
              <a:t> Properties</a:t>
            </a:r>
            <a:br>
              <a:rPr lang="en-US" dirty="0" smtClean="0"/>
            </a:br>
            <a:r>
              <a:rPr lang="en-US" sz="2700" dirty="0" smtClean="0"/>
              <a:t>Properties of solutions which depend upon the NUMBER of solute particles in the solution (and NOT on the TYPE of particles!).</a:t>
            </a:r>
            <a:r>
              <a:rPr lang="en-US" sz="6700" dirty="0" smtClean="0"/>
              <a:t/>
            </a:r>
            <a:br>
              <a:rPr lang="en-US" sz="6700" dirty="0" smtClean="0"/>
            </a:b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1593273"/>
          <a:ext cx="8686800" cy="48380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2682240"/>
                <a:gridCol w="2461260"/>
                <a:gridCol w="2171700"/>
              </a:tblGrid>
              <a:tr h="74814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Freezing Point Depression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Boiling</a:t>
                      </a:r>
                      <a:r>
                        <a:rPr lang="en-US" baseline="0" dirty="0" smtClean="0"/>
                        <a:t> Point Elevation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Osmotic Pressure</a:t>
                      </a:r>
                      <a:endParaRPr lang="en-US" dirty="0"/>
                    </a:p>
                  </a:txBody>
                  <a:tcPr/>
                </a:tc>
              </a:tr>
              <a:tr h="133003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Equation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Symbol" pitchFamily="18" charset="2"/>
                        </a:rPr>
                        <a:t>D</a:t>
                      </a:r>
                      <a:r>
                        <a:rPr lang="en-US" sz="2400" dirty="0" err="1" smtClean="0"/>
                        <a:t>t</a:t>
                      </a:r>
                      <a:r>
                        <a:rPr lang="en-US" sz="2400" dirty="0" smtClean="0"/>
                        <a:t> = </a:t>
                      </a:r>
                      <a:r>
                        <a:rPr lang="en-US" sz="2400" i="1" dirty="0" err="1" smtClean="0"/>
                        <a:t>i</a:t>
                      </a:r>
                      <a:r>
                        <a:rPr lang="en-US" sz="2400" dirty="0" err="1" smtClean="0"/>
                        <a:t>mK</a:t>
                      </a:r>
                      <a:r>
                        <a:rPr lang="en-US" sz="2400" baseline="-25000" dirty="0" err="1" smtClean="0"/>
                        <a:t>f</a:t>
                      </a:r>
                      <a:endParaRPr lang="en-US" sz="2400" baseline="-25000" dirty="0" smtClean="0"/>
                    </a:p>
                    <a:p>
                      <a:pPr algn="ctr"/>
                      <a:endParaRPr lang="en-US" sz="2400" baseline="-25000" dirty="0" smtClean="0"/>
                    </a:p>
                    <a:p>
                      <a:pPr algn="ctr"/>
                      <a:r>
                        <a:rPr lang="en-US" sz="1600" baseline="0" dirty="0" err="1" smtClean="0"/>
                        <a:t>K</a:t>
                      </a:r>
                      <a:r>
                        <a:rPr lang="en-US" sz="1600" baseline="-25000" dirty="0" err="1" smtClean="0"/>
                        <a:t>f</a:t>
                      </a:r>
                      <a:r>
                        <a:rPr lang="en-US" sz="1600" baseline="0" dirty="0" smtClean="0"/>
                        <a:t> – </a:t>
                      </a:r>
                      <a:r>
                        <a:rPr lang="en-US" sz="1600" baseline="0" dirty="0" err="1" smtClean="0"/>
                        <a:t>molal</a:t>
                      </a:r>
                      <a:r>
                        <a:rPr lang="en-US" sz="1600" baseline="0" dirty="0" smtClean="0"/>
                        <a:t> F.P. depression constant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>
                          <a:latin typeface="Symbol" pitchFamily="18" charset="2"/>
                        </a:rPr>
                        <a:t>D</a:t>
                      </a:r>
                      <a:r>
                        <a:rPr lang="en-US" sz="2400" dirty="0" err="1" smtClean="0"/>
                        <a:t>t</a:t>
                      </a:r>
                      <a:r>
                        <a:rPr lang="en-US" sz="2400" dirty="0" smtClean="0"/>
                        <a:t> = </a:t>
                      </a:r>
                      <a:r>
                        <a:rPr lang="en-US" sz="2400" i="1" dirty="0" err="1" smtClean="0"/>
                        <a:t>i</a:t>
                      </a:r>
                      <a:r>
                        <a:rPr lang="en-US" sz="2400" dirty="0" err="1" smtClean="0"/>
                        <a:t>mK</a:t>
                      </a:r>
                      <a:r>
                        <a:rPr lang="en-US" sz="2400" baseline="-25000" dirty="0" err="1" smtClean="0"/>
                        <a:t>b</a:t>
                      </a:r>
                      <a:endParaRPr lang="en-US" sz="2400" baseline="-25000" dirty="0" smtClean="0"/>
                    </a:p>
                    <a:p>
                      <a:pPr algn="ctr"/>
                      <a:endParaRPr lang="en-US" sz="2400" baseline="-25000" dirty="0" smtClean="0"/>
                    </a:p>
                    <a:p>
                      <a:pPr algn="ctr"/>
                      <a:r>
                        <a:rPr lang="en-US" sz="1600" baseline="0" dirty="0" smtClean="0"/>
                        <a:t>K</a:t>
                      </a:r>
                      <a:r>
                        <a:rPr lang="en-US" sz="1600" baseline="-25000" dirty="0" smtClean="0"/>
                        <a:t>b</a:t>
                      </a:r>
                      <a:r>
                        <a:rPr lang="en-US" sz="1600" baseline="0" dirty="0" smtClean="0"/>
                        <a:t>– </a:t>
                      </a:r>
                      <a:r>
                        <a:rPr lang="en-US" sz="1600" baseline="0" dirty="0" err="1" smtClean="0"/>
                        <a:t>molal</a:t>
                      </a:r>
                      <a:r>
                        <a:rPr lang="en-US" sz="1600" baseline="0" dirty="0" smtClean="0"/>
                        <a:t> B.P. elevation constant</a:t>
                      </a:r>
                      <a:endParaRPr lang="en-US" sz="1600" baseline="-25000" dirty="0" smtClean="0"/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p"/>
                        <a:tabLst/>
                        <a:defRPr/>
                      </a:pPr>
                      <a:r>
                        <a:rPr lang="en-US" sz="2400" dirty="0" smtClean="0"/>
                        <a:t>= </a:t>
                      </a:r>
                      <a:r>
                        <a:rPr lang="en-US" sz="2400" i="1" dirty="0" err="1" smtClean="0"/>
                        <a:t>i</a:t>
                      </a:r>
                      <a:r>
                        <a:rPr lang="en-US" sz="2400" dirty="0" err="1" smtClean="0"/>
                        <a:t>MRT</a:t>
                      </a:r>
                      <a:endParaRPr lang="en-US" sz="2400" dirty="0" smtClean="0"/>
                    </a:p>
                    <a:p>
                      <a:pPr algn="ctr"/>
                      <a:endParaRPr lang="en-US" sz="1200" baseline="0" dirty="0" smtClean="0">
                        <a:latin typeface="Symbol" pitchFamily="18" charset="2"/>
                      </a:endParaRPr>
                    </a:p>
                    <a:p>
                      <a:pPr algn="ctr"/>
                      <a:r>
                        <a:rPr lang="en-US" sz="2000" baseline="0" dirty="0" smtClean="0">
                          <a:latin typeface="Symbol" pitchFamily="18" charset="2"/>
                        </a:rPr>
                        <a:t>p</a:t>
                      </a:r>
                      <a:r>
                        <a:rPr lang="en-US" sz="1600" baseline="0" dirty="0" smtClean="0"/>
                        <a:t> – osmotic pressure</a:t>
                      </a:r>
                      <a:endParaRPr lang="en-US" sz="1600" baseline="-25000" dirty="0" smtClean="0"/>
                    </a:p>
                  </a:txBody>
                  <a:tcPr/>
                </a:tc>
              </a:tr>
              <a:tr h="133003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Concept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Solute particles interfere with crystalline</a:t>
                      </a:r>
                      <a:r>
                        <a:rPr lang="en-US" sz="1400" baseline="0" dirty="0" smtClean="0"/>
                        <a:t> formation, so solute particles must be slowed more than normal to freeze.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Solute</a:t>
                      </a:r>
                      <a:r>
                        <a:rPr lang="en-US" sz="1400" baseline="0" dirty="0" smtClean="0"/>
                        <a:t> particles attract solvent particles and make it more difficult for them to escape to the vapor state.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Solvent particles are drawn</a:t>
                      </a:r>
                      <a:r>
                        <a:rPr lang="en-US" sz="1400" baseline="0" dirty="0" smtClean="0"/>
                        <a:t> through a membrane by their attraction to the solute. Osmotic pressure stops the movement of solvent.</a:t>
                      </a:r>
                      <a:endParaRPr lang="en-US" sz="1400" dirty="0"/>
                    </a:p>
                  </a:txBody>
                  <a:tcPr/>
                </a:tc>
              </a:tr>
              <a:tr h="116378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Application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Salting</a:t>
                      </a:r>
                      <a:r>
                        <a:rPr lang="en-US" baseline="0" dirty="0" smtClean="0"/>
                        <a:t> the roads in winter.</a:t>
                      </a:r>
                    </a:p>
                    <a:p>
                      <a:pPr algn="ctr"/>
                      <a:r>
                        <a:rPr lang="en-US" baseline="0" dirty="0" smtClean="0"/>
                        <a:t>Making ice cream.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Cooking pasta.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Hemodialysis</a:t>
                      </a:r>
                      <a:r>
                        <a:rPr lang="en-US" sz="1600" dirty="0" smtClean="0"/>
                        <a:t>. Pickling cucumbers.</a:t>
                      </a:r>
                    </a:p>
                    <a:p>
                      <a:pPr algn="ctr"/>
                      <a:r>
                        <a:rPr lang="en-US" sz="1600" dirty="0" smtClean="0"/>
                        <a:t>Desalination of sea water.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62000"/>
            <a:ext cx="8839200" cy="16002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Colligative</a:t>
            </a:r>
            <a:r>
              <a:rPr lang="en-US" dirty="0" smtClean="0"/>
              <a:t> Properties</a:t>
            </a:r>
            <a:br>
              <a:rPr lang="en-US" dirty="0" smtClean="0"/>
            </a:br>
            <a:r>
              <a:rPr lang="en-US" sz="2700" dirty="0" smtClean="0"/>
              <a:t>Properties of solutions which depend upon the NUMBER of solute particles in the solution (and NOT on the TYPE of particles!).</a:t>
            </a:r>
            <a:r>
              <a:rPr lang="en-US" sz="6700" dirty="0" smtClean="0"/>
              <a:t/>
            </a:r>
            <a:br>
              <a:rPr lang="en-US" sz="6700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209800"/>
            <a:ext cx="7854696" cy="41148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Review/Practice – </a:t>
            </a:r>
            <a:r>
              <a:rPr lang="en-US" dirty="0" err="1" smtClean="0"/>
              <a:t>Zumdahl</a:t>
            </a:r>
            <a:r>
              <a:rPr lang="en-US" dirty="0" smtClean="0"/>
              <a:t>, pp. 550-551, #57-75, blue.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62000"/>
            <a:ext cx="8839200" cy="16002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Colligative</a:t>
            </a:r>
            <a:r>
              <a:rPr lang="en-US" dirty="0" smtClean="0"/>
              <a:t> Properties</a:t>
            </a:r>
            <a:br>
              <a:rPr lang="en-US" dirty="0" smtClean="0"/>
            </a:br>
            <a:r>
              <a:rPr lang="en-US" sz="2700" dirty="0" smtClean="0"/>
              <a:t>Properties of solutions which depend upon the NUMBER of solute particles in the solution (and NOT on the TYPE of particles!).</a:t>
            </a:r>
            <a:r>
              <a:rPr lang="en-US" sz="6700" dirty="0" smtClean="0"/>
              <a:t/>
            </a:r>
            <a:br>
              <a:rPr lang="en-US" sz="6700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209800"/>
            <a:ext cx="7854696" cy="41148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Review/Practice – </a:t>
            </a:r>
            <a:r>
              <a:rPr lang="en-US" dirty="0" err="1" smtClean="0"/>
              <a:t>Zumdahl</a:t>
            </a:r>
            <a:r>
              <a:rPr lang="en-US" dirty="0" smtClean="0"/>
              <a:t>, pp. 549-550, #45-56</a:t>
            </a:r>
            <a:r>
              <a:rPr lang="en-US" dirty="0" smtClean="0"/>
              <a:t>.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Review/Practice – </a:t>
            </a:r>
            <a:r>
              <a:rPr lang="en-US" dirty="0" err="1" smtClean="0"/>
              <a:t>Zumdahl</a:t>
            </a:r>
            <a:r>
              <a:rPr lang="en-US" dirty="0" smtClean="0"/>
              <a:t>, pp. 550-551, #57-75, blue.</a:t>
            </a:r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1131</TotalTime>
  <Words>330</Words>
  <Application>Microsoft Office PowerPoint</Application>
  <PresentationFormat>On-screen Show (4:3)</PresentationFormat>
  <Paragraphs>67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Colligative Properties Properties of solutions which depend upon the NUMBER of solute particles in the solution (and NOT on the TYPE of particles!). </vt:lpstr>
      <vt:lpstr>Colligative Properties Properties of solutions which depend upon the NUMBER of solute particles in the solution (and NOT on the TYPE of particles!). </vt:lpstr>
      <vt:lpstr>Colligative Properties Properties of solutions which depend upon the NUMBER of solute particles in the solution (and NOT on the TYPE of particles!). </vt:lpstr>
      <vt:lpstr>Colligative Properties Properties of solutions which depend upon the NUMBER of solute particles in the solution (and NOT on the TYPE of particles!). </vt:lpstr>
      <vt:lpstr>Colligative Properties Properties of solutions which depend upon the NUMBER of solute particles in the solution (and NOT on the TYPE of particles!). </vt:lpstr>
      <vt:lpstr>Colligative Properties Properties of solutions which depend upon the NUMBER of solute particles in the solution (and NOT on the TYPE of particles!). </vt:lpstr>
      <vt:lpstr>Colligative Properties Properties of solutions which depend upon the NUMBER of solute particles in the solution (and NOT on the TYPE of particles!). </vt:lpstr>
      <vt:lpstr>Colligative Properties Properties of solutions which depend upon the NUMBER of solute particles in the solution (and NOT on the TYPE of particles!). </vt:lpstr>
      <vt:lpstr>Colligative Properties Properties of solutions which depend upon the NUMBER of solute particles in the solution (and NOT on the TYPE of particles!).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Colligative Properties Properties of solutions which depend upon the NUMBER of solute particles in the solution (and NOT on the TYPE of particles!).</dc:title>
  <dc:creator>staff</dc:creator>
  <cp:lastModifiedBy>staff</cp:lastModifiedBy>
  <cp:revision>35</cp:revision>
  <dcterms:created xsi:type="dcterms:W3CDTF">2018-05-08T12:51:10Z</dcterms:created>
  <dcterms:modified xsi:type="dcterms:W3CDTF">2018-05-21T14:05:08Z</dcterms:modified>
</cp:coreProperties>
</file>