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87" r:id="rId3"/>
    <p:sldId id="267" r:id="rId4"/>
    <p:sldId id="268" r:id="rId5"/>
    <p:sldId id="269" r:id="rId6"/>
    <p:sldId id="28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4" r:id="rId21"/>
    <p:sldId id="283" r:id="rId22"/>
    <p:sldId id="28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3366"/>
    <a:srgbClr val="000099"/>
    <a:srgbClr val="FFCC99"/>
    <a:srgbClr val="99CC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AE9B5-C2A1-40F8-8FBF-6FFEF94BDC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83C13-F5EE-494F-8B56-8F6F1D5133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87A41-A8E5-4AD9-AF48-D374634915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413DC-E1A2-45F1-9666-AE4B0AAB40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C87EE-96F3-408D-B728-A3ED02CFE5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EFA66-9CE3-4B0F-8C1B-054E406DAE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72ED7-B35A-48E0-BBF0-F4BDFD9E05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D5F07-888D-47EC-BF30-CFA73D3726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D52CF-93D9-48C4-84FC-931504F921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4A86B-FDCE-481D-9E28-D0F5DF06AF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70C97-746B-4928-9745-13478239AD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996E1A-2EFB-4154-BC4B-CC050DE74A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png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b="1"/>
              <a:t>Life Science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 smtClean="0"/>
              <a:t>Heredity</a:t>
            </a:r>
            <a:endParaRPr lang="en-US" altLang="en-US" b="1" dirty="0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-76200" y="19050"/>
          <a:ext cx="1095375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Bitmap Image" r:id="rId3" imgW="1095528" imgH="1733333" progId="PBrush">
                  <p:embed/>
                </p:oleObj>
              </mc:Choice>
              <mc:Fallback>
                <p:oleObj name="Bitmap Image" r:id="rId3" imgW="1095528" imgH="1733333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9050"/>
                        <a:ext cx="1095375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0" y="1695450"/>
          <a:ext cx="1095375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Bitmap Image" r:id="rId5" imgW="1095528" imgH="1733333" progId="PBrush">
                  <p:embed/>
                </p:oleObj>
              </mc:Choice>
              <mc:Fallback>
                <p:oleObj name="Bitmap Image" r:id="rId5" imgW="1095528" imgH="1733333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95450"/>
                        <a:ext cx="1095375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6200" y="3371850"/>
          <a:ext cx="1095375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Bitmap Image" r:id="rId6" imgW="1095528" imgH="1733333" progId="PBrush">
                  <p:embed/>
                </p:oleObj>
              </mc:Choice>
              <mc:Fallback>
                <p:oleObj name="Bitmap Image" r:id="rId6" imgW="1095528" imgH="1733333" progId="PBrush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371850"/>
                        <a:ext cx="1095375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123825" y="5048250"/>
          <a:ext cx="1095375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Bitmap Image" r:id="rId7" imgW="1095528" imgH="1733333" progId="PBrush">
                  <p:embed/>
                </p:oleObj>
              </mc:Choice>
              <mc:Fallback>
                <p:oleObj name="Bitmap Image" r:id="rId7" imgW="1095528" imgH="1733333" progId="PBrush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5048250"/>
                        <a:ext cx="1095375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19459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dirty="0"/>
              <a:t>All organisms have two copies of each </a:t>
            </a:r>
            <a:r>
              <a:rPr lang="en-US" altLang="en-US" sz="2800" b="1" i="1" dirty="0" smtClean="0"/>
              <a:t>allele, </a:t>
            </a:r>
            <a:r>
              <a:rPr lang="en-US" altLang="en-US" sz="2800" b="1" i="1" dirty="0"/>
              <a:t>one contributed by the father, the other contributed by the mother.</a:t>
            </a:r>
          </a:p>
          <a:p>
            <a:pPr>
              <a:buFontTx/>
              <a:buNone/>
            </a:pPr>
            <a:endParaRPr lang="en-US" altLang="en-US" sz="2800" b="1" i="1" dirty="0"/>
          </a:p>
          <a:p>
            <a:pPr>
              <a:buFontTx/>
              <a:buNone/>
            </a:pPr>
            <a:r>
              <a:rPr lang="en-US" altLang="en-US" sz="2800" b="1" dirty="0"/>
              <a:t>	Homozygous - Two copies of the same </a:t>
            </a:r>
            <a:r>
              <a:rPr lang="en-US" altLang="en-US" sz="2800" b="1" dirty="0" smtClean="0"/>
              <a:t>allele</a:t>
            </a:r>
            <a:endParaRPr lang="en-US" altLang="en-US" sz="2800" b="1" dirty="0"/>
          </a:p>
          <a:p>
            <a:pPr>
              <a:buFontTx/>
              <a:buNone/>
            </a:pPr>
            <a:r>
              <a:rPr lang="en-US" altLang="en-US" sz="2800" b="1" dirty="0"/>
              <a:t>	Heterozygous - Two different </a:t>
            </a:r>
            <a:r>
              <a:rPr lang="en-US" altLang="en-US" sz="2800" b="1" dirty="0" smtClean="0"/>
              <a:t>alleles</a:t>
            </a:r>
            <a:endParaRPr lang="en-US" altLang="en-US" sz="2800" b="1" i="1" dirty="0"/>
          </a:p>
          <a:p>
            <a:pPr>
              <a:buFontTx/>
              <a:buNone/>
            </a:pPr>
            <a:endParaRPr lang="en-US" altLang="en-US" b="1" dirty="0"/>
          </a:p>
          <a:p>
            <a:pPr>
              <a:lnSpc>
                <a:spcPct val="30000"/>
              </a:lnSpc>
              <a:buFontTx/>
              <a:buNone/>
            </a:pPr>
            <a:endParaRPr lang="en-US" altLang="en-US" b="1" dirty="0"/>
          </a:p>
          <a:p>
            <a:pPr>
              <a:buFontTx/>
              <a:buNone/>
            </a:pPr>
            <a:endParaRPr lang="en-U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610600" cy="2438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/>
              <a:t>For the widows peak:</a:t>
            </a:r>
          </a:p>
          <a:p>
            <a:pPr>
              <a:buFontTx/>
              <a:buNone/>
            </a:pPr>
            <a:endParaRPr lang="en-US" altLang="en-US" sz="2800" b="1" i="1"/>
          </a:p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2800" b="1" i="1"/>
              <a:t>WW</a:t>
            </a:r>
            <a:r>
              <a:rPr lang="en-US" altLang="en-US" sz="2800" b="1"/>
              <a:t> - has a widows peak	   Homozygous dominant</a:t>
            </a:r>
          </a:p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2800" b="1" i="1"/>
              <a:t>Ww </a:t>
            </a:r>
            <a:r>
              <a:rPr lang="en-US" altLang="en-US" sz="2800" b="1"/>
              <a:t>- has a widows peak	   Heterozygous</a:t>
            </a:r>
          </a:p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2800" b="1" i="1"/>
              <a:t>ww</a:t>
            </a:r>
            <a:r>
              <a:rPr lang="en-US" altLang="en-US" sz="2800" b="1"/>
              <a:t> - no widows peak		   Homozygous recessive</a:t>
            </a:r>
            <a:endParaRPr lang="en-US" altLang="en-US" sz="2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150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/>
              <a:t>Since Herman has no widows peak, he must be “ww”, since Lilly has a widows peak she could be either “WW” or “Ww”</a:t>
            </a:r>
          </a:p>
          <a:p>
            <a:pPr>
              <a:buFontTx/>
              <a:buNone/>
            </a:pPr>
            <a:endParaRPr lang="en-US" altLang="en-US" b="1" i="1"/>
          </a:p>
          <a:p>
            <a:pPr>
              <a:buFontTx/>
              <a:buNone/>
            </a:pPr>
            <a:r>
              <a:rPr lang="en-US" altLang="en-US" b="1" i="1"/>
              <a:t>			</a:t>
            </a:r>
            <a:r>
              <a:rPr lang="en-US" altLang="en-US" b="1"/>
              <a:t>Definitely </a:t>
            </a:r>
            <a:r>
              <a:rPr lang="en-US" altLang="en-US" b="1" i="1"/>
              <a:t>ww           </a:t>
            </a:r>
            <a:r>
              <a:rPr lang="en-US" altLang="en-US" b="1"/>
              <a:t>Homozygous</a:t>
            </a:r>
          </a:p>
          <a:p>
            <a:pPr>
              <a:buFontTx/>
              <a:buNone/>
            </a:pPr>
            <a:r>
              <a:rPr lang="en-US" altLang="en-US" b="1"/>
              <a:t>						        recessive</a:t>
            </a:r>
          </a:p>
          <a:p>
            <a:pPr>
              <a:buFontTx/>
              <a:buNone/>
            </a:pPr>
            <a:r>
              <a:rPr lang="en-US" altLang="en-US" b="1"/>
              <a:t>			Either </a:t>
            </a:r>
            <a:r>
              <a:rPr lang="en-US" altLang="en-US" b="1" i="1"/>
              <a:t>Ww</a:t>
            </a:r>
            <a:r>
              <a:rPr lang="en-US" altLang="en-US" b="1"/>
              <a:t>               Heterozygous</a:t>
            </a:r>
          </a:p>
          <a:p>
            <a:pPr>
              <a:buFontTx/>
              <a:buNone/>
            </a:pPr>
            <a:r>
              <a:rPr lang="en-US" altLang="en-US" b="1"/>
              <a:t>			       or </a:t>
            </a:r>
            <a:r>
              <a:rPr lang="en-US" altLang="en-US" b="1" i="1"/>
              <a:t>WW</a:t>
            </a:r>
            <a:r>
              <a:rPr lang="en-US" altLang="en-US" b="1"/>
              <a:t>              Homozygous  					      dominant</a:t>
            </a:r>
            <a:endParaRPr lang="en-US" altLang="en-US" b="1" i="1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029200"/>
            <a:ext cx="11858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05200"/>
            <a:ext cx="1195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5181600" y="3810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800600" y="4953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800600" y="548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/>
              <a:t>We can use a “</a:t>
            </a:r>
            <a:r>
              <a:rPr lang="en-US" altLang="en-US" b="1" i="1" dirty="0" err="1"/>
              <a:t>Punnet</a:t>
            </a:r>
            <a:r>
              <a:rPr lang="en-US" altLang="en-US" b="1" i="1" dirty="0"/>
              <a:t> Square” to determine what pairs of </a:t>
            </a:r>
            <a:r>
              <a:rPr lang="en-US" altLang="en-US" b="1" i="1" dirty="0" smtClean="0"/>
              <a:t>alleles Lilly </a:t>
            </a:r>
            <a:r>
              <a:rPr lang="en-US" altLang="en-US" b="1" i="1" dirty="0"/>
              <a:t>has</a:t>
            </a:r>
            <a:endParaRPr lang="en-US" altLang="en-US" i="1" dirty="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962400" y="5105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39624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4572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5334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096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3962400" y="6477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5720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3340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  <a:endParaRPr lang="en-US" altLang="en-US" b="1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45720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53340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810000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3810000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45720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3340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0775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48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7025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600200" y="3794125"/>
            <a:ext cx="3886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b="1" i="1"/>
              <a:t>Assume Lilly is heterozygous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b="1" i="1"/>
              <a:t>                  Ww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28600" y="4724400"/>
            <a:ext cx="3733800" cy="72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2000" b="1" i="1" dirty="0"/>
              <a:t>Assume Herman is </a:t>
            </a:r>
            <a:r>
              <a:rPr lang="en-US" altLang="en-US" sz="2000" b="1" i="1" dirty="0" smtClean="0"/>
              <a:t>homozygous </a:t>
            </a:r>
            <a:r>
              <a:rPr lang="en-US" altLang="en-US" sz="2000" b="1" i="1" dirty="0"/>
              <a:t>recessive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altLang="en-US" sz="2000" b="1" i="1" dirty="0"/>
              <a:t>                        </a:t>
            </a:r>
            <a:r>
              <a:rPr lang="en-US" altLang="en-US" sz="2000" b="1" i="1" dirty="0" err="1"/>
              <a:t>ww</a:t>
            </a:r>
            <a:endParaRPr lang="en-US" altLang="en-US" sz="2000" b="1" i="1" dirty="0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324600" y="3200400"/>
            <a:ext cx="28194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b="1" i="1"/>
              <a:t> A Punnet Square begins with a box 2 x 2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b="1" i="1"/>
              <a:t> One gene is called an “allele”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b="1" i="1"/>
              <a:t> One parents pair is split into alleles on top, the other along the side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b="1" i="1"/>
              <a:t> Each allele is crossed with the other allele to predict the traits of the offspring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9530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57150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343400" y="548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4343400" y="617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/>
              <a:t>Notice that when Lilly is crossed with Herman, we would predict that half the offspring would be “Ww”, the other half would be “ww”</a:t>
            </a:r>
          </a:p>
          <a:p>
            <a:pPr>
              <a:buFontTx/>
              <a:buNone/>
            </a:pPr>
            <a:endParaRPr lang="en-US" altLang="en-US" b="1" i="1"/>
          </a:p>
          <a:p>
            <a:pPr>
              <a:buFontTx/>
              <a:buNone/>
            </a:pPr>
            <a:r>
              <a:rPr lang="en-US" altLang="en-US" sz="2400" b="1"/>
              <a:t>Half “Ww”, Heterozygous, and will                                    have a widows peak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r>
              <a:rPr lang="en-US" altLang="en-US" sz="2400" b="1"/>
              <a:t>Half “ww”, Homozygous, and                                           will not have a widows peak</a:t>
            </a:r>
            <a:endParaRPr lang="en-US" altLang="en-US" i="1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399213" y="51054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6399213" y="57912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7008813" y="4648200"/>
            <a:ext cx="1587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7770813" y="4648200"/>
            <a:ext cx="1587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8532813" y="4648200"/>
            <a:ext cx="1587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6399213" y="64770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008813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7770813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  <a:endParaRPr lang="en-US" altLang="en-US" b="1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008813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7770813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6246813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6246813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008813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7770813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7588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7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838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5486400" y="48006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5486400" y="4800600"/>
            <a:ext cx="1752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V="1">
            <a:off x="4724400" y="5562600"/>
            <a:ext cx="3124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4724400" y="5715000"/>
            <a:ext cx="3124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/>
              <a:t>Another possibility is that Lilly might be “WW”, homozygous dominant.</a:t>
            </a:r>
            <a:endParaRPr lang="en-US" altLang="en-US" i="1" dirty="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962400" y="5105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9624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572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5334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0960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962400" y="6477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5720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5720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810000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810000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5720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340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459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0775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9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7025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00200" y="3794125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2000" b="1" i="1"/>
              <a:t>Assume Lilly is homozygous dominant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b="1" i="1"/>
              <a:t>                  WW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28600" y="4724400"/>
            <a:ext cx="373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b="1" i="1" dirty="0"/>
              <a:t>Assume Herman is </a:t>
            </a:r>
            <a:r>
              <a:rPr lang="en-US" altLang="en-US" sz="2000" b="1" i="1" dirty="0" smtClean="0"/>
              <a:t>homozygous recessive </a:t>
            </a:r>
            <a:endParaRPr lang="en-US" altLang="en-US" sz="2000" b="1" i="1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000" b="1" i="1" dirty="0"/>
              <a:t>                           </a:t>
            </a:r>
            <a:r>
              <a:rPr lang="en-US" altLang="en-US" sz="2000" b="1" i="1" dirty="0" err="1"/>
              <a:t>ww</a:t>
            </a:r>
            <a:endParaRPr lang="en-US" altLang="en-US" sz="2000" b="1" i="1" dirty="0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49530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7150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4343400" y="548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4343400" y="617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53340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53340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324600" y="4949825"/>
            <a:ext cx="2514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2000" b="1" i="1"/>
              <a:t>Notice that all the offspring are heterozygous and will have a widows peak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i="1"/>
              <a:t>So which is true?  Is Lilly homozygous dominant (WW) or is she heterozygous (Ww)?</a:t>
            </a:r>
          </a:p>
          <a:p>
            <a:pPr>
              <a:buFontTx/>
              <a:buNone/>
            </a:pPr>
            <a:endParaRPr lang="en-US" altLang="en-US" b="1" i="1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791200" y="5105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7912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400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7162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7924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791200" y="6477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4008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64008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638800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638800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4008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71628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561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9575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825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71628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1628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1781175" y="51054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1781175" y="57912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2390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152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3914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1781175" y="64770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2390775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3152775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  <a:endParaRPr lang="en-US" altLang="en-US" b="1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390775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3152775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1628775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1628775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2390775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3152775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5638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9550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39" name="Pictur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791200" y="5105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57912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400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162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9248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5791200" y="6477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4008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4008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638800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638800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4008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162800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9575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825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7162800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7162800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1781175" y="51054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1781175" y="57912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2390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3152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3914775" y="4648200"/>
            <a:ext cx="1588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1781175" y="6477000"/>
            <a:ext cx="2133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390775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3152775" y="51054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  <a:endParaRPr lang="en-US" altLang="en-US" b="1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2390775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3152775" y="57912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ww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1628775" y="57912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1628775" y="5105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2390775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3152775" y="4419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w</a:t>
            </a:r>
          </a:p>
        </p:txBody>
      </p:sp>
      <p:pic>
        <p:nvPicPr>
          <p:cNvPr id="26658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9550" y="3429000"/>
            <a:ext cx="936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9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81600"/>
            <a:ext cx="94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57200" y="1676400"/>
            <a:ext cx="396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/>
              <a:t>If Lilly were heterozygous, then </a:t>
            </a:r>
            <a:r>
              <a:rPr lang="en-US" altLang="en-US" b="1" i="1" dirty="0" smtClean="0"/>
              <a:t>there’s a 50% probability </a:t>
            </a:r>
            <a:r>
              <a:rPr lang="en-US" altLang="en-US" b="1" i="1" dirty="0"/>
              <a:t>of their offspring </a:t>
            </a:r>
            <a:r>
              <a:rPr lang="en-US" altLang="en-US" b="1" i="1" dirty="0" smtClean="0"/>
              <a:t>having </a:t>
            </a:r>
            <a:r>
              <a:rPr lang="en-US" altLang="en-US" b="1" i="1" dirty="0"/>
              <a:t>a widows </a:t>
            </a:r>
            <a:r>
              <a:rPr lang="en-US" altLang="en-US" b="1" i="1" dirty="0" smtClean="0"/>
              <a:t>peak.</a:t>
            </a:r>
            <a:endParaRPr lang="en-US" altLang="en-US" b="1" i="1" baseline="-25000" dirty="0"/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800600" y="1600200"/>
            <a:ext cx="396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/>
              <a:t>If Lilly were homozygous, </a:t>
            </a:r>
            <a:r>
              <a:rPr lang="en-US" altLang="en-US" b="1" i="1" dirty="0" smtClean="0"/>
              <a:t>there’s a 100% chance of </a:t>
            </a:r>
            <a:r>
              <a:rPr lang="en-US" altLang="en-US" b="1" i="1" dirty="0"/>
              <a:t>their children </a:t>
            </a:r>
            <a:r>
              <a:rPr lang="en-US" altLang="en-US" b="1" i="1" dirty="0" smtClean="0"/>
              <a:t>having a </a:t>
            </a:r>
            <a:r>
              <a:rPr lang="en-US" altLang="en-US" b="1" i="1" dirty="0"/>
              <a:t>widows peak</a:t>
            </a:r>
            <a:endParaRPr lang="en-US" altLang="en-US" b="1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/>
              <a:t>Recall that Herman and Lilly had another offspring, Marylin.  She had no widows peak, therefore, Lilly must be heterozygous.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733800"/>
            <a:ext cx="2381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629400" y="4495800"/>
          <a:ext cx="172402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Bitmap Image" r:id="rId4" imgW="1724266" imgH="1552792" progId="PBrush">
                  <p:embed/>
                </p:oleObj>
              </mc:Choice>
              <mc:Fallback>
                <p:oleObj name="Bitmap Image" r:id="rId4" imgW="1724266" imgH="1552792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495800"/>
                        <a:ext cx="1724025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657600" y="4495800"/>
          <a:ext cx="160020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Bitmap Image" r:id="rId6" imgW="3247619" imgH="3076190" progId="PBrush">
                  <p:embed/>
                </p:oleObj>
              </mc:Choice>
              <mc:Fallback>
                <p:oleObj name="Bitmap Image" r:id="rId6" imgW="3247619" imgH="3076190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495800"/>
                        <a:ext cx="1600200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6324600" y="4191000"/>
            <a:ext cx="2514600" cy="22860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3200400" y="4114800"/>
            <a:ext cx="2514600" cy="2286000"/>
          </a:xfrm>
          <a:prstGeom prst="ellips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6705600" y="4572000"/>
            <a:ext cx="1828800" cy="1524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828800" y="38862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i="1"/>
              <a:t>So, back to the original question.  What color hair will the offspring of Prince Charming and Snow White have?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0150" y="3886200"/>
            <a:ext cx="15684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/>
              <a:t>			</a:t>
            </a:r>
            <a:r>
              <a:rPr lang="en-US" altLang="en-US" sz="3600" b="1"/>
              <a:t>Genetics</a:t>
            </a:r>
            <a:r>
              <a:rPr lang="en-US" altLang="en-US" sz="3600"/>
              <a:t>				         The study of heredity, how traits are passed from parent to offspring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495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14600"/>
            <a:ext cx="2590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295400" y="36576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FF00"/>
                </a:solidFill>
              </a:rPr>
              <a:t>x</a:t>
            </a:r>
            <a:endParaRPr lang="en-US" altLang="en-US" sz="440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124200" y="38100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6000"/>
              <a:t>=</a:t>
            </a:r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3629025"/>
            <a:ext cx="46101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200400" y="5334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or</a:t>
            </a:r>
            <a:endParaRPr lang="en-US" alt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200400" y="3276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or</a:t>
            </a:r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2514600"/>
            <a:ext cx="38862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utoUpdateAnimBg="0"/>
      <p:bldP spid="34823" grpId="0" autoUpdateAnimBg="0"/>
      <p:bldP spid="34827" grpId="0" autoUpdateAnimBg="0"/>
      <p:bldP spid="348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i="1" dirty="0"/>
              <a:t>Hair color is different from widows peak, no color is truly dominant.  </a:t>
            </a:r>
          </a:p>
          <a:p>
            <a:pPr lvl="1"/>
            <a:r>
              <a:rPr lang="en-US" altLang="en-US" b="1" i="1" dirty="0" smtClean="0"/>
              <a:t>Dark </a:t>
            </a:r>
            <a:r>
              <a:rPr lang="en-US" altLang="en-US" b="1" i="1" dirty="0"/>
              <a:t>and blond are the two, true traits</a:t>
            </a:r>
          </a:p>
          <a:p>
            <a:pPr lvl="1"/>
            <a:r>
              <a:rPr lang="en-US" altLang="en-US" b="1" i="1" dirty="0"/>
              <a:t>Homozygous conditions produce either </a:t>
            </a:r>
            <a:r>
              <a:rPr lang="en-US" altLang="en-US" b="1" i="1" dirty="0" smtClean="0"/>
              <a:t>dark </a:t>
            </a:r>
            <a:r>
              <a:rPr lang="en-US" altLang="en-US" b="1" i="1" dirty="0"/>
              <a:t>or blond hair</a:t>
            </a:r>
          </a:p>
          <a:p>
            <a:pPr lvl="1"/>
            <a:r>
              <a:rPr lang="en-US" altLang="en-US" b="1" i="1" dirty="0"/>
              <a:t>Heterozygous conditions produce red hair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i="1" dirty="0"/>
              <a:t>For Snow White to have </a:t>
            </a:r>
            <a:r>
              <a:rPr lang="en-US" altLang="en-US" b="1" i="1" dirty="0" smtClean="0"/>
              <a:t>dark </a:t>
            </a:r>
            <a:r>
              <a:rPr lang="en-US" altLang="en-US" b="1" i="1" dirty="0"/>
              <a:t>hair she must be homozygous dominant, “BB”, a blond Prince </a:t>
            </a:r>
            <a:r>
              <a:rPr lang="en-US" altLang="en-US" b="1" i="1" dirty="0" smtClean="0"/>
              <a:t>Charming </a:t>
            </a:r>
            <a:r>
              <a:rPr lang="en-US" altLang="en-US" b="1" i="1" dirty="0"/>
              <a:t>must be homozygous recessive, “bb”.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114800" y="5505450"/>
          <a:ext cx="1066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Bitmap Image" r:id="rId3" imgW="657317" imgH="504762" progId="PBrush">
                  <p:embed/>
                </p:oleObj>
              </mc:Choice>
              <mc:Fallback>
                <p:oleObj name="Bitmap Image" r:id="rId3" imgW="657317" imgH="504762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505450"/>
                        <a:ext cx="10668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6124575" y="3730625"/>
          <a:ext cx="10382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Bitmap Image" r:id="rId5" imgW="704948" imgH="571731" progId="PBrush">
                  <p:embed/>
                </p:oleObj>
              </mc:Choice>
              <mc:Fallback>
                <p:oleObj name="Bitmap Image" r:id="rId5" imgW="704948" imgH="571731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4575" y="3730625"/>
                        <a:ext cx="10382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5334000" y="5257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5334000" y="5943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5943600" y="4800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6705600" y="4800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467600" y="4800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334000" y="6629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5943600" y="52578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Bb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943600" y="59436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Bb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181600" y="5943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181600" y="5257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943600" y="45720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6705600" y="45720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705600" y="52578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Bb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6705600" y="5943600"/>
            <a:ext cx="7620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i="1"/>
              <a:t>Bb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/>
              <a:t>All the offspring from Prince Charming and Snow White will therefore be heterozygous, “Bb”, and since hair color is codominant….. all their children will have red hair.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0763" y="4543425"/>
            <a:ext cx="9350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619625"/>
            <a:ext cx="9525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438400" y="5181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/>
              <a:t>+</a:t>
            </a:r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6553200" y="4343400"/>
          <a:ext cx="20193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Bitmap Image" r:id="rId5" imgW="2019048" imgH="2142857" progId="PBrush">
                  <p:embed/>
                </p:oleObj>
              </mc:Choice>
              <mc:Fallback>
                <p:oleObj name="Bitmap Image" r:id="rId5" imgW="2019048" imgH="2142857" progId="PBrush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343400"/>
                        <a:ext cx="2019300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4800600" y="5181600"/>
            <a:ext cx="1295400" cy="533400"/>
          </a:xfrm>
          <a:prstGeom prst="rightArrow">
            <a:avLst>
              <a:gd name="adj1" fmla="val 50000"/>
              <a:gd name="adj2" fmla="val 607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Small sections of DNA are responsible for a “trait”.  These small sections are called “Genes”.</a:t>
            </a:r>
            <a:endParaRPr lang="en-US" altLang="en-US" dirty="0"/>
          </a:p>
          <a:p>
            <a:pPr lvl="1"/>
            <a:r>
              <a:rPr lang="en-US" altLang="en-US" b="1" i="1" u="sng" dirty="0"/>
              <a:t>Gene</a:t>
            </a:r>
            <a:r>
              <a:rPr lang="en-US" altLang="en-US" b="1" i="1" dirty="0"/>
              <a:t> - A segment of DNA that codes for a specific trait</a:t>
            </a:r>
          </a:p>
          <a:p>
            <a:pPr lvl="1"/>
            <a:r>
              <a:rPr lang="en-US" altLang="en-US" b="1" i="1" u="sng" dirty="0" smtClean="0"/>
              <a:t>Alleles </a:t>
            </a:r>
            <a:r>
              <a:rPr lang="en-US" altLang="en-US" b="1" i="1" dirty="0" smtClean="0"/>
              <a:t>– Different forms of a gene.  One from mom and one from dad</a:t>
            </a:r>
            <a:endParaRPr lang="en-US" altLang="en-US" dirty="0"/>
          </a:p>
        </p:txBody>
      </p:sp>
      <p:graphicFrame>
        <p:nvGraphicFramePr>
          <p:cNvPr id="44032" name="Object 0"/>
          <p:cNvGraphicFramePr>
            <a:graphicFrameLocks noChangeAspect="1"/>
          </p:cNvGraphicFramePr>
          <p:nvPr/>
        </p:nvGraphicFramePr>
        <p:xfrm>
          <a:off x="6657975" y="4905375"/>
          <a:ext cx="248602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4" name="Bitmap Image" r:id="rId3" imgW="2486372" imgH="1952898" progId="PBrush">
                  <p:embed/>
                </p:oleObj>
              </mc:Choice>
              <mc:Fallback>
                <p:oleObj name="Bitmap Image" r:id="rId3" imgW="2486372" imgH="1952898" progId="PBrush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5" y="4905375"/>
                        <a:ext cx="248602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AutoShape 5"/>
          <p:cNvSpPr>
            <a:spLocks/>
          </p:cNvSpPr>
          <p:nvPr/>
        </p:nvSpPr>
        <p:spPr bwMode="auto">
          <a:xfrm>
            <a:off x="6477000" y="5486400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638800" y="5791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/>
              <a:t>Gene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5963" y="3429000"/>
            <a:ext cx="93503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217805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4000"/>
              <a:t>Hair color is a perfect example of a trait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05200"/>
            <a:ext cx="9525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5410200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Prince Charming is blond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971800" y="5426075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Snow White has dark hair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410200" y="3732213"/>
            <a:ext cx="35814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/>
              <a:t>What color hair should their children have?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Genetics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There are </a:t>
            </a:r>
            <a:r>
              <a:rPr lang="en-US" altLang="en-US" b="1" dirty="0" smtClean="0"/>
              <a:t>two </a:t>
            </a:r>
            <a:r>
              <a:rPr lang="en-US" altLang="en-US" b="1" dirty="0"/>
              <a:t>basic kinds of </a:t>
            </a:r>
            <a:r>
              <a:rPr lang="en-US" altLang="en-US" b="1" dirty="0" smtClean="0"/>
              <a:t>alleles:</a:t>
            </a:r>
            <a:endParaRPr lang="en-US" altLang="en-US" b="1" dirty="0"/>
          </a:p>
          <a:p>
            <a:pPr lvl="1"/>
            <a:r>
              <a:rPr lang="en-US" altLang="en-US" b="1" u="sng" dirty="0"/>
              <a:t>Dominant</a:t>
            </a:r>
            <a:r>
              <a:rPr lang="en-US" altLang="en-US" b="1" dirty="0"/>
              <a:t> - </a:t>
            </a:r>
            <a:r>
              <a:rPr lang="en-US" altLang="en-US" b="1" dirty="0" smtClean="0"/>
              <a:t>An allele </a:t>
            </a:r>
            <a:r>
              <a:rPr lang="en-US" altLang="en-US" b="1" dirty="0"/>
              <a:t>that is always expressed and hides others</a:t>
            </a:r>
          </a:p>
          <a:p>
            <a:pPr lvl="1"/>
            <a:r>
              <a:rPr lang="en-US" altLang="en-US" b="1" u="sng" dirty="0"/>
              <a:t>Recessive </a:t>
            </a:r>
            <a:r>
              <a:rPr lang="en-US" altLang="en-US" b="1" dirty="0"/>
              <a:t>- </a:t>
            </a:r>
            <a:r>
              <a:rPr lang="en-US" altLang="en-US" b="1" dirty="0" smtClean="0"/>
              <a:t>An allele </a:t>
            </a:r>
            <a:r>
              <a:rPr lang="en-US" altLang="en-US" b="1" dirty="0"/>
              <a:t>that is only expressed when a dominant </a:t>
            </a:r>
            <a:r>
              <a:rPr lang="en-US" altLang="en-US" b="1" dirty="0" smtClean="0"/>
              <a:t>allele </a:t>
            </a:r>
            <a:r>
              <a:rPr lang="en-US" altLang="en-US" b="1" dirty="0"/>
              <a:t>isn’t </a:t>
            </a:r>
            <a:r>
              <a:rPr lang="en-US" altLang="en-US" b="1" dirty="0" smtClean="0"/>
              <a:t>present</a:t>
            </a:r>
          </a:p>
          <a:p>
            <a:pPr lvl="1">
              <a:buNone/>
            </a:pPr>
            <a:r>
              <a:rPr lang="en-US" altLang="en-US" b="1" dirty="0" smtClean="0"/>
              <a:t>There is also:</a:t>
            </a:r>
          </a:p>
          <a:p>
            <a:pPr lvl="1"/>
            <a:r>
              <a:rPr lang="en-US" altLang="en-US" b="1" u="sng" dirty="0" smtClean="0"/>
              <a:t>Incomplete Dominance </a:t>
            </a:r>
            <a:r>
              <a:rPr lang="en-US" altLang="en-US" b="1" dirty="0" smtClean="0"/>
              <a:t>– The dominant allele doesn’t completely mask the recessive.</a:t>
            </a:r>
            <a:endParaRPr lang="en-US" altLang="en-US" b="1" dirty="0"/>
          </a:p>
          <a:p>
            <a:pPr lvl="1"/>
            <a:r>
              <a:rPr lang="en-US" altLang="en-US" b="1" u="sng" dirty="0" err="1"/>
              <a:t>Codominant</a:t>
            </a:r>
            <a:r>
              <a:rPr lang="en-US" altLang="en-US" b="1" u="sng" dirty="0"/>
              <a:t> </a:t>
            </a:r>
            <a:r>
              <a:rPr lang="en-US" altLang="en-US" b="1" dirty="0" smtClean="0"/>
              <a:t>– Both dominant alleles are expressed or shown – neither is masked.</a:t>
            </a:r>
            <a:endParaRPr lang="en-U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These combinations of alleles form two things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Genotype</a:t>
            </a:r>
            <a:r>
              <a:rPr lang="en-US" dirty="0" smtClean="0"/>
              <a:t> </a:t>
            </a:r>
            <a:r>
              <a:rPr lang="en-US" smtClean="0"/>
              <a:t>– the combination </a:t>
            </a:r>
            <a:r>
              <a:rPr lang="en-US" dirty="0" smtClean="0"/>
              <a:t>of alleles represented by two letters such as AA, Aa, or aa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Phenotype</a:t>
            </a:r>
            <a:r>
              <a:rPr lang="en-US" dirty="0" smtClean="0"/>
              <a:t> – the actual appearance of an organism that the combination makes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7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Dominant and Recessive Genes</a:t>
            </a:r>
          </a:p>
          <a:p>
            <a:r>
              <a:rPr lang="en-US" altLang="en-US" sz="2800" b="1" dirty="0"/>
              <a:t>	</a:t>
            </a:r>
            <a:r>
              <a:rPr lang="en-US" altLang="en-US" sz="2800" b="1" i="1" dirty="0"/>
              <a:t>A dominant </a:t>
            </a:r>
            <a:r>
              <a:rPr lang="en-US" altLang="en-US" sz="2800" b="1" i="1" dirty="0" smtClean="0"/>
              <a:t>allele </a:t>
            </a:r>
            <a:r>
              <a:rPr lang="en-US" altLang="en-US" sz="2800" b="1" i="1" dirty="0"/>
              <a:t>will always                    mask a recessive </a:t>
            </a:r>
            <a:r>
              <a:rPr lang="en-US" altLang="en-US" sz="2800" b="1" i="1" dirty="0" smtClean="0"/>
              <a:t>allele.</a:t>
            </a:r>
            <a:endParaRPr lang="en-US" altLang="en-US" sz="2800" b="1" i="1" dirty="0"/>
          </a:p>
          <a:p>
            <a:r>
              <a:rPr lang="en-US" altLang="en-US" sz="2800" b="1" i="1" dirty="0"/>
              <a:t>	A “widows peak” is dominant,                        not having a widows peak is                    recessive.</a:t>
            </a:r>
          </a:p>
          <a:p>
            <a:r>
              <a:rPr lang="en-US" altLang="en-US" sz="2800" b="1" i="1" dirty="0"/>
              <a:t>	If one parent contributes </a:t>
            </a:r>
            <a:r>
              <a:rPr lang="en-US" altLang="en-US" sz="2800" b="1" i="1" dirty="0" smtClean="0"/>
              <a:t>an                        allele </a:t>
            </a:r>
            <a:r>
              <a:rPr lang="en-US" altLang="en-US" sz="2800" b="1" i="1" dirty="0"/>
              <a:t>for </a:t>
            </a:r>
            <a:r>
              <a:rPr lang="en-US" altLang="en-US" sz="2800" b="1" i="1" dirty="0" smtClean="0"/>
              <a:t>a </a:t>
            </a:r>
            <a:r>
              <a:rPr lang="en-US" altLang="en-US" sz="2800" b="1" i="1" dirty="0"/>
              <a:t>widows peak, and the                     other parent doesn’t, the off-                          spring will have a widows peak.</a:t>
            </a:r>
            <a:endParaRPr lang="en-US" altLang="en-US" b="1" dirty="0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2325" y="2971800"/>
            <a:ext cx="33940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162800" y="2057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/>
              <a:t>Widows Peak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7543800" y="2438400"/>
            <a:ext cx="685800" cy="990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7848600" y="2514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err="1"/>
              <a:t>Punnet</a:t>
            </a:r>
            <a:r>
              <a:rPr lang="en-US" altLang="en-US" b="1" dirty="0"/>
              <a:t> Square - A tool we use for predicting the traits of an offspring</a:t>
            </a:r>
          </a:p>
          <a:p>
            <a:pPr lvl="1"/>
            <a:r>
              <a:rPr lang="en-US" altLang="en-US" b="1" i="1" dirty="0"/>
              <a:t>Letters are used as symbols to designate </a:t>
            </a:r>
            <a:r>
              <a:rPr lang="en-US" altLang="en-US" b="1" i="1" dirty="0" smtClean="0"/>
              <a:t>alleles Capital </a:t>
            </a:r>
            <a:r>
              <a:rPr lang="en-US" altLang="en-US" b="1" i="1" dirty="0"/>
              <a:t>letters are used for dominant </a:t>
            </a:r>
            <a:r>
              <a:rPr lang="en-US" altLang="en-US" b="1" i="1" dirty="0" smtClean="0"/>
              <a:t>alleles</a:t>
            </a:r>
            <a:endParaRPr lang="en-US" altLang="en-US" b="1" i="1" dirty="0"/>
          </a:p>
          <a:p>
            <a:pPr lvl="1"/>
            <a:r>
              <a:rPr lang="en-US" altLang="en-US" b="1" i="1" dirty="0"/>
              <a:t>Lower case letters are used for                             recessive </a:t>
            </a:r>
            <a:r>
              <a:rPr lang="en-US" altLang="en-US" b="1" i="1" dirty="0" smtClean="0"/>
              <a:t>alleles</a:t>
            </a:r>
            <a:endParaRPr lang="en-US" altLang="en-US" b="1" i="1" dirty="0"/>
          </a:p>
          <a:p>
            <a:pPr lvl="1"/>
            <a:r>
              <a:rPr lang="en-US" altLang="en-US" b="1" i="1" dirty="0" smtClean="0"/>
              <a:t>Alleles </a:t>
            </a:r>
            <a:r>
              <a:rPr lang="en-US" altLang="en-US" b="1" i="1" dirty="0"/>
              <a:t>always exist in pairs</a:t>
            </a:r>
            <a:endParaRPr lang="en-US" altLang="en-US" b="1" dirty="0"/>
          </a:p>
          <a:p>
            <a:endParaRPr lang="en-US" altLang="en-US" b="1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5763" y="3962400"/>
            <a:ext cx="256063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Genetics</a:t>
            </a:r>
          </a:p>
        </p:txBody>
      </p:sp>
      <p:sp>
        <p:nvSpPr>
          <p:cNvPr id="18435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/>
              <a:t>A Widows Peak, dominant, would be symbolized with a capital “W”, while no widows peak, recessive, would be symbolized with a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2800" b="1" i="1"/>
              <a:t>                   lower case “w”.</a:t>
            </a:r>
            <a:endParaRPr lang="en-US" altLang="en-US" b="1"/>
          </a:p>
          <a:p>
            <a:pPr>
              <a:lnSpc>
                <a:spcPct val="30000"/>
              </a:lnSpc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		    Father - No Widows Peak - w</a:t>
            </a:r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		    Mother - Has a Widows Peak - W</a:t>
            </a: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029200"/>
            <a:ext cx="11858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05200"/>
            <a:ext cx="1195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775</Words>
  <Application>Microsoft Office PowerPoint</Application>
  <PresentationFormat>On-screen Show (4:3)</PresentationFormat>
  <Paragraphs>171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Times New Roman</vt:lpstr>
      <vt:lpstr>Office Theme</vt:lpstr>
      <vt:lpstr>Bitmap Image</vt:lpstr>
      <vt:lpstr>Life Science</vt:lpstr>
      <vt:lpstr>PowerPoint Presentation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  <vt:lpstr>Genetics</vt:lpstr>
    </vt:vector>
  </TitlesOfParts>
  <Company>School District of Waukesha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Science</dc:title>
  <dc:creator>School District of Waukesha</dc:creator>
  <cp:lastModifiedBy>Staff</cp:lastModifiedBy>
  <cp:revision>27</cp:revision>
  <dcterms:created xsi:type="dcterms:W3CDTF">2002-04-19T18:16:15Z</dcterms:created>
  <dcterms:modified xsi:type="dcterms:W3CDTF">2017-12-04T18:51:36Z</dcterms:modified>
</cp:coreProperties>
</file>