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handoutMasterIdLst>
    <p:handoutMasterId r:id="rId5"/>
  </p:handoutMasterIdLst>
  <p:sldIdLst>
    <p:sldId id="259" r:id="rId2"/>
    <p:sldId id="264" r:id="rId3"/>
  </p:sldIdLst>
  <p:sldSz cx="6858000" cy="9144000" type="letter"/>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5985"/>
    <a:srgbClr val="00C0C0"/>
    <a:srgbClr val="34275F"/>
    <a:srgbClr val="77CF00"/>
    <a:srgbClr val="F66A1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5"/>
    <p:restoredTop sz="96475"/>
  </p:normalViewPr>
  <p:slideViewPr>
    <p:cSldViewPr snapToGrid="0" snapToObjects="1">
      <p:cViewPr varScale="1">
        <p:scale>
          <a:sx n="55" d="100"/>
          <a:sy n="55" d="100"/>
        </p:scale>
        <p:origin x="-2166" y="-84"/>
      </p:cViewPr>
      <p:guideLst>
        <p:guide orient="horz" pos="2880"/>
        <p:guide pos="216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sz="quarter" idx="1"/>
          </p:nvPr>
        </p:nvSpPr>
        <p:spPr>
          <a:xfrm>
            <a:off x="4014100" y="0"/>
            <a:ext cx="3070860" cy="468630"/>
          </a:xfrm>
          <a:prstGeom prst="rect">
            <a:avLst/>
          </a:prstGeom>
        </p:spPr>
        <p:txBody>
          <a:bodyPr vert="horz" lIns="94046" tIns="47023" rIns="94046" bIns="47023" rtlCol="0"/>
          <a:lstStyle>
            <a:lvl1pPr algn="r">
              <a:defRPr sz="1200"/>
            </a:lvl1pPr>
          </a:lstStyle>
          <a:p>
            <a:fld id="{BDBF4E5E-C81C-443E-9769-1FD307A1FA35}" type="datetimeFigureOut">
              <a:rPr lang="en-US" smtClean="0"/>
              <a:pPr/>
              <a:t>8/27/2018</a:t>
            </a:fld>
            <a:endParaRPr lang="en-US" dirty="0"/>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E0C8A279-AC18-4A52-B1F5-A5D067F5A18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7B6DDE7C-27BB-6541-9196-61CC2A0FF752}" type="datetimeFigureOut">
              <a:rPr lang="en-US" smtClean="0"/>
              <a:pPr/>
              <a:t>8/27/2018</a:t>
            </a:fld>
            <a:endParaRPr lang="en-US" dirty="0"/>
          </a:p>
        </p:txBody>
      </p:sp>
      <p:sp>
        <p:nvSpPr>
          <p:cNvPr id="4" name="Slide Image Placeholder 3"/>
          <p:cNvSpPr>
            <a:spLocks noGrp="1" noRot="1" noChangeAspect="1"/>
          </p:cNvSpPr>
          <p:nvPr>
            <p:ph type="sldImg" idx="2"/>
          </p:nvPr>
        </p:nvSpPr>
        <p:spPr>
          <a:xfrm>
            <a:off x="2357438" y="1171575"/>
            <a:ext cx="2371725" cy="3163888"/>
          </a:xfrm>
          <a:prstGeom prst="rect">
            <a:avLst/>
          </a:prstGeom>
          <a:noFill/>
          <a:ln w="12700">
            <a:solidFill>
              <a:prstClr val="black"/>
            </a:solidFill>
          </a:ln>
        </p:spPr>
        <p:txBody>
          <a:bodyPr vert="horz" lIns="94046" tIns="47023" rIns="94046" bIns="47023" rtlCol="0" anchor="ctr"/>
          <a:lstStyle/>
          <a:p>
            <a:endParaRPr lang="en-US" dirty="0"/>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A1C408D2-EE21-9346-9002-B0E3FE3E533B}" type="slidenum">
              <a:rPr lang="en-US" smtClean="0"/>
              <a:pPr/>
              <a:t>‹#›</a:t>
            </a:fld>
            <a:endParaRPr lang="en-US" dirty="0"/>
          </a:p>
        </p:txBody>
      </p:sp>
    </p:spTree>
    <p:extLst>
      <p:ext uri="{BB962C8B-B14F-4D97-AF65-F5344CB8AC3E}">
        <p14:creationId xmlns="" xmlns:p14="http://schemas.microsoft.com/office/powerpoint/2010/main" val="1481109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408D2-EE21-9346-9002-B0E3FE3E533B}" type="slidenum">
              <a:rPr lang="en-US" smtClean="0"/>
              <a:pPr/>
              <a:t>2</a:t>
            </a:fld>
            <a:endParaRPr lang="en-US" dirty="0"/>
          </a:p>
        </p:txBody>
      </p:sp>
    </p:spTree>
    <p:extLst>
      <p:ext uri="{BB962C8B-B14F-4D97-AF65-F5344CB8AC3E}">
        <p14:creationId xmlns="" xmlns:p14="http://schemas.microsoft.com/office/powerpoint/2010/main" val="1377497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084F8-6397-6545-9C2D-058430095D91}" type="datetimeFigureOut">
              <a:rPr lang="en-US" smtClean="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EAAAB6-0556-2449-9507-D199BDFB65B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5B084F8-6397-6545-9C2D-058430095D91}" type="datetimeFigureOut">
              <a:rPr lang="en-US" smtClean="0"/>
              <a:pPr/>
              <a:t>8/27/2018</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4EAAAB6-0556-2449-9507-D199BDFB65B9}" type="slidenum">
              <a:rPr lang="en-US" smtClean="0"/>
              <a:pPr/>
              <a:t>‹#›</a:t>
            </a:fld>
            <a:endParaRPr lang="en-US" dirty="0"/>
          </a:p>
        </p:txBody>
      </p:sp>
    </p:spTree>
    <p:extLst>
      <p:ext uri="{BB962C8B-B14F-4D97-AF65-F5344CB8AC3E}">
        <p14:creationId xmlns="" xmlns:p14="http://schemas.microsoft.com/office/powerpoint/2010/main" val="1603192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1400" y="-1"/>
            <a:ext cx="6869400" cy="9144000"/>
          </a:xfrm>
          <a:prstGeom prst="rect">
            <a:avLst/>
          </a:prstGeom>
          <a:solidFill>
            <a:schemeClr val="tx1">
              <a:lumMod val="95000"/>
              <a:lumOff val="5000"/>
            </a:schemeClr>
          </a:solidFill>
          <a:ln w="635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dirty="0">
              <a:solidFill>
                <a:schemeClr val="tx1"/>
              </a:solidFill>
              <a:latin typeface="KG Luck of the Irish"/>
              <a:cs typeface="KG Luck of the Irish"/>
            </a:endParaRPr>
          </a:p>
        </p:txBody>
      </p:sp>
      <p:sp>
        <p:nvSpPr>
          <p:cNvPr id="18" name="Rectangle 17"/>
          <p:cNvSpPr/>
          <p:nvPr/>
        </p:nvSpPr>
        <p:spPr>
          <a:xfrm>
            <a:off x="142556" y="130252"/>
            <a:ext cx="6549959" cy="8854237"/>
          </a:xfrm>
          <a:prstGeom prst="rect">
            <a:avLst/>
          </a:prstGeom>
          <a:solidFill>
            <a:schemeClr val="bg1"/>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endParaRPr lang="en-US" sz="3000" dirty="0">
              <a:solidFill>
                <a:schemeClr val="tx1"/>
              </a:solidFill>
              <a:latin typeface="KG A Little Swag"/>
              <a:cs typeface="KG A Little Swag"/>
            </a:endParaRPr>
          </a:p>
        </p:txBody>
      </p:sp>
      <p:sp>
        <p:nvSpPr>
          <p:cNvPr id="20" name="TextBox 19"/>
          <p:cNvSpPr txBox="1"/>
          <p:nvPr/>
        </p:nvSpPr>
        <p:spPr>
          <a:xfrm>
            <a:off x="1385858" y="828526"/>
            <a:ext cx="3889420" cy="477054"/>
          </a:xfrm>
          <a:prstGeom prst="rect">
            <a:avLst/>
          </a:prstGeom>
          <a:noFill/>
        </p:spPr>
        <p:txBody>
          <a:bodyPr wrap="square" rtlCol="0">
            <a:spAutoFit/>
          </a:bodyPr>
          <a:lstStyle/>
          <a:p>
            <a:pPr algn="ctr"/>
            <a:r>
              <a:rPr lang="en-US" sz="2500" b="1" dirty="0" smtClean="0">
                <a:latin typeface="Better Together Demo" charset="0"/>
                <a:ea typeface="Better Together Demo" charset="0"/>
                <a:cs typeface="Better Together Demo" charset="0"/>
              </a:rPr>
              <a:t>Mrs. Ebner</a:t>
            </a:r>
            <a:endParaRPr lang="en-US" sz="2500" b="1" dirty="0">
              <a:latin typeface="Better Together Demo" charset="0"/>
              <a:ea typeface="Better Together Demo" charset="0"/>
              <a:cs typeface="Better Together Demo" charset="0"/>
            </a:endParaRPr>
          </a:p>
        </p:txBody>
      </p:sp>
      <p:sp>
        <p:nvSpPr>
          <p:cNvPr id="21" name="TextBox 20"/>
          <p:cNvSpPr txBox="1"/>
          <p:nvPr/>
        </p:nvSpPr>
        <p:spPr>
          <a:xfrm>
            <a:off x="5126703" y="905470"/>
            <a:ext cx="1097586" cy="400110"/>
          </a:xfrm>
          <a:prstGeom prst="rect">
            <a:avLst/>
          </a:prstGeom>
          <a:noFill/>
        </p:spPr>
        <p:txBody>
          <a:bodyPr wrap="square" rtlCol="0">
            <a:spAutoFit/>
          </a:bodyPr>
          <a:lstStyle/>
          <a:p>
            <a:pPr algn="ctr"/>
            <a:r>
              <a:rPr lang="en-US" sz="2000" dirty="0" smtClean="0">
                <a:latin typeface="KG Blank Space Solid"/>
                <a:ea typeface="KG Blank Space Solid" charset="0"/>
                <a:cs typeface="KG Blank Space Solid" charset="0"/>
              </a:rPr>
              <a:t>2018-19</a:t>
            </a:r>
            <a:endParaRPr lang="en-US" sz="2000" dirty="0">
              <a:latin typeface="KG Blank Space Solid"/>
              <a:ea typeface="KG Blank Space Solid" charset="0"/>
              <a:cs typeface="KG Blank Space Solid" charset="0"/>
            </a:endParaRPr>
          </a:p>
        </p:txBody>
      </p:sp>
      <p:sp>
        <p:nvSpPr>
          <p:cNvPr id="22" name="Rectangle 21"/>
          <p:cNvSpPr/>
          <p:nvPr/>
        </p:nvSpPr>
        <p:spPr>
          <a:xfrm>
            <a:off x="142557" y="828526"/>
            <a:ext cx="1714793" cy="477054"/>
          </a:xfrm>
          <a:prstGeom prst="rect">
            <a:avLst/>
          </a:prstGeom>
        </p:spPr>
        <p:txBody>
          <a:bodyPr wrap="square">
            <a:spAutoFit/>
          </a:bodyPr>
          <a:lstStyle/>
          <a:p>
            <a:r>
              <a:rPr lang="en-US" sz="2000" dirty="0" smtClean="0">
                <a:latin typeface="KG Blank Space Solid" charset="0"/>
                <a:ea typeface="KG Blank Space Solid" charset="0"/>
                <a:cs typeface="KG Blank Space Solid" charset="0"/>
              </a:rPr>
              <a:t>Semester 1 </a:t>
            </a:r>
            <a:r>
              <a:rPr lang="en-US" sz="2500" dirty="0" smtClean="0">
                <a:latin typeface="Better Together Demo" charset="0"/>
                <a:ea typeface="Better Together Demo" charset="0"/>
                <a:cs typeface="Better Together Demo" charset="0"/>
              </a:rPr>
              <a:t> </a:t>
            </a:r>
            <a:endParaRPr lang="en-US" sz="2500" dirty="0">
              <a:latin typeface="Better Together Demo" charset="0"/>
              <a:ea typeface="Better Together Demo" charset="0"/>
              <a:cs typeface="Better Together Demo" charset="0"/>
            </a:endParaRPr>
          </a:p>
        </p:txBody>
      </p:sp>
      <p:sp>
        <p:nvSpPr>
          <p:cNvPr id="23" name="TextBox 22"/>
          <p:cNvSpPr txBox="1"/>
          <p:nvPr/>
        </p:nvSpPr>
        <p:spPr>
          <a:xfrm>
            <a:off x="152995" y="1178709"/>
            <a:ext cx="2797390" cy="1123384"/>
          </a:xfrm>
          <a:prstGeom prst="rect">
            <a:avLst/>
          </a:prstGeom>
          <a:noFill/>
        </p:spPr>
        <p:txBody>
          <a:bodyPr wrap="square" rtlCol="0">
            <a:spAutoFit/>
          </a:bodyPr>
          <a:lstStyle/>
          <a:p>
            <a:r>
              <a:rPr lang="en-US" sz="1600" dirty="0" smtClean="0">
                <a:latin typeface="KG Blank Space Solid" charset="0"/>
                <a:ea typeface="KG Blank Space Solid" charset="0"/>
                <a:cs typeface="KG Blank Space Solid" charset="0"/>
              </a:rPr>
              <a:t> COMMUNICATION</a:t>
            </a:r>
            <a:r>
              <a:rPr lang="en-US" sz="3000" b="1" spc="200" dirty="0" smtClean="0">
                <a:latin typeface="PBCoffeeBeforeTalkie"/>
                <a:cs typeface="PBCoffeeBeforeTalkie"/>
              </a:rPr>
              <a:t> </a:t>
            </a:r>
          </a:p>
          <a:p>
            <a:r>
              <a:rPr lang="en-US" sz="1600" b="1" spc="200" dirty="0" smtClean="0">
                <a:latin typeface="Better Together Demo" charset="0"/>
                <a:ea typeface="Better Together Demo" charset="0"/>
                <a:cs typeface="Better Together Demo" charset="0"/>
              </a:rPr>
              <a:t>    with the teacher</a:t>
            </a:r>
            <a:endParaRPr lang="en-US" sz="1600" b="1" spc="100" dirty="0" smtClean="0">
              <a:latin typeface="Better Together Demo" charset="0"/>
              <a:ea typeface="Better Together Demo" charset="0"/>
              <a:cs typeface="Better Together Demo" charset="0"/>
            </a:endParaRPr>
          </a:p>
          <a:p>
            <a:pPr>
              <a:lnSpc>
                <a:spcPct val="150000"/>
              </a:lnSpc>
            </a:pPr>
            <a:r>
              <a:rPr lang="en-US" sz="1400" spc="200" dirty="0" smtClean="0">
                <a:latin typeface="KG Blank Space Solid" charset="0"/>
                <a:ea typeface="KG Blank Space Solid" charset="0"/>
                <a:cs typeface="KG Blank Space Solid" charset="0"/>
              </a:rPr>
              <a:t>  </a:t>
            </a:r>
            <a:endParaRPr lang="en-US" sz="1200" dirty="0">
              <a:latin typeface="KG Blank Space Solid" charset="0"/>
              <a:ea typeface="KG Blank Space Solid" charset="0"/>
              <a:cs typeface="KG Blank Space Solid" charset="0"/>
            </a:endParaRPr>
          </a:p>
        </p:txBody>
      </p:sp>
      <p:sp>
        <p:nvSpPr>
          <p:cNvPr id="25" name="Rectangle 24"/>
          <p:cNvSpPr/>
          <p:nvPr/>
        </p:nvSpPr>
        <p:spPr>
          <a:xfrm>
            <a:off x="104198" y="1899944"/>
            <a:ext cx="303288" cy="477054"/>
          </a:xfrm>
          <a:prstGeom prst="rect">
            <a:avLst/>
          </a:prstGeom>
        </p:spPr>
        <p:txBody>
          <a:bodyPr wrap="square">
            <a:spAutoFit/>
          </a:bodyPr>
          <a:lstStyle/>
          <a:p>
            <a:r>
              <a:rPr lang="en-US" sz="2500" dirty="0">
                <a:latin typeface="KG A Little Swag"/>
                <a:cs typeface="KG A Little Swag"/>
              </a:rPr>
              <a:t>1</a:t>
            </a:r>
          </a:p>
        </p:txBody>
      </p:sp>
      <p:sp>
        <p:nvSpPr>
          <p:cNvPr id="26" name="Rectangle 25"/>
          <p:cNvSpPr/>
          <p:nvPr/>
        </p:nvSpPr>
        <p:spPr>
          <a:xfrm>
            <a:off x="104201" y="2302093"/>
            <a:ext cx="303288" cy="477054"/>
          </a:xfrm>
          <a:prstGeom prst="rect">
            <a:avLst/>
          </a:prstGeom>
        </p:spPr>
        <p:txBody>
          <a:bodyPr wrap="square">
            <a:spAutoFit/>
          </a:bodyPr>
          <a:lstStyle/>
          <a:p>
            <a:r>
              <a:rPr lang="en-US" sz="2500" dirty="0">
                <a:latin typeface="KG A Little Swag"/>
                <a:cs typeface="KG A Little Swag"/>
              </a:rPr>
              <a:t>2</a:t>
            </a:r>
          </a:p>
        </p:txBody>
      </p:sp>
      <p:sp>
        <p:nvSpPr>
          <p:cNvPr id="27" name="TextBox 26"/>
          <p:cNvSpPr txBox="1"/>
          <p:nvPr/>
        </p:nvSpPr>
        <p:spPr>
          <a:xfrm>
            <a:off x="104201" y="1097023"/>
            <a:ext cx="6626799" cy="400110"/>
          </a:xfrm>
          <a:prstGeom prst="rect">
            <a:avLst/>
          </a:prstGeom>
          <a:noFill/>
        </p:spPr>
        <p:txBody>
          <a:bodyPr wrap="square" rtlCol="0">
            <a:spAutoFit/>
          </a:bodyPr>
          <a:lstStyle/>
          <a:p>
            <a:pPr algn="ctr"/>
            <a:r>
              <a:rPr lang="en-US" sz="2000" dirty="0" smtClean="0">
                <a:latin typeface="Better Together Demo" charset="0"/>
                <a:cs typeface="APBCaramelCappuccino"/>
              </a:rPr>
              <a:t>- - - - - - - - - - - - - - - - - - - - - - - - - </a:t>
            </a:r>
            <a:endParaRPr lang="en-US" sz="2000" dirty="0">
              <a:latin typeface="APBCaramelCappuccino"/>
              <a:cs typeface="APBCaramelCappuccino"/>
            </a:endParaRPr>
          </a:p>
        </p:txBody>
      </p:sp>
      <p:sp>
        <p:nvSpPr>
          <p:cNvPr id="28" name="TextBox 27"/>
          <p:cNvSpPr txBox="1"/>
          <p:nvPr/>
        </p:nvSpPr>
        <p:spPr>
          <a:xfrm rot="5400000">
            <a:off x="-929998" y="4937137"/>
            <a:ext cx="7723849" cy="400110"/>
          </a:xfrm>
          <a:prstGeom prst="rect">
            <a:avLst/>
          </a:prstGeom>
          <a:noFill/>
        </p:spPr>
        <p:txBody>
          <a:bodyPr wrap="square" rtlCol="0">
            <a:spAutoFit/>
          </a:bodyPr>
          <a:lstStyle/>
          <a:p>
            <a:r>
              <a:rPr lang="en-US" sz="2000" dirty="0" smtClean="0">
                <a:latin typeface="Better Together Demo" charset="0"/>
                <a:cs typeface="APBCaramelCappuccino"/>
              </a:rPr>
              <a:t>- - - - - - - - - - - - - - - - - - - - - - - - - -</a:t>
            </a:r>
            <a:endParaRPr lang="en-US" sz="2000" dirty="0">
              <a:latin typeface="APBCaramelCappuccino"/>
              <a:cs typeface="APBCaramelCappuccino"/>
            </a:endParaRPr>
          </a:p>
        </p:txBody>
      </p:sp>
      <p:sp>
        <p:nvSpPr>
          <p:cNvPr id="29" name="Rectangle 28"/>
          <p:cNvSpPr/>
          <p:nvPr/>
        </p:nvSpPr>
        <p:spPr>
          <a:xfrm>
            <a:off x="467548" y="1899944"/>
            <a:ext cx="2383910" cy="1261884"/>
          </a:xfrm>
          <a:prstGeom prst="rect">
            <a:avLst/>
          </a:prstGeom>
        </p:spPr>
        <p:txBody>
          <a:bodyPr wrap="square">
            <a:spAutoFit/>
          </a:bodyPr>
          <a:lstStyle/>
          <a:p>
            <a:pPr>
              <a:lnSpc>
                <a:spcPct val="200000"/>
              </a:lnSpc>
              <a:spcAft>
                <a:spcPts val="600"/>
              </a:spcAft>
            </a:pPr>
            <a:r>
              <a:rPr lang="en-US" sz="1200" dirty="0" smtClean="0">
                <a:latin typeface="KG Blank Space Solid" charset="0"/>
                <a:ea typeface="KG Blank Space Solid" charset="0"/>
                <a:cs typeface="KG Blank Space Solid" charset="0"/>
              </a:rPr>
              <a:t>cebner@nycsd.k12.pa.us</a:t>
            </a:r>
          </a:p>
          <a:p>
            <a:pPr>
              <a:lnSpc>
                <a:spcPct val="200000"/>
              </a:lnSpc>
              <a:spcAft>
                <a:spcPts val="600"/>
              </a:spcAft>
            </a:pPr>
            <a:r>
              <a:rPr lang="en-US" sz="1200" dirty="0" smtClean="0">
                <a:latin typeface="KG Blank Space Solid" charset="0"/>
                <a:ea typeface="KG Blank Space Solid" charset="0"/>
                <a:cs typeface="KG Blank Space Solid" charset="0"/>
              </a:rPr>
              <a:t>(717) 432-8691 ext. 2118</a:t>
            </a:r>
          </a:p>
          <a:p>
            <a:pPr>
              <a:lnSpc>
                <a:spcPct val="150000"/>
              </a:lnSpc>
            </a:pPr>
            <a:endParaRPr lang="en-US" sz="1200" dirty="0" smtClean="0">
              <a:latin typeface="KG Blank Space Solid" charset="0"/>
              <a:ea typeface="KG Blank Space Solid" charset="0"/>
              <a:cs typeface="KG Blank Space Solid" charset="0"/>
            </a:endParaRPr>
          </a:p>
        </p:txBody>
      </p:sp>
      <p:sp>
        <p:nvSpPr>
          <p:cNvPr id="30" name="TextBox 29"/>
          <p:cNvSpPr txBox="1"/>
          <p:nvPr/>
        </p:nvSpPr>
        <p:spPr>
          <a:xfrm>
            <a:off x="2950385" y="1394152"/>
            <a:ext cx="3529227" cy="907941"/>
          </a:xfrm>
          <a:prstGeom prst="rect">
            <a:avLst/>
          </a:prstGeom>
          <a:noFill/>
        </p:spPr>
        <p:txBody>
          <a:bodyPr wrap="square" rtlCol="0">
            <a:spAutoFit/>
          </a:bodyPr>
          <a:lstStyle/>
          <a:p>
            <a:r>
              <a:rPr lang="en-US" sz="1600" dirty="0" smtClean="0">
                <a:latin typeface="KG Blank Space Solid" charset="0"/>
                <a:ea typeface="KG Blank Space Solid" charset="0"/>
                <a:cs typeface="KG Blank Space Solid" charset="0"/>
              </a:rPr>
              <a:t>CLASSROOM MATERIALS </a:t>
            </a:r>
            <a:r>
              <a:rPr lang="en-US" sz="1600" spc="200" dirty="0" smtClean="0">
                <a:latin typeface="PBCoffeeBeforeTalkie"/>
                <a:cs typeface="PBCoffeeBeforeTalkie"/>
              </a:rPr>
              <a:t> </a:t>
            </a:r>
          </a:p>
          <a:p>
            <a:r>
              <a:rPr lang="en-US" sz="1600" b="1" spc="200" dirty="0" smtClean="0">
                <a:latin typeface="Better Together Demo" charset="0"/>
                <a:ea typeface="Better Together Demo" charset="0"/>
                <a:cs typeface="Better Together Demo" charset="0"/>
              </a:rPr>
              <a:t>         to be successful </a:t>
            </a:r>
            <a:endParaRPr lang="en-US" sz="1600" b="1" spc="100" dirty="0" smtClean="0">
              <a:latin typeface="Better Together Demo" charset="0"/>
              <a:ea typeface="Better Together Demo" charset="0"/>
              <a:cs typeface="Better Together Demo" charset="0"/>
            </a:endParaRPr>
          </a:p>
          <a:p>
            <a:pPr>
              <a:lnSpc>
                <a:spcPct val="150000"/>
              </a:lnSpc>
            </a:pPr>
            <a:r>
              <a:rPr lang="en-US" sz="1400" spc="200" dirty="0" smtClean="0">
                <a:latin typeface="KG Blank Space Solid" charset="0"/>
                <a:ea typeface="KG Blank Space Solid" charset="0"/>
                <a:cs typeface="KG Blank Space Solid" charset="0"/>
              </a:rPr>
              <a:t>  </a:t>
            </a:r>
            <a:endParaRPr lang="en-US" sz="1200" dirty="0">
              <a:latin typeface="KG Blank Space Solid" charset="0"/>
              <a:ea typeface="KG Blank Space Solid" charset="0"/>
              <a:cs typeface="KG Blank Space Solid" charset="0"/>
            </a:endParaRPr>
          </a:p>
        </p:txBody>
      </p:sp>
      <p:sp>
        <p:nvSpPr>
          <p:cNvPr id="31" name="TextBox 30"/>
          <p:cNvSpPr txBox="1"/>
          <p:nvPr/>
        </p:nvSpPr>
        <p:spPr>
          <a:xfrm>
            <a:off x="3048011" y="1899944"/>
            <a:ext cx="3718727" cy="1292662"/>
          </a:xfrm>
          <a:prstGeom prst="rect">
            <a:avLst/>
          </a:prstGeom>
          <a:noFill/>
        </p:spPr>
        <p:txBody>
          <a:bodyPr wrap="square" rtlCol="0">
            <a:spAutoFit/>
          </a:bodyPr>
          <a:lstStyle/>
          <a:p>
            <a:r>
              <a:rPr lang="en-US" dirty="0" smtClean="0">
                <a:latin typeface="KG Blank Space Solid" charset="0"/>
                <a:ea typeface="KG Blank Space Solid" charset="0"/>
                <a:cs typeface="KG Blank Space Solid" charset="0"/>
              </a:rPr>
              <a:t>1</a:t>
            </a:r>
            <a:r>
              <a:rPr lang="en-US" sz="1200" dirty="0" smtClean="0">
                <a:latin typeface="KG Blank Space Solid" charset="0"/>
                <a:ea typeface="KG Blank Space Solid" charset="0"/>
                <a:cs typeface="KG Blank Space Solid" charset="0"/>
              </a:rPr>
              <a:t> POCKET FOLDER: </a:t>
            </a:r>
            <a:r>
              <a:rPr lang="en-US" sz="1200" b="1" dirty="0" smtClean="0">
                <a:latin typeface="KG Blank Space Solid" charset="0"/>
                <a:ea typeface="KG Blank Space Solid" charset="0"/>
                <a:cs typeface="KG Blank Space Solid" charset="0"/>
              </a:rPr>
              <a:t>this is your homework for next class.  Bring 1 pocket folder labeled “Health Class” = 10 points</a:t>
            </a:r>
          </a:p>
          <a:p>
            <a:r>
              <a:rPr lang="en-US" dirty="0" smtClean="0">
                <a:latin typeface="KG Blank Space Solid" charset="0"/>
                <a:ea typeface="KG Blank Space Solid" charset="0"/>
                <a:cs typeface="KG Blank Space Solid" charset="0"/>
              </a:rPr>
              <a:t>2</a:t>
            </a:r>
            <a:r>
              <a:rPr lang="en-US" sz="1200" dirty="0" smtClean="0">
                <a:latin typeface="KG Blank Space Solid" charset="0"/>
                <a:ea typeface="KG Blank Space Solid" charset="0"/>
                <a:cs typeface="KG Blank Space Solid" charset="0"/>
              </a:rPr>
              <a:t> PENCILS/PENS</a:t>
            </a:r>
          </a:p>
          <a:p>
            <a:r>
              <a:rPr lang="en-US" dirty="0" smtClean="0">
                <a:latin typeface="KG Blank Space Solid" charset="0"/>
                <a:ea typeface="KG Blank Space Solid" charset="0"/>
                <a:cs typeface="KG Blank Space Solid" charset="0"/>
              </a:rPr>
              <a:t>3</a:t>
            </a:r>
            <a:r>
              <a:rPr lang="en-US" sz="1200" dirty="0" smtClean="0">
                <a:latin typeface="KG Blank Space Solid" charset="0"/>
                <a:ea typeface="KG Blank Space Solid" charset="0"/>
                <a:cs typeface="KG Blank Space Solid" charset="0"/>
              </a:rPr>
              <a:t> COLORED PENCILS, MARKERS, or CRAYONS</a:t>
            </a:r>
          </a:p>
        </p:txBody>
      </p:sp>
      <p:sp>
        <p:nvSpPr>
          <p:cNvPr id="34" name="TextBox 33"/>
          <p:cNvSpPr txBox="1"/>
          <p:nvPr/>
        </p:nvSpPr>
        <p:spPr>
          <a:xfrm>
            <a:off x="142557" y="2911278"/>
            <a:ext cx="2486601" cy="365036"/>
          </a:xfrm>
          <a:prstGeom prst="rect">
            <a:avLst/>
          </a:prstGeom>
          <a:noFill/>
        </p:spPr>
        <p:txBody>
          <a:bodyPr wrap="square" rtlCol="0">
            <a:spAutoFit/>
          </a:bodyPr>
          <a:lstStyle/>
          <a:p>
            <a:pPr>
              <a:lnSpc>
                <a:spcPct val="150000"/>
              </a:lnSpc>
            </a:pPr>
            <a:r>
              <a:rPr lang="en-US" sz="1400" spc="200" dirty="0" smtClean="0">
                <a:latin typeface="KG Blank Space Solid" charset="0"/>
                <a:ea typeface="KG Blank Space Solid" charset="0"/>
                <a:cs typeface="KG Blank Space Solid" charset="0"/>
              </a:rPr>
              <a:t>  </a:t>
            </a:r>
            <a:endParaRPr lang="en-US" sz="1200" dirty="0">
              <a:latin typeface="KG Blank Space Solid" charset="0"/>
              <a:ea typeface="KG Blank Space Solid" charset="0"/>
              <a:cs typeface="KG Blank Space Solid" charset="0"/>
            </a:endParaRPr>
          </a:p>
        </p:txBody>
      </p:sp>
      <p:sp>
        <p:nvSpPr>
          <p:cNvPr id="39" name="TextBox 38"/>
          <p:cNvSpPr txBox="1"/>
          <p:nvPr/>
        </p:nvSpPr>
        <p:spPr>
          <a:xfrm>
            <a:off x="3035125" y="3057398"/>
            <a:ext cx="3504397" cy="400110"/>
          </a:xfrm>
          <a:prstGeom prst="rect">
            <a:avLst/>
          </a:prstGeom>
          <a:noFill/>
        </p:spPr>
        <p:txBody>
          <a:bodyPr wrap="square" rtlCol="0">
            <a:spAutoFit/>
          </a:bodyPr>
          <a:lstStyle/>
          <a:p>
            <a:r>
              <a:rPr lang="en-US" sz="2000" dirty="0" smtClean="0">
                <a:latin typeface="APBCaramelCappuccino"/>
                <a:cs typeface="APBCaramelCappuccino"/>
              </a:rPr>
              <a:t>- - - - - - - - - - - -  </a:t>
            </a:r>
            <a:endParaRPr lang="en-US" sz="2000" dirty="0">
              <a:latin typeface="APBCaramelCappuccino"/>
              <a:cs typeface="APBCaramelCappuccino"/>
            </a:endParaRPr>
          </a:p>
        </p:txBody>
      </p:sp>
      <p:sp>
        <p:nvSpPr>
          <p:cNvPr id="40" name="TextBox 39"/>
          <p:cNvSpPr txBox="1"/>
          <p:nvPr/>
        </p:nvSpPr>
        <p:spPr>
          <a:xfrm>
            <a:off x="3025505" y="3314094"/>
            <a:ext cx="3419996" cy="907941"/>
          </a:xfrm>
          <a:prstGeom prst="rect">
            <a:avLst/>
          </a:prstGeom>
          <a:noFill/>
        </p:spPr>
        <p:txBody>
          <a:bodyPr wrap="square" rtlCol="0">
            <a:spAutoFit/>
          </a:bodyPr>
          <a:lstStyle/>
          <a:p>
            <a:r>
              <a:rPr lang="en-US" sz="1600" dirty="0" smtClean="0">
                <a:latin typeface="KG Blank Space Solid" charset="0"/>
                <a:cs typeface="PBCoffeeBeforeTalkie"/>
              </a:rPr>
              <a:t>Health Class</a:t>
            </a:r>
          </a:p>
          <a:p>
            <a:r>
              <a:rPr lang="en-US" sz="1600" b="1" spc="200" dirty="0" smtClean="0">
                <a:latin typeface="Better Together Demo" charset="0"/>
                <a:ea typeface="Better Together Demo" charset="0"/>
                <a:cs typeface="Better Together Demo" charset="0"/>
              </a:rPr>
              <a:t>        grading scale</a:t>
            </a:r>
            <a:endParaRPr lang="en-US" sz="1600" b="1" spc="100" dirty="0" smtClean="0">
              <a:latin typeface="Better Together Demo" charset="0"/>
              <a:ea typeface="Better Together Demo" charset="0"/>
              <a:cs typeface="Better Together Demo" charset="0"/>
            </a:endParaRPr>
          </a:p>
          <a:p>
            <a:pPr algn="r">
              <a:lnSpc>
                <a:spcPct val="150000"/>
              </a:lnSpc>
            </a:pPr>
            <a:r>
              <a:rPr lang="en-US" sz="1400" spc="200" dirty="0" smtClean="0">
                <a:latin typeface="KG Blank Space Solid" charset="0"/>
                <a:ea typeface="KG Blank Space Solid" charset="0"/>
                <a:cs typeface="KG Blank Space Solid" charset="0"/>
              </a:rPr>
              <a:t>  </a:t>
            </a:r>
            <a:endParaRPr lang="en-US" sz="1200" dirty="0">
              <a:latin typeface="KG Blank Space Solid" charset="0"/>
              <a:ea typeface="KG Blank Space Solid" charset="0"/>
              <a:cs typeface="KG Blank Space Solid" charset="0"/>
            </a:endParaRPr>
          </a:p>
        </p:txBody>
      </p:sp>
      <p:sp>
        <p:nvSpPr>
          <p:cNvPr id="41" name="Rectangle 40"/>
          <p:cNvSpPr/>
          <p:nvPr/>
        </p:nvSpPr>
        <p:spPr>
          <a:xfrm>
            <a:off x="3086884" y="4267710"/>
            <a:ext cx="941024" cy="1238319"/>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endParaRPr lang="en-US" sz="1400" dirty="0">
              <a:solidFill>
                <a:schemeClr val="bg1"/>
              </a:solidFill>
              <a:latin typeface="KG Blank Space Solid" charset="0"/>
              <a:ea typeface="KG Blank Space Solid" charset="0"/>
              <a:cs typeface="KG Blank Space Solid" charset="0"/>
            </a:endParaRPr>
          </a:p>
        </p:txBody>
      </p:sp>
      <p:sp>
        <p:nvSpPr>
          <p:cNvPr id="42" name="Rectangle 41"/>
          <p:cNvSpPr/>
          <p:nvPr/>
        </p:nvSpPr>
        <p:spPr>
          <a:xfrm>
            <a:off x="3888592" y="4267709"/>
            <a:ext cx="780928" cy="1223201"/>
          </a:xfrm>
          <a:prstGeom prst="rect">
            <a:avLst/>
          </a:prstGeom>
          <a:solidFill>
            <a:schemeClr val="tx1">
              <a:lumMod val="65000"/>
              <a:lumOff val="35000"/>
            </a:schemeClr>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endParaRPr lang="en-US" sz="1400" dirty="0">
              <a:solidFill>
                <a:schemeClr val="bg1"/>
              </a:solidFill>
              <a:latin typeface="KG Blank Space Solid" charset="0"/>
              <a:ea typeface="KG Blank Space Solid" charset="0"/>
              <a:cs typeface="KG Blank Space Solid" charset="0"/>
            </a:endParaRPr>
          </a:p>
        </p:txBody>
      </p:sp>
      <p:sp>
        <p:nvSpPr>
          <p:cNvPr id="43" name="Rectangle 42"/>
          <p:cNvSpPr/>
          <p:nvPr/>
        </p:nvSpPr>
        <p:spPr>
          <a:xfrm>
            <a:off x="4735503" y="4239286"/>
            <a:ext cx="838526" cy="1223184"/>
          </a:xfrm>
          <a:prstGeom prst="rect">
            <a:avLst/>
          </a:prstGeom>
          <a:solidFill>
            <a:schemeClr val="bg1">
              <a:lumMod val="65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endParaRPr lang="en-US" sz="1400" dirty="0">
              <a:solidFill>
                <a:schemeClr val="bg1"/>
              </a:solidFill>
              <a:latin typeface="KG Blank Space Solid" charset="0"/>
              <a:ea typeface="KG Blank Space Solid" charset="0"/>
              <a:cs typeface="KG Blank Space Solid" charset="0"/>
            </a:endParaRPr>
          </a:p>
        </p:txBody>
      </p:sp>
      <p:sp>
        <p:nvSpPr>
          <p:cNvPr id="44" name="Rectangle 43"/>
          <p:cNvSpPr/>
          <p:nvPr/>
        </p:nvSpPr>
        <p:spPr>
          <a:xfrm>
            <a:off x="5574029" y="4267709"/>
            <a:ext cx="650260" cy="1219744"/>
          </a:xfrm>
          <a:prstGeom prst="rect">
            <a:avLst/>
          </a:prstGeom>
          <a:solidFill>
            <a:schemeClr val="bg1">
              <a:lumMod val="8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endParaRPr lang="en-US" sz="1400" dirty="0">
              <a:solidFill>
                <a:schemeClr val="bg1"/>
              </a:solidFill>
              <a:latin typeface="KG Blank Space Solid" charset="0"/>
              <a:ea typeface="KG Blank Space Solid" charset="0"/>
              <a:cs typeface="KG Blank Space Solid" charset="0"/>
            </a:endParaRPr>
          </a:p>
        </p:txBody>
      </p:sp>
      <p:sp>
        <p:nvSpPr>
          <p:cNvPr id="46" name="TextBox 45"/>
          <p:cNvSpPr txBox="1"/>
          <p:nvPr/>
        </p:nvSpPr>
        <p:spPr>
          <a:xfrm>
            <a:off x="3035125" y="3839718"/>
            <a:ext cx="853467" cy="830997"/>
          </a:xfrm>
          <a:prstGeom prst="rect">
            <a:avLst/>
          </a:prstGeom>
          <a:noFill/>
        </p:spPr>
        <p:txBody>
          <a:bodyPr wrap="square" rtlCol="0">
            <a:spAutoFit/>
          </a:bodyPr>
          <a:lstStyle/>
          <a:p>
            <a:pPr algn="ctr"/>
            <a:r>
              <a:rPr lang="en-US" sz="1600" dirty="0" smtClean="0">
                <a:latin typeface="KG Blank Space Solid" charset="0"/>
                <a:ea typeface="KG Blank Space Solid" charset="0"/>
                <a:cs typeface="KG Blank Space Solid" charset="0"/>
              </a:rPr>
              <a:t>25%</a:t>
            </a:r>
          </a:p>
          <a:p>
            <a:endParaRPr lang="en-US" sz="1600" dirty="0" smtClean="0">
              <a:latin typeface="KG Blank Space Solid" charset="0"/>
              <a:ea typeface="KG Blank Space Solid" charset="0"/>
              <a:cs typeface="KG Blank Space Solid" charset="0"/>
            </a:endParaRPr>
          </a:p>
          <a:p>
            <a:endParaRPr lang="en-US" sz="1600" dirty="0">
              <a:latin typeface="KG Blank Space Solid" charset="0"/>
              <a:ea typeface="KG Blank Space Solid" charset="0"/>
              <a:cs typeface="KG Blank Space Solid" charset="0"/>
            </a:endParaRPr>
          </a:p>
        </p:txBody>
      </p:sp>
      <p:sp>
        <p:nvSpPr>
          <p:cNvPr id="47" name="TextBox 46"/>
          <p:cNvSpPr txBox="1"/>
          <p:nvPr/>
        </p:nvSpPr>
        <p:spPr>
          <a:xfrm>
            <a:off x="3976149" y="3839718"/>
            <a:ext cx="888943" cy="830997"/>
          </a:xfrm>
          <a:prstGeom prst="rect">
            <a:avLst/>
          </a:prstGeom>
          <a:noFill/>
        </p:spPr>
        <p:txBody>
          <a:bodyPr wrap="square" rtlCol="0">
            <a:spAutoFit/>
          </a:bodyPr>
          <a:lstStyle/>
          <a:p>
            <a:pPr algn="ctr"/>
            <a:r>
              <a:rPr lang="en-US" sz="1600" dirty="0" smtClean="0">
                <a:latin typeface="KG Blank Space Solid" charset="0"/>
                <a:ea typeface="KG Blank Space Solid" charset="0"/>
                <a:cs typeface="KG Blank Space Solid" charset="0"/>
              </a:rPr>
              <a:t> 25%</a:t>
            </a:r>
          </a:p>
          <a:p>
            <a:endParaRPr lang="en-US" sz="1600" dirty="0" smtClean="0">
              <a:latin typeface="KG Blank Space Solid" charset="0"/>
              <a:ea typeface="KG Blank Space Solid" charset="0"/>
              <a:cs typeface="KG Blank Space Solid" charset="0"/>
            </a:endParaRPr>
          </a:p>
          <a:p>
            <a:endParaRPr lang="en-US" sz="1600" dirty="0">
              <a:latin typeface="KG Blank Space Solid" charset="0"/>
              <a:ea typeface="KG Blank Space Solid" charset="0"/>
              <a:cs typeface="KG Blank Space Solid" charset="0"/>
            </a:endParaRPr>
          </a:p>
        </p:txBody>
      </p:sp>
      <p:sp>
        <p:nvSpPr>
          <p:cNvPr id="48" name="TextBox 47"/>
          <p:cNvSpPr txBox="1"/>
          <p:nvPr/>
        </p:nvSpPr>
        <p:spPr>
          <a:xfrm>
            <a:off x="4735503" y="3839718"/>
            <a:ext cx="730805" cy="830997"/>
          </a:xfrm>
          <a:prstGeom prst="rect">
            <a:avLst/>
          </a:prstGeom>
          <a:noFill/>
        </p:spPr>
        <p:txBody>
          <a:bodyPr wrap="square" rtlCol="0">
            <a:spAutoFit/>
          </a:bodyPr>
          <a:lstStyle/>
          <a:p>
            <a:pPr algn="ctr"/>
            <a:r>
              <a:rPr lang="en-US" sz="1600" dirty="0" smtClean="0">
                <a:latin typeface="KG Blank Space Solid" charset="0"/>
                <a:ea typeface="KG Blank Space Solid" charset="0"/>
                <a:cs typeface="KG Blank Space Solid" charset="0"/>
              </a:rPr>
              <a:t>  30%</a:t>
            </a:r>
          </a:p>
          <a:p>
            <a:endParaRPr lang="en-US" sz="1600" dirty="0" smtClean="0">
              <a:latin typeface="KG Blank Space Solid" charset="0"/>
              <a:ea typeface="KG Blank Space Solid" charset="0"/>
              <a:cs typeface="KG Blank Space Solid" charset="0"/>
            </a:endParaRPr>
          </a:p>
          <a:p>
            <a:endParaRPr lang="en-US" sz="1600" dirty="0">
              <a:latin typeface="KG Blank Space Solid" charset="0"/>
              <a:ea typeface="KG Blank Space Solid" charset="0"/>
              <a:cs typeface="KG Blank Space Solid" charset="0"/>
            </a:endParaRPr>
          </a:p>
        </p:txBody>
      </p:sp>
      <p:sp>
        <p:nvSpPr>
          <p:cNvPr id="49" name="TextBox 48"/>
          <p:cNvSpPr txBox="1"/>
          <p:nvPr/>
        </p:nvSpPr>
        <p:spPr>
          <a:xfrm>
            <a:off x="5574029" y="3852211"/>
            <a:ext cx="730805" cy="830997"/>
          </a:xfrm>
          <a:prstGeom prst="rect">
            <a:avLst/>
          </a:prstGeom>
          <a:noFill/>
        </p:spPr>
        <p:txBody>
          <a:bodyPr wrap="square" rtlCol="0">
            <a:spAutoFit/>
          </a:bodyPr>
          <a:lstStyle/>
          <a:p>
            <a:pPr algn="ctr"/>
            <a:r>
              <a:rPr lang="en-US" sz="1600" dirty="0" smtClean="0">
                <a:latin typeface="KG Blank Space Solid" charset="0"/>
                <a:ea typeface="KG Blank Space Solid" charset="0"/>
                <a:cs typeface="KG Blank Space Solid" charset="0"/>
              </a:rPr>
              <a:t>20%</a:t>
            </a:r>
          </a:p>
          <a:p>
            <a:endParaRPr lang="en-US" sz="1600" dirty="0" smtClean="0">
              <a:latin typeface="KG Blank Space Solid" charset="0"/>
              <a:ea typeface="KG Blank Space Solid" charset="0"/>
              <a:cs typeface="KG Blank Space Solid" charset="0"/>
            </a:endParaRPr>
          </a:p>
          <a:p>
            <a:endParaRPr lang="en-US" sz="1600" dirty="0">
              <a:latin typeface="KG Blank Space Solid" charset="0"/>
              <a:ea typeface="KG Blank Space Solid" charset="0"/>
              <a:cs typeface="KG Blank Space Solid" charset="0"/>
            </a:endParaRPr>
          </a:p>
        </p:txBody>
      </p:sp>
      <p:sp>
        <p:nvSpPr>
          <p:cNvPr id="51" name="Rectangle 50"/>
          <p:cNvSpPr/>
          <p:nvPr/>
        </p:nvSpPr>
        <p:spPr>
          <a:xfrm rot="16200000">
            <a:off x="3636566" y="4597234"/>
            <a:ext cx="1207252" cy="523220"/>
          </a:xfrm>
          <a:prstGeom prst="rect">
            <a:avLst/>
          </a:prstGeom>
          <a:ln>
            <a:noFill/>
          </a:ln>
        </p:spPr>
        <p:txBody>
          <a:bodyPr wrap="square">
            <a:spAutoFit/>
          </a:bodyPr>
          <a:lstStyle/>
          <a:p>
            <a:pPr algn="ctr"/>
            <a:r>
              <a:rPr lang="en-US" sz="1400" b="1" dirty="0" smtClean="0">
                <a:solidFill>
                  <a:schemeClr val="bg1"/>
                </a:solidFill>
                <a:latin typeface="KG Blank Space Solid" charset="0"/>
                <a:ea typeface="KG Blank Space Solid" charset="0"/>
                <a:cs typeface="KG Blank Space Solid" charset="0"/>
              </a:rPr>
              <a:t>TESTS &amp; QUIZZES</a:t>
            </a:r>
            <a:endParaRPr lang="en-US" sz="1400" b="1" dirty="0">
              <a:solidFill>
                <a:schemeClr val="bg1"/>
              </a:solidFill>
              <a:latin typeface="KG Blank Space Solid" charset="0"/>
              <a:ea typeface="KG Blank Space Solid" charset="0"/>
              <a:cs typeface="KG Blank Space Solid" charset="0"/>
            </a:endParaRPr>
          </a:p>
        </p:txBody>
      </p:sp>
      <p:sp>
        <p:nvSpPr>
          <p:cNvPr id="52" name="Rectangle 51"/>
          <p:cNvSpPr/>
          <p:nvPr/>
        </p:nvSpPr>
        <p:spPr>
          <a:xfrm rot="16200000">
            <a:off x="4507543" y="4637460"/>
            <a:ext cx="1238320" cy="461665"/>
          </a:xfrm>
          <a:prstGeom prst="rect">
            <a:avLst/>
          </a:prstGeom>
        </p:spPr>
        <p:txBody>
          <a:bodyPr wrap="square">
            <a:spAutoFit/>
          </a:bodyPr>
          <a:lstStyle/>
          <a:p>
            <a:pPr algn="ctr"/>
            <a:r>
              <a:rPr lang="en-US" sz="1200" b="1" dirty="0" smtClean="0">
                <a:latin typeface="KG Blank Space Solid" charset="0"/>
                <a:ea typeface="KG Blank Space Solid" charset="0"/>
                <a:cs typeface="KG Blank Space Solid" charset="0"/>
              </a:rPr>
              <a:t>CLASS PARTICIPATION</a:t>
            </a:r>
          </a:p>
        </p:txBody>
      </p:sp>
      <p:sp>
        <p:nvSpPr>
          <p:cNvPr id="53" name="Rectangle 52"/>
          <p:cNvSpPr/>
          <p:nvPr/>
        </p:nvSpPr>
        <p:spPr>
          <a:xfrm rot="16200000">
            <a:off x="5108759" y="4625258"/>
            <a:ext cx="1238319" cy="523220"/>
          </a:xfrm>
          <a:prstGeom prst="rect">
            <a:avLst/>
          </a:prstGeom>
        </p:spPr>
        <p:txBody>
          <a:bodyPr wrap="square">
            <a:spAutoFit/>
          </a:bodyPr>
          <a:lstStyle/>
          <a:p>
            <a:pPr algn="ctr"/>
            <a:endParaRPr lang="en-US" sz="1400" dirty="0" smtClean="0">
              <a:latin typeface="KG Blank Space Solid" charset="0"/>
              <a:ea typeface="KG Blank Space Solid" charset="0"/>
              <a:cs typeface="KG Blank Space Solid" charset="0"/>
            </a:endParaRPr>
          </a:p>
          <a:p>
            <a:pPr algn="ctr"/>
            <a:r>
              <a:rPr lang="en-US" sz="1400" b="1" dirty="0" smtClean="0">
                <a:latin typeface="KG Blank Space Solid" charset="0"/>
                <a:ea typeface="KG Blank Space Solid" charset="0"/>
                <a:cs typeface="KG Blank Space Solid" charset="0"/>
              </a:rPr>
              <a:t>HOMEWORK</a:t>
            </a:r>
            <a:endParaRPr lang="en-US" sz="1400" b="1" dirty="0">
              <a:latin typeface="KG Blank Space Solid" charset="0"/>
              <a:ea typeface="KG Blank Space Solid" charset="0"/>
              <a:cs typeface="KG Blank Space Solid" charset="0"/>
            </a:endParaRPr>
          </a:p>
        </p:txBody>
      </p:sp>
      <p:sp>
        <p:nvSpPr>
          <p:cNvPr id="55" name="Rectangle 54"/>
          <p:cNvSpPr/>
          <p:nvPr/>
        </p:nvSpPr>
        <p:spPr>
          <a:xfrm rot="16200000">
            <a:off x="2864985" y="4693315"/>
            <a:ext cx="1281112" cy="338554"/>
          </a:xfrm>
          <a:prstGeom prst="rect">
            <a:avLst/>
          </a:prstGeom>
        </p:spPr>
        <p:txBody>
          <a:bodyPr wrap="square">
            <a:spAutoFit/>
          </a:bodyPr>
          <a:lstStyle/>
          <a:p>
            <a:pPr algn="ctr"/>
            <a:r>
              <a:rPr lang="en-US" sz="1600" b="1" dirty="0" smtClean="0">
                <a:solidFill>
                  <a:schemeClr val="bg1"/>
                </a:solidFill>
                <a:latin typeface="KG Blank Space Solid" charset="0"/>
                <a:ea typeface="KG Blank Space Solid" charset="0"/>
                <a:cs typeface="KG Blank Space Solid" charset="0"/>
              </a:rPr>
              <a:t>PROJECTS</a:t>
            </a:r>
            <a:endParaRPr lang="en-US" sz="1600" b="1" dirty="0">
              <a:solidFill>
                <a:schemeClr val="bg1"/>
              </a:solidFill>
              <a:latin typeface="KG Blank Space Solid" charset="0"/>
              <a:ea typeface="KG Blank Space Solid" charset="0"/>
              <a:cs typeface="KG Blank Space Solid" charset="0"/>
            </a:endParaRPr>
          </a:p>
        </p:txBody>
      </p:sp>
      <p:sp>
        <p:nvSpPr>
          <p:cNvPr id="56" name="TextBox 55"/>
          <p:cNvSpPr txBox="1"/>
          <p:nvPr/>
        </p:nvSpPr>
        <p:spPr>
          <a:xfrm>
            <a:off x="3131982" y="5487453"/>
            <a:ext cx="3525524" cy="400110"/>
          </a:xfrm>
          <a:prstGeom prst="rect">
            <a:avLst/>
          </a:prstGeom>
          <a:noFill/>
        </p:spPr>
        <p:txBody>
          <a:bodyPr wrap="square" rtlCol="0">
            <a:spAutoFit/>
          </a:bodyPr>
          <a:lstStyle/>
          <a:p>
            <a:r>
              <a:rPr lang="en-US" sz="2000" dirty="0" smtClean="0">
                <a:latin typeface="APBCaramelCappuccino"/>
                <a:cs typeface="APBCaramelCappuccino"/>
              </a:rPr>
              <a:t>- - - - - - - - - - - - -</a:t>
            </a:r>
            <a:endParaRPr lang="en-US" sz="2000" dirty="0">
              <a:latin typeface="APBCaramelCappuccino"/>
              <a:cs typeface="APBCaramelCappuccino"/>
            </a:endParaRPr>
          </a:p>
        </p:txBody>
      </p:sp>
      <p:sp>
        <p:nvSpPr>
          <p:cNvPr id="57" name="TextBox 56"/>
          <p:cNvSpPr txBox="1"/>
          <p:nvPr/>
        </p:nvSpPr>
        <p:spPr>
          <a:xfrm>
            <a:off x="183760" y="5404513"/>
            <a:ext cx="2864251" cy="646331"/>
          </a:xfrm>
          <a:prstGeom prst="rect">
            <a:avLst/>
          </a:prstGeom>
          <a:noFill/>
        </p:spPr>
        <p:txBody>
          <a:bodyPr wrap="square" rtlCol="0">
            <a:spAutoFit/>
          </a:bodyPr>
          <a:lstStyle/>
          <a:p>
            <a:r>
              <a:rPr lang="en-US" sz="1600" dirty="0" smtClean="0">
                <a:latin typeface="KG Blank Space Solid"/>
                <a:ea typeface="KG Blank Space Solid" charset="0"/>
                <a:cs typeface="KG Blank Space Solid" charset="0"/>
              </a:rPr>
              <a:t>RESPONSIBILITY</a:t>
            </a:r>
            <a:r>
              <a:rPr lang="en-US" sz="1600" b="1" spc="200" dirty="0" smtClean="0">
                <a:latin typeface="KG Blank Space Solid"/>
                <a:cs typeface="PBCoffeeBeforeTalkie"/>
              </a:rPr>
              <a:t> </a:t>
            </a:r>
          </a:p>
          <a:p>
            <a:r>
              <a:rPr lang="en-US" sz="2000" b="1" spc="200" dirty="0" smtClean="0">
                <a:latin typeface="Better Together Demo" charset="0"/>
                <a:ea typeface="Better Together Demo" charset="0"/>
                <a:cs typeface="Better Together Demo" charset="0"/>
              </a:rPr>
              <a:t>    </a:t>
            </a:r>
            <a:r>
              <a:rPr lang="en-US" sz="1600" b="1" spc="200" dirty="0" smtClean="0">
                <a:latin typeface="Better Together Demo" charset="0"/>
                <a:ea typeface="Better Together Demo" charset="0"/>
                <a:cs typeface="Better Together Demo" charset="0"/>
              </a:rPr>
              <a:t>and preparation</a:t>
            </a:r>
            <a:endParaRPr lang="en-US" sz="1600" dirty="0">
              <a:latin typeface="APBCaramelCappuccino"/>
              <a:cs typeface="APBCaramelCappuccino"/>
            </a:endParaRPr>
          </a:p>
        </p:txBody>
      </p:sp>
      <p:sp>
        <p:nvSpPr>
          <p:cNvPr id="60" name="TextBox 59"/>
          <p:cNvSpPr txBox="1"/>
          <p:nvPr/>
        </p:nvSpPr>
        <p:spPr>
          <a:xfrm>
            <a:off x="353857" y="6541130"/>
            <a:ext cx="2627293" cy="400110"/>
          </a:xfrm>
          <a:prstGeom prst="rect">
            <a:avLst/>
          </a:prstGeom>
          <a:noFill/>
        </p:spPr>
        <p:txBody>
          <a:bodyPr wrap="square" rtlCol="0">
            <a:spAutoFit/>
          </a:bodyPr>
          <a:lstStyle/>
          <a:p>
            <a:endParaRPr lang="en-US" sz="1000" dirty="0">
              <a:latin typeface="KG Blank Space Solid" charset="0"/>
              <a:ea typeface="KG Blank Space Solid" charset="0"/>
              <a:cs typeface="KG Blank Space Solid" charset="0"/>
            </a:endParaRPr>
          </a:p>
          <a:p>
            <a:endParaRPr lang="en-US" sz="1000" dirty="0">
              <a:latin typeface="KG Blank Space Solid" charset="0"/>
              <a:ea typeface="KG Blank Space Solid" charset="0"/>
              <a:cs typeface="KG Blank Space Solid" charset="0"/>
            </a:endParaRPr>
          </a:p>
        </p:txBody>
      </p:sp>
      <p:sp>
        <p:nvSpPr>
          <p:cNvPr id="66" name="TextBox 65"/>
          <p:cNvSpPr txBox="1"/>
          <p:nvPr/>
        </p:nvSpPr>
        <p:spPr>
          <a:xfrm>
            <a:off x="78602" y="130252"/>
            <a:ext cx="6688136" cy="1231106"/>
          </a:xfrm>
          <a:prstGeom prst="rect">
            <a:avLst/>
          </a:prstGeom>
          <a:noFill/>
        </p:spPr>
        <p:txBody>
          <a:bodyPr wrap="square" rtlCol="0">
            <a:spAutoFit/>
          </a:bodyPr>
          <a:lstStyle/>
          <a:p>
            <a:pPr algn="ctr"/>
            <a:r>
              <a:rPr lang="en-US" sz="3700" dirty="0" smtClean="0">
                <a:ln>
                  <a:solidFill>
                    <a:schemeClr val="tx1"/>
                  </a:solidFill>
                </a:ln>
                <a:latin typeface="KG Blank Space Solid" charset="0"/>
                <a:ea typeface="KG Blank Space Solid" charset="0"/>
                <a:cs typeface="KG Blank Space Solid" charset="0"/>
              </a:rPr>
              <a:t>Ninth Grade Health </a:t>
            </a:r>
          </a:p>
          <a:p>
            <a:pPr algn="ctr"/>
            <a:r>
              <a:rPr lang="en-US" sz="3700" dirty="0" smtClean="0">
                <a:ln>
                  <a:solidFill>
                    <a:schemeClr val="tx1"/>
                  </a:solidFill>
                </a:ln>
                <a:latin typeface="KG Blank Space Solid" charset="0"/>
                <a:ea typeface="KG Blank Space Solid" charset="0"/>
                <a:cs typeface="KG Blank Space Solid" charset="0"/>
              </a:rPr>
              <a:t> </a:t>
            </a:r>
          </a:p>
        </p:txBody>
      </p:sp>
      <p:sp>
        <p:nvSpPr>
          <p:cNvPr id="67" name="TextBox 66"/>
          <p:cNvSpPr txBox="1"/>
          <p:nvPr/>
        </p:nvSpPr>
        <p:spPr>
          <a:xfrm>
            <a:off x="152994" y="6064077"/>
            <a:ext cx="2747260" cy="1754326"/>
          </a:xfrm>
          <a:prstGeom prst="rect">
            <a:avLst/>
          </a:prstGeom>
          <a:noFill/>
        </p:spPr>
        <p:txBody>
          <a:bodyPr wrap="square" rtlCol="0">
            <a:spAutoFit/>
          </a:bodyPr>
          <a:lstStyle/>
          <a:p>
            <a:r>
              <a:rPr lang="en-US" sz="1200" dirty="0" smtClean="0">
                <a:latin typeface="KG Blank Space Solid" charset="0"/>
                <a:ea typeface="KG Blank Space Solid" charset="0"/>
                <a:cs typeface="KG Blank Space Solid" charset="0"/>
              </a:rPr>
              <a:t>1. Come to class every day prepared with your Health Class folder and a writing utensil.</a:t>
            </a:r>
          </a:p>
          <a:p>
            <a:r>
              <a:rPr lang="en-US" sz="1200" dirty="0" smtClean="0">
                <a:latin typeface="KG Blank Space Solid" charset="0"/>
                <a:ea typeface="KG Blank Space Solid" charset="0"/>
                <a:cs typeface="KG Blank Space Solid" charset="0"/>
              </a:rPr>
              <a:t>2. Start working on bell ringer immediately so class can begin within five minutes of the bell.</a:t>
            </a:r>
          </a:p>
          <a:p>
            <a:r>
              <a:rPr lang="en-US" sz="1200" dirty="0" smtClean="0">
                <a:latin typeface="KG Blank Space Solid" charset="0"/>
                <a:ea typeface="KG Blank Space Solid" charset="0"/>
                <a:cs typeface="KG Blank Space Solid" charset="0"/>
              </a:rPr>
              <a:t>3. Please respect others when they are contributing to the class. </a:t>
            </a:r>
          </a:p>
        </p:txBody>
      </p:sp>
      <p:sp>
        <p:nvSpPr>
          <p:cNvPr id="68" name="TextBox 67"/>
          <p:cNvSpPr txBox="1"/>
          <p:nvPr/>
        </p:nvSpPr>
        <p:spPr>
          <a:xfrm>
            <a:off x="152995" y="2885840"/>
            <a:ext cx="2713416" cy="584775"/>
          </a:xfrm>
          <a:prstGeom prst="rect">
            <a:avLst/>
          </a:prstGeom>
          <a:noFill/>
        </p:spPr>
        <p:txBody>
          <a:bodyPr wrap="square" rtlCol="0">
            <a:spAutoFit/>
          </a:bodyPr>
          <a:lstStyle/>
          <a:p>
            <a:r>
              <a:rPr lang="en-US" sz="1600" dirty="0" smtClean="0">
                <a:latin typeface="KG Blank Space Solid"/>
              </a:rPr>
              <a:t>A LITTLE BIT ABOUT</a:t>
            </a:r>
          </a:p>
          <a:p>
            <a:r>
              <a:rPr lang="en-US" sz="1600" dirty="0" smtClean="0">
                <a:latin typeface="KG Blank Space Solid"/>
              </a:rPr>
              <a:t>             </a:t>
            </a:r>
            <a:r>
              <a:rPr lang="en-US" sz="1600" b="1" dirty="0" smtClean="0">
                <a:latin typeface="Better Together Demo"/>
              </a:rPr>
              <a:t>Mrs. Ebner</a:t>
            </a:r>
            <a:endParaRPr lang="en-US" sz="1600" b="1" dirty="0">
              <a:latin typeface="Better Together Demo"/>
            </a:endParaRPr>
          </a:p>
        </p:txBody>
      </p:sp>
      <p:sp>
        <p:nvSpPr>
          <p:cNvPr id="70" name="TextBox 69"/>
          <p:cNvSpPr txBox="1"/>
          <p:nvPr/>
        </p:nvSpPr>
        <p:spPr>
          <a:xfrm>
            <a:off x="142557" y="3436713"/>
            <a:ext cx="2757697" cy="1938992"/>
          </a:xfrm>
          <a:prstGeom prst="rect">
            <a:avLst/>
          </a:prstGeom>
          <a:noFill/>
        </p:spPr>
        <p:txBody>
          <a:bodyPr wrap="square" rtlCol="0">
            <a:spAutoFit/>
          </a:bodyPr>
          <a:lstStyle/>
          <a:p>
            <a:pPr>
              <a:buFont typeface="Wingdings" pitchFamily="2" charset="2"/>
              <a:buChar char="ü"/>
            </a:pPr>
            <a:r>
              <a:rPr lang="en-US" sz="1200" dirty="0" smtClean="0"/>
              <a:t>  </a:t>
            </a:r>
            <a:r>
              <a:rPr lang="en-US" sz="1200" dirty="0" smtClean="0">
                <a:latin typeface="Better Together Demo"/>
              </a:rPr>
              <a:t>this is my 13</a:t>
            </a:r>
            <a:r>
              <a:rPr lang="en-US" sz="1200" baseline="30000" dirty="0" smtClean="0">
                <a:latin typeface="Better Together Demo"/>
              </a:rPr>
              <a:t>th</a:t>
            </a:r>
            <a:r>
              <a:rPr lang="en-US" sz="1200" dirty="0" smtClean="0">
                <a:latin typeface="Better Together Demo"/>
              </a:rPr>
              <a:t> year at NYCSD, my     6</a:t>
            </a:r>
            <a:r>
              <a:rPr lang="en-US" sz="1200" baseline="30000" dirty="0" smtClean="0">
                <a:latin typeface="Better Together Demo"/>
              </a:rPr>
              <a:t>th</a:t>
            </a:r>
            <a:r>
              <a:rPr lang="en-US" sz="1200" dirty="0" smtClean="0">
                <a:latin typeface="Better Together Demo"/>
              </a:rPr>
              <a:t> year teaching Health</a:t>
            </a:r>
          </a:p>
          <a:p>
            <a:pPr>
              <a:buFont typeface="Wingdings" pitchFamily="2" charset="2"/>
              <a:buChar char="ü"/>
            </a:pPr>
            <a:r>
              <a:rPr lang="en-US" sz="1200" dirty="0" smtClean="0">
                <a:latin typeface="Better Together Demo"/>
              </a:rPr>
              <a:t>  I LOVE ninth graders!</a:t>
            </a:r>
          </a:p>
          <a:p>
            <a:pPr>
              <a:buFont typeface="Wingdings" pitchFamily="2" charset="2"/>
              <a:buChar char="ü"/>
            </a:pPr>
            <a:r>
              <a:rPr lang="en-US" sz="1200" dirty="0" smtClean="0">
                <a:latin typeface="Better Together Demo"/>
              </a:rPr>
              <a:t>  I LOVE teaching Health!  No matter what you want to do after high school, everyone wants to be healthy.  </a:t>
            </a:r>
          </a:p>
          <a:p>
            <a:pPr>
              <a:buFont typeface="Wingdings" pitchFamily="2" charset="2"/>
              <a:buChar char="ü"/>
            </a:pPr>
            <a:r>
              <a:rPr lang="en-US" sz="1200" dirty="0" smtClean="0">
                <a:latin typeface="Better Together Demo"/>
              </a:rPr>
              <a:t>  I am hoping this class will have a positive impact on your life.</a:t>
            </a:r>
            <a:endParaRPr lang="en-US" sz="1200" dirty="0">
              <a:latin typeface="Better Together Demo"/>
            </a:endParaRPr>
          </a:p>
        </p:txBody>
      </p:sp>
      <p:sp>
        <p:nvSpPr>
          <p:cNvPr id="73" name="TextBox 72"/>
          <p:cNvSpPr txBox="1"/>
          <p:nvPr/>
        </p:nvSpPr>
        <p:spPr>
          <a:xfrm>
            <a:off x="3073481" y="5727679"/>
            <a:ext cx="3323139" cy="3231654"/>
          </a:xfrm>
          <a:prstGeom prst="rect">
            <a:avLst/>
          </a:prstGeom>
          <a:noFill/>
        </p:spPr>
        <p:txBody>
          <a:bodyPr wrap="square" rtlCol="0">
            <a:spAutoFit/>
          </a:bodyPr>
          <a:lstStyle/>
          <a:p>
            <a:r>
              <a:rPr lang="en-US" sz="1600" dirty="0" smtClean="0">
                <a:latin typeface="KG Blank Space Solid"/>
              </a:rPr>
              <a:t>Did you know?</a:t>
            </a:r>
          </a:p>
          <a:p>
            <a:endParaRPr lang="en-US" sz="1200" b="1" dirty="0" smtClean="0">
              <a:latin typeface="KG Blank Space Solid"/>
            </a:endParaRPr>
          </a:p>
          <a:p>
            <a:r>
              <a:rPr lang="en-US" sz="1200" b="1" dirty="0" smtClean="0">
                <a:latin typeface="KG Blank Space Solid"/>
              </a:rPr>
              <a:t>Students must pass 9</a:t>
            </a:r>
            <a:r>
              <a:rPr lang="en-US" sz="1200" b="1" baseline="30000" dirty="0" smtClean="0">
                <a:latin typeface="KG Blank Space Solid"/>
              </a:rPr>
              <a:t>th</a:t>
            </a:r>
            <a:r>
              <a:rPr lang="en-US" sz="1200" b="1" dirty="0" smtClean="0">
                <a:latin typeface="KG Blank Space Solid"/>
              </a:rPr>
              <a:t> grade Health to graduate from Northern High School.</a:t>
            </a:r>
            <a:r>
              <a:rPr lang="en-US" sz="1200" dirty="0" smtClean="0">
                <a:latin typeface="KG Blank Space Solid"/>
              </a:rPr>
              <a:t>  Students must receive a 70% or better to pass this class. If a student does not pass he will take this class again.</a:t>
            </a:r>
          </a:p>
          <a:p>
            <a:r>
              <a:rPr lang="en-US" sz="1200" dirty="0" smtClean="0">
                <a:latin typeface="KG Blank Space Solid"/>
              </a:rPr>
              <a:t>And yes, I have had a few students take my class three years in a row…just do your work and you will pass.</a:t>
            </a:r>
          </a:p>
          <a:p>
            <a:endParaRPr lang="en-US" sz="1200" dirty="0" smtClean="0">
              <a:latin typeface="KG Blank Space Solid"/>
            </a:endParaRPr>
          </a:p>
          <a:p>
            <a:endParaRPr lang="en-US" sz="2000" dirty="0" smtClean="0">
              <a:latin typeface="KG Blank Space Solid"/>
            </a:endParaRPr>
          </a:p>
          <a:p>
            <a:endParaRPr lang="en-US" sz="1200" dirty="0" smtClean="0">
              <a:latin typeface="KG Blank Space Solid"/>
            </a:endParaRPr>
          </a:p>
          <a:p>
            <a:endParaRPr lang="en-US" sz="1200" dirty="0" smtClean="0">
              <a:latin typeface="KG Blank Space Solid"/>
            </a:endParaRPr>
          </a:p>
          <a:p>
            <a:endParaRPr lang="en-US" sz="2000" dirty="0">
              <a:latin typeface="KG Blank Space Solid"/>
            </a:endParaRPr>
          </a:p>
        </p:txBody>
      </p:sp>
      <p:sp>
        <p:nvSpPr>
          <p:cNvPr id="74" name="TextBox 73"/>
          <p:cNvSpPr txBox="1"/>
          <p:nvPr/>
        </p:nvSpPr>
        <p:spPr>
          <a:xfrm>
            <a:off x="0" y="5175650"/>
            <a:ext cx="2797390" cy="400110"/>
          </a:xfrm>
          <a:prstGeom prst="rect">
            <a:avLst/>
          </a:prstGeom>
          <a:noFill/>
        </p:spPr>
        <p:txBody>
          <a:bodyPr wrap="square" rtlCol="0">
            <a:spAutoFit/>
          </a:bodyPr>
          <a:lstStyle/>
          <a:p>
            <a:r>
              <a:rPr lang="en-US" sz="2000" dirty="0" smtClean="0">
                <a:latin typeface="Better Together Demo"/>
              </a:rPr>
              <a:t>- - - - - - - - - - </a:t>
            </a:r>
            <a:endParaRPr lang="en-US" sz="2000" dirty="0">
              <a:latin typeface="Better Together Demo"/>
            </a:endParaRPr>
          </a:p>
        </p:txBody>
      </p:sp>
      <p:sp>
        <p:nvSpPr>
          <p:cNvPr id="45" name="TextBox 44"/>
          <p:cNvSpPr txBox="1"/>
          <p:nvPr/>
        </p:nvSpPr>
        <p:spPr>
          <a:xfrm>
            <a:off x="142557" y="2688066"/>
            <a:ext cx="2667698" cy="369332"/>
          </a:xfrm>
          <a:prstGeom prst="rect">
            <a:avLst/>
          </a:prstGeom>
          <a:noFill/>
        </p:spPr>
        <p:txBody>
          <a:bodyPr wrap="square" rtlCol="0">
            <a:spAutoFit/>
          </a:bodyPr>
          <a:lstStyle/>
          <a:p>
            <a:r>
              <a:rPr lang="en-US" dirty="0" smtClean="0">
                <a:latin typeface="Better Together Demo"/>
              </a:rPr>
              <a:t> - - - - - - - - - -           </a:t>
            </a:r>
            <a:endParaRPr lang="en-US" dirty="0">
              <a:latin typeface="Better Together Demo"/>
            </a:endParaRPr>
          </a:p>
        </p:txBody>
      </p:sp>
      <p:sp>
        <p:nvSpPr>
          <p:cNvPr id="50" name="TextBox 49"/>
          <p:cNvSpPr txBox="1"/>
          <p:nvPr/>
        </p:nvSpPr>
        <p:spPr>
          <a:xfrm>
            <a:off x="142557" y="7714935"/>
            <a:ext cx="6483384" cy="400110"/>
          </a:xfrm>
          <a:prstGeom prst="rect">
            <a:avLst/>
          </a:prstGeom>
          <a:noFill/>
        </p:spPr>
        <p:txBody>
          <a:bodyPr wrap="square" rtlCol="0">
            <a:spAutoFit/>
          </a:bodyPr>
          <a:lstStyle/>
          <a:p>
            <a:r>
              <a:rPr lang="en-US" sz="2000" dirty="0" smtClean="0">
                <a:latin typeface="Better Together Demo"/>
              </a:rPr>
              <a:t>- - - - - - - - - - - - - - - - - - - - - - - - -</a:t>
            </a:r>
            <a:endParaRPr lang="en-US" sz="2000" dirty="0">
              <a:latin typeface="Better Together Demo"/>
            </a:endParaRPr>
          </a:p>
        </p:txBody>
      </p:sp>
      <p:sp>
        <p:nvSpPr>
          <p:cNvPr id="54" name="TextBox 53"/>
          <p:cNvSpPr txBox="1"/>
          <p:nvPr/>
        </p:nvSpPr>
        <p:spPr>
          <a:xfrm>
            <a:off x="353857" y="8115045"/>
            <a:ext cx="6101264" cy="646331"/>
          </a:xfrm>
          <a:prstGeom prst="rect">
            <a:avLst/>
          </a:prstGeom>
          <a:noFill/>
        </p:spPr>
        <p:txBody>
          <a:bodyPr wrap="square" rtlCol="0">
            <a:spAutoFit/>
          </a:bodyPr>
          <a:lstStyle/>
          <a:p>
            <a:pPr algn="ctr"/>
            <a:r>
              <a:rPr lang="en-US" dirty="0" smtClean="0">
                <a:latin typeface="KG Blank Space Solid"/>
              </a:rPr>
              <a:t>Being healthy and fit is not a fad or a trend. </a:t>
            </a:r>
          </a:p>
          <a:p>
            <a:pPr algn="ctr"/>
            <a:r>
              <a:rPr lang="en-US" dirty="0" smtClean="0">
                <a:latin typeface="KG Blank Space Solid"/>
              </a:rPr>
              <a:t>  Instead, it’s a lifestyle.</a:t>
            </a:r>
            <a:endParaRPr lang="en-US" dirty="0">
              <a:latin typeface="KG Blank Space Solid"/>
            </a:endParaRPr>
          </a:p>
        </p:txBody>
      </p:sp>
    </p:spTree>
    <p:extLst>
      <p:ext uri="{BB962C8B-B14F-4D97-AF65-F5344CB8AC3E}">
        <p14:creationId xmlns="" xmlns:p14="http://schemas.microsoft.com/office/powerpoint/2010/main" val="143362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11400" y="-1"/>
            <a:ext cx="6869400" cy="9144000"/>
          </a:xfrm>
          <a:prstGeom prst="rect">
            <a:avLst/>
          </a:prstGeom>
          <a:solidFill>
            <a:schemeClr val="tx1">
              <a:lumMod val="95000"/>
              <a:lumOff val="5000"/>
            </a:schemeClr>
          </a:solidFill>
          <a:ln w="635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dirty="0">
              <a:solidFill>
                <a:schemeClr val="tx1"/>
              </a:solidFill>
              <a:latin typeface="KG Luck of the Irish"/>
              <a:cs typeface="KG Luck of the Irish"/>
            </a:endParaRPr>
          </a:p>
        </p:txBody>
      </p:sp>
      <p:sp>
        <p:nvSpPr>
          <p:cNvPr id="33" name="Rectangle 32"/>
          <p:cNvSpPr/>
          <p:nvPr/>
        </p:nvSpPr>
        <p:spPr>
          <a:xfrm>
            <a:off x="121233" y="138024"/>
            <a:ext cx="6626800" cy="8828245"/>
          </a:xfrm>
          <a:prstGeom prst="rect">
            <a:avLst/>
          </a:prstGeom>
          <a:solidFill>
            <a:schemeClr val="bg1"/>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endParaRPr lang="en-US" sz="3000" dirty="0">
              <a:solidFill>
                <a:schemeClr val="tx1"/>
              </a:solidFill>
              <a:latin typeface="KG A Little Swag"/>
              <a:cs typeface="KG A Little Swag"/>
            </a:endParaRPr>
          </a:p>
        </p:txBody>
      </p:sp>
      <p:sp>
        <p:nvSpPr>
          <p:cNvPr id="23" name="TextBox 22"/>
          <p:cNvSpPr txBox="1"/>
          <p:nvPr/>
        </p:nvSpPr>
        <p:spPr>
          <a:xfrm>
            <a:off x="58776" y="4982797"/>
            <a:ext cx="3669098" cy="276999"/>
          </a:xfrm>
          <a:prstGeom prst="rect">
            <a:avLst/>
          </a:prstGeom>
          <a:noFill/>
        </p:spPr>
        <p:txBody>
          <a:bodyPr wrap="square" rtlCol="0">
            <a:spAutoFit/>
          </a:bodyPr>
          <a:lstStyle/>
          <a:p>
            <a:endParaRPr lang="en-US" sz="1200" dirty="0">
              <a:latin typeface="APBCaramelCappuccino"/>
              <a:cs typeface="APBCaramelCappuccino"/>
            </a:endParaRPr>
          </a:p>
        </p:txBody>
      </p:sp>
      <p:sp>
        <p:nvSpPr>
          <p:cNvPr id="24" name="Rectangle 23"/>
          <p:cNvSpPr/>
          <p:nvPr/>
        </p:nvSpPr>
        <p:spPr>
          <a:xfrm>
            <a:off x="104200" y="974478"/>
            <a:ext cx="6596740" cy="6401753"/>
          </a:xfrm>
          <a:prstGeom prst="rect">
            <a:avLst/>
          </a:prstGeom>
        </p:spPr>
        <p:txBody>
          <a:bodyPr wrap="square">
            <a:spAutoFit/>
          </a:bodyPr>
          <a:lstStyle/>
          <a:p>
            <a:pPr algn="ctr"/>
            <a:r>
              <a:rPr lang="en-US" sz="2200" dirty="0" smtClean="0">
                <a:ln>
                  <a:solidFill>
                    <a:schemeClr val="tx1"/>
                  </a:solidFill>
                </a:ln>
                <a:latin typeface="KG Blank Space Solid" charset="0"/>
                <a:ea typeface="KG Blank Space Solid" charset="0"/>
                <a:cs typeface="KG Blank Space Solid" charset="0"/>
              </a:rPr>
              <a:t>What will we be studying?</a:t>
            </a:r>
          </a:p>
          <a:p>
            <a:pPr lvl="0"/>
            <a:endParaRPr lang="en-US" sz="1200" b="1" dirty="0" smtClean="0">
              <a:latin typeface="Better Together Demo"/>
            </a:endParaRPr>
          </a:p>
          <a:p>
            <a:pPr lvl="0"/>
            <a:r>
              <a:rPr lang="en-US" sz="1200" b="1" dirty="0" smtClean="0">
                <a:latin typeface="Better Together Demo"/>
              </a:rPr>
              <a:t>Stress, Sleep and Sugar/Understanding the Teen Brain</a:t>
            </a:r>
            <a:r>
              <a:rPr lang="en-US" sz="1200" dirty="0" smtClean="0">
                <a:latin typeface="Better Together Demo"/>
              </a:rPr>
              <a:t>:  We will start with a short unit on these three important Health influences and will study how the teen brain is different than an adult’s brain.</a:t>
            </a:r>
          </a:p>
          <a:p>
            <a:pPr lvl="0"/>
            <a:r>
              <a:rPr lang="en-US" sz="1200" b="1" dirty="0" smtClean="0">
                <a:latin typeface="Better Together Demo"/>
              </a:rPr>
              <a:t>Human Sexuality</a:t>
            </a:r>
            <a:r>
              <a:rPr lang="en-US" sz="1200" dirty="0" smtClean="0">
                <a:latin typeface="Better Together Demo"/>
              </a:rPr>
              <a:t>: This unit covers reproductive anatomy, Sexually Transmitted Diseases (STD’s), contraception, abstinence, consent, and recognizing healthy and unhealthy relationships.</a:t>
            </a:r>
          </a:p>
          <a:p>
            <a:pPr lvl="0"/>
            <a:r>
              <a:rPr lang="en-US" sz="1200" b="1" dirty="0" smtClean="0">
                <a:latin typeface="Better Together Demo"/>
              </a:rPr>
              <a:t>Mental Health</a:t>
            </a:r>
            <a:r>
              <a:rPr lang="en-US" sz="1200" dirty="0" smtClean="0">
                <a:latin typeface="Better Together Demo"/>
              </a:rPr>
              <a:t>: The topics for this unit include depression and anxiety, suicide, handling peer pressure, decision making, anger management and conflict resolution skills.</a:t>
            </a:r>
          </a:p>
          <a:p>
            <a:pPr lvl="0"/>
            <a:r>
              <a:rPr lang="en-US" sz="1200" b="1" dirty="0" smtClean="0">
                <a:latin typeface="Better Together Demo"/>
              </a:rPr>
              <a:t>Alcohol/Tobacco/Other Drugs (ATOD)</a:t>
            </a:r>
            <a:r>
              <a:rPr lang="en-US" sz="1200" dirty="0" smtClean="0">
                <a:latin typeface="Better Together Demo"/>
              </a:rPr>
              <a:t>: We will look at these various drugs and analyze the influences in a teens life to use these drugs and also study the consequences of teen drug use. We will also study and understand the current Opioid Epidemic that we are facing as a nation.</a:t>
            </a:r>
          </a:p>
          <a:p>
            <a:endParaRPr lang="en-US" sz="2200" dirty="0" smtClean="0">
              <a:ln>
                <a:solidFill>
                  <a:schemeClr val="tx1"/>
                </a:solidFill>
              </a:ln>
              <a:latin typeface="Better Together Demo"/>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pPr algn="ctr"/>
            <a:endParaRPr lang="en-US" sz="2200" dirty="0" smtClean="0">
              <a:ln>
                <a:solidFill>
                  <a:schemeClr val="tx1"/>
                </a:solidFill>
              </a:ln>
              <a:latin typeface="KG Blank Space Solid" charset="0"/>
              <a:ea typeface="KG Blank Space Solid" charset="0"/>
              <a:cs typeface="KG Blank Space Solid" charset="0"/>
            </a:endParaRPr>
          </a:p>
          <a:p>
            <a:endParaRPr lang="en-US" sz="2200" dirty="0" smtClean="0">
              <a:ln>
                <a:solidFill>
                  <a:schemeClr val="tx1"/>
                </a:solidFill>
              </a:ln>
              <a:latin typeface="KG Blank Space Solid" charset="0"/>
              <a:ea typeface="KG Blank Space Solid" charset="0"/>
              <a:cs typeface="KG Blank Space Solid" charset="0"/>
            </a:endParaRPr>
          </a:p>
          <a:p>
            <a:endParaRPr lang="en-US" sz="2200" dirty="0">
              <a:ln>
                <a:solidFill>
                  <a:schemeClr val="tx1"/>
                </a:solidFill>
              </a:ln>
              <a:latin typeface="KG Blank Space Solid" charset="0"/>
              <a:ea typeface="KG Blank Space Solid" charset="0"/>
              <a:cs typeface="KG Blank Space Solid" charset="0"/>
            </a:endParaRPr>
          </a:p>
        </p:txBody>
      </p:sp>
      <p:sp>
        <p:nvSpPr>
          <p:cNvPr id="20" name="TextBox 19"/>
          <p:cNvSpPr txBox="1"/>
          <p:nvPr/>
        </p:nvSpPr>
        <p:spPr>
          <a:xfrm>
            <a:off x="104201" y="285233"/>
            <a:ext cx="6609326" cy="461665"/>
          </a:xfrm>
          <a:prstGeom prst="rect">
            <a:avLst/>
          </a:prstGeom>
          <a:noFill/>
        </p:spPr>
        <p:txBody>
          <a:bodyPr wrap="square" rtlCol="0">
            <a:spAutoFit/>
          </a:bodyPr>
          <a:lstStyle/>
          <a:p>
            <a:pPr algn="ctr"/>
            <a:r>
              <a:rPr lang="en-US" sz="2400" b="1" dirty="0" smtClean="0">
                <a:latin typeface="KG Blank Space Solid"/>
              </a:rPr>
              <a:t>Ninth Grade Health Class Syllabus</a:t>
            </a:r>
          </a:p>
        </p:txBody>
      </p:sp>
      <p:sp>
        <p:nvSpPr>
          <p:cNvPr id="21" name="TextBox 20"/>
          <p:cNvSpPr txBox="1"/>
          <p:nvPr/>
        </p:nvSpPr>
        <p:spPr>
          <a:xfrm>
            <a:off x="125268" y="4122210"/>
            <a:ext cx="6575672" cy="3570208"/>
          </a:xfrm>
          <a:prstGeom prst="rect">
            <a:avLst/>
          </a:prstGeom>
          <a:noFill/>
        </p:spPr>
        <p:txBody>
          <a:bodyPr wrap="square" rtlCol="0">
            <a:spAutoFit/>
          </a:bodyPr>
          <a:lstStyle/>
          <a:p>
            <a:pPr algn="ctr"/>
            <a:r>
              <a:rPr lang="en-US" sz="1600" b="1" dirty="0" smtClean="0">
                <a:latin typeface="KG Blank Space Solid"/>
              </a:rPr>
              <a:t>NHS hires another Health Teacher!</a:t>
            </a:r>
          </a:p>
          <a:p>
            <a:endParaRPr lang="en-US" sz="1400" dirty="0" smtClean="0">
              <a:latin typeface="Better Together Demo"/>
            </a:endParaRPr>
          </a:p>
          <a:p>
            <a:r>
              <a:rPr lang="en-US" sz="1200" dirty="0" smtClean="0">
                <a:latin typeface="Better Together Demo"/>
              </a:rPr>
              <a:t>Starting this year, students at NHS will now receive Health education not only in 9th grade but also in 11</a:t>
            </a:r>
            <a:r>
              <a:rPr lang="en-US" sz="1200" baseline="30000" dirty="0" smtClean="0">
                <a:latin typeface="Better Together Demo"/>
              </a:rPr>
              <a:t>th</a:t>
            </a:r>
            <a:r>
              <a:rPr lang="en-US" sz="1200" dirty="0" smtClean="0">
                <a:latin typeface="Better Together Demo"/>
              </a:rPr>
              <a:t> grade.  Our district has hired Mr. Todd Teal who will teach Driver’s Ed semester one and Health Education semester two for the Junior’s.  </a:t>
            </a:r>
          </a:p>
          <a:p>
            <a:r>
              <a:rPr lang="en-US" sz="1200" dirty="0" smtClean="0">
                <a:latin typeface="Better Together Demo"/>
              </a:rPr>
              <a:t>There were many things that we were not able to cover in 9th grade that now we will have the opportunity to cover in 11</a:t>
            </a:r>
            <a:r>
              <a:rPr lang="en-US" sz="1200" baseline="30000" dirty="0" smtClean="0">
                <a:latin typeface="Better Together Demo"/>
              </a:rPr>
              <a:t>th</a:t>
            </a:r>
            <a:r>
              <a:rPr lang="en-US" sz="1200" dirty="0" smtClean="0">
                <a:latin typeface="Better Together Demo"/>
              </a:rPr>
              <a:t> grade.</a:t>
            </a:r>
          </a:p>
          <a:p>
            <a:endParaRPr lang="en-US" sz="1400" b="1" dirty="0" smtClean="0">
              <a:latin typeface="Better Together Demo"/>
            </a:endParaRPr>
          </a:p>
          <a:p>
            <a:endParaRPr lang="en-US" sz="1400" dirty="0" smtClean="0">
              <a:latin typeface="Better Together Demo"/>
            </a:endParaRPr>
          </a:p>
          <a:p>
            <a:pPr algn="ctr"/>
            <a:endParaRPr lang="en-US" b="1" dirty="0" smtClean="0">
              <a:latin typeface="Better Together Demo"/>
            </a:endParaRPr>
          </a:p>
          <a:p>
            <a:pPr algn="ctr"/>
            <a:endParaRPr lang="en-US" b="1" dirty="0" smtClean="0">
              <a:latin typeface="Better Together Demo"/>
            </a:endParaRPr>
          </a:p>
          <a:p>
            <a:pPr algn="ctr"/>
            <a:endParaRPr lang="en-US" b="1" dirty="0" smtClean="0">
              <a:latin typeface="Better Together Demo"/>
            </a:endParaRPr>
          </a:p>
          <a:p>
            <a:pPr algn="ctr"/>
            <a:endParaRPr lang="en-US" b="1" dirty="0" smtClean="0">
              <a:latin typeface="Better Together Demo"/>
            </a:endParaRPr>
          </a:p>
          <a:p>
            <a:pPr algn="ctr"/>
            <a:endParaRPr lang="en-US" b="1" dirty="0" smtClean="0">
              <a:latin typeface="Better Together Demo"/>
            </a:endParaRPr>
          </a:p>
          <a:p>
            <a:pPr algn="ctr"/>
            <a:endParaRPr lang="en-US" b="1" dirty="0">
              <a:latin typeface="Better Together Demo"/>
            </a:endParaRPr>
          </a:p>
        </p:txBody>
      </p:sp>
      <p:sp>
        <p:nvSpPr>
          <p:cNvPr id="26" name="TextBox 25"/>
          <p:cNvSpPr txBox="1"/>
          <p:nvPr/>
        </p:nvSpPr>
        <p:spPr>
          <a:xfrm>
            <a:off x="121028" y="3830256"/>
            <a:ext cx="6592499" cy="400110"/>
          </a:xfrm>
          <a:prstGeom prst="rect">
            <a:avLst/>
          </a:prstGeom>
          <a:noFill/>
        </p:spPr>
        <p:txBody>
          <a:bodyPr wrap="square" rtlCol="0">
            <a:spAutoFit/>
          </a:bodyPr>
          <a:lstStyle/>
          <a:p>
            <a:r>
              <a:rPr lang="en-US" sz="2000" dirty="0" smtClean="0">
                <a:latin typeface="Better Together Demo"/>
              </a:rPr>
              <a:t>- - - - - - - - - - - - - - - - - - - - - - - - -    </a:t>
            </a:r>
            <a:endParaRPr lang="en-US" sz="2000" dirty="0">
              <a:latin typeface="Better Together Demo"/>
            </a:endParaRPr>
          </a:p>
        </p:txBody>
      </p:sp>
      <p:sp>
        <p:nvSpPr>
          <p:cNvPr id="10" name="TextBox 9"/>
          <p:cNvSpPr txBox="1"/>
          <p:nvPr/>
        </p:nvSpPr>
        <p:spPr>
          <a:xfrm>
            <a:off x="104201" y="746898"/>
            <a:ext cx="6592500" cy="400110"/>
          </a:xfrm>
          <a:prstGeom prst="rect">
            <a:avLst/>
          </a:prstGeom>
          <a:noFill/>
        </p:spPr>
        <p:txBody>
          <a:bodyPr wrap="square" rtlCol="0">
            <a:spAutoFit/>
          </a:bodyPr>
          <a:lstStyle/>
          <a:p>
            <a:r>
              <a:rPr lang="en-US" sz="2000" dirty="0" smtClean="0">
                <a:latin typeface="Better Together Demo"/>
              </a:rPr>
              <a:t>- - - - - </a:t>
            </a:r>
            <a:r>
              <a:rPr lang="en-US" sz="2000" dirty="0" smtClean="0">
                <a:latin typeface="KG Blank Space Solid"/>
              </a:rPr>
              <a:t>- - - - - - - - - - - - - - - </a:t>
            </a:r>
            <a:r>
              <a:rPr lang="en-US" sz="2000" dirty="0" smtClean="0">
                <a:latin typeface="Better Together Demo"/>
              </a:rPr>
              <a:t>- - - - - </a:t>
            </a:r>
            <a:endParaRPr lang="en-US" sz="2000" dirty="0">
              <a:latin typeface="Better Together Demo"/>
            </a:endParaRPr>
          </a:p>
        </p:txBody>
      </p:sp>
      <p:sp>
        <p:nvSpPr>
          <p:cNvPr id="11" name="TextBox 10"/>
          <p:cNvSpPr txBox="1"/>
          <p:nvPr/>
        </p:nvSpPr>
        <p:spPr>
          <a:xfrm>
            <a:off x="58776" y="5537982"/>
            <a:ext cx="6558846" cy="400110"/>
          </a:xfrm>
          <a:prstGeom prst="rect">
            <a:avLst/>
          </a:prstGeom>
          <a:noFill/>
        </p:spPr>
        <p:txBody>
          <a:bodyPr wrap="square" rtlCol="0">
            <a:spAutoFit/>
          </a:bodyPr>
          <a:lstStyle/>
          <a:p>
            <a:r>
              <a:rPr lang="en-US" sz="2000" dirty="0" smtClean="0">
                <a:latin typeface="Better Together Demo"/>
              </a:rPr>
              <a:t>- - - - -- - - - - - - - - - - - - - - - - - - - -</a:t>
            </a:r>
            <a:endParaRPr lang="en-US" sz="2000" dirty="0">
              <a:latin typeface="Better Together Demo"/>
            </a:endParaRPr>
          </a:p>
        </p:txBody>
      </p:sp>
      <p:sp>
        <p:nvSpPr>
          <p:cNvPr id="12" name="TextBox 11"/>
          <p:cNvSpPr txBox="1"/>
          <p:nvPr/>
        </p:nvSpPr>
        <p:spPr>
          <a:xfrm>
            <a:off x="86727" y="5820013"/>
            <a:ext cx="6742400" cy="3016210"/>
          </a:xfrm>
          <a:prstGeom prst="rect">
            <a:avLst/>
          </a:prstGeom>
          <a:noFill/>
        </p:spPr>
        <p:txBody>
          <a:bodyPr wrap="square" rtlCol="0">
            <a:spAutoFit/>
          </a:bodyPr>
          <a:lstStyle/>
          <a:p>
            <a:endParaRPr lang="en-US" sz="1400" dirty="0" smtClean="0">
              <a:latin typeface="KG Blank Space Solid"/>
            </a:endParaRPr>
          </a:p>
          <a:p>
            <a:r>
              <a:rPr lang="en-US" sz="1200" dirty="0" smtClean="0">
                <a:latin typeface="KG Blank Space Solid"/>
              </a:rPr>
              <a:t>Please sign and date in the spaces below acknowledging that you have read the course syllabus and return to Mrs. Ebner in your next Health Class. Please keep this in your Health folder once I have returned it to you.  </a:t>
            </a:r>
            <a:r>
              <a:rPr lang="en-US" sz="1200" b="1" dirty="0" smtClean="0">
                <a:latin typeface="KG Blank Space Solid"/>
              </a:rPr>
              <a:t>This signed syllabus is worth 10 pts.</a:t>
            </a:r>
          </a:p>
          <a:p>
            <a:endParaRPr lang="en-US" sz="1400" dirty="0" smtClean="0">
              <a:latin typeface="KG Blank Space Solid"/>
            </a:endParaRPr>
          </a:p>
          <a:p>
            <a:r>
              <a:rPr lang="en-US" sz="1400" dirty="0" smtClean="0">
                <a:latin typeface="KG Blank Space Solid"/>
              </a:rPr>
              <a:t>Student Name</a:t>
            </a:r>
            <a:r>
              <a:rPr lang="en-US" sz="1400" dirty="0" smtClean="0">
                <a:latin typeface="KG Blank Space Solid"/>
              </a:rPr>
              <a:t>:__________________________________     </a:t>
            </a:r>
            <a:r>
              <a:rPr lang="en-US" sz="1400" dirty="0" smtClean="0">
                <a:latin typeface="KG Blank Space Solid"/>
              </a:rPr>
              <a:t>Period:_____odd/even</a:t>
            </a:r>
          </a:p>
          <a:p>
            <a:r>
              <a:rPr lang="en-US" sz="1400" dirty="0" smtClean="0">
                <a:latin typeface="KG Blank Space Solid"/>
              </a:rPr>
              <a:t>                  (please print)</a:t>
            </a:r>
          </a:p>
          <a:p>
            <a:endParaRPr lang="en-US" sz="1400" dirty="0" smtClean="0">
              <a:latin typeface="KG Blank Space Solid"/>
            </a:endParaRPr>
          </a:p>
          <a:p>
            <a:r>
              <a:rPr lang="en-US" sz="1400" dirty="0" smtClean="0">
                <a:latin typeface="KG Blank Space Solid"/>
              </a:rPr>
              <a:t>Student signature</a:t>
            </a:r>
            <a:r>
              <a:rPr lang="en-US" sz="1400" dirty="0" smtClean="0">
                <a:latin typeface="KG Blank Space Solid"/>
              </a:rPr>
              <a:t>:______________________________    Date</a:t>
            </a:r>
            <a:r>
              <a:rPr lang="en-US" sz="1400" dirty="0" smtClean="0">
                <a:latin typeface="KG Blank Space Solid"/>
              </a:rPr>
              <a:t>:___________</a:t>
            </a:r>
          </a:p>
          <a:p>
            <a:endParaRPr lang="en-US" sz="1400" dirty="0" smtClean="0">
              <a:latin typeface="KG Blank Space Solid"/>
            </a:endParaRPr>
          </a:p>
          <a:p>
            <a:endParaRPr lang="en-US" sz="1400" dirty="0" smtClean="0">
              <a:latin typeface="KG Blank Space Solid"/>
            </a:endParaRPr>
          </a:p>
          <a:p>
            <a:r>
              <a:rPr lang="en-US" sz="1400" dirty="0" smtClean="0">
                <a:latin typeface="KG Blank Space Solid"/>
              </a:rPr>
              <a:t>Parent signature</a:t>
            </a:r>
            <a:r>
              <a:rPr lang="en-US" sz="1400" dirty="0" smtClean="0">
                <a:latin typeface="KG Blank Space Solid"/>
              </a:rPr>
              <a:t>:_______________________________    </a:t>
            </a:r>
            <a:r>
              <a:rPr lang="en-US" sz="1400" dirty="0" smtClean="0">
                <a:latin typeface="KG Blank Space Solid"/>
              </a:rPr>
              <a:t>Date:___________</a:t>
            </a:r>
          </a:p>
          <a:p>
            <a:endParaRPr lang="en-US" sz="1400" dirty="0" smtClean="0">
              <a:latin typeface="KG Blank Space Solid"/>
            </a:endParaRPr>
          </a:p>
          <a:p>
            <a:endParaRPr lang="en-US" sz="1400" dirty="0">
              <a:latin typeface="KG Blank Space Solid"/>
            </a:endParaRPr>
          </a:p>
        </p:txBody>
      </p:sp>
    </p:spTree>
    <p:extLst>
      <p:ext uri="{BB962C8B-B14F-4D97-AF65-F5344CB8AC3E}">
        <p14:creationId xmlns="" xmlns:p14="http://schemas.microsoft.com/office/powerpoint/2010/main" val="1311801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4" id="{FA78499C-EF91-A644-B185-E47CAA78E3E6}" vid="{84FB62D9-28E8-4D47-80AE-A44B24CFFD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TPT up</Template>
  <TotalTime>31102</TotalTime>
  <Words>805</Words>
  <Application>Microsoft Office PowerPoint</Application>
  <PresentationFormat>Letter Paper (8.5x11 in)</PresentationFormat>
  <Paragraphs>97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Martina Cahill</dc:creator>
  <cp:lastModifiedBy>staff</cp:lastModifiedBy>
  <cp:revision>33</cp:revision>
  <dcterms:created xsi:type="dcterms:W3CDTF">2018-06-22T16:35:19Z</dcterms:created>
  <dcterms:modified xsi:type="dcterms:W3CDTF">2018-08-28T00:40:55Z</dcterms:modified>
</cp:coreProperties>
</file>