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1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765" autoAdjust="0"/>
    <p:restoredTop sz="94660"/>
  </p:normalViewPr>
  <p:slideViewPr>
    <p:cSldViewPr snapToGrid="0">
      <p:cViewPr>
        <p:scale>
          <a:sx n="80" d="100"/>
          <a:sy n="80" d="100"/>
        </p:scale>
        <p:origin x="42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5D1E31-F41D-48FE-AADD-7EDF71152761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79730-127C-441B-A30F-B23581D10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525" y="4438569"/>
              <a:ext cx="3300413" cy="44139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8788" y="321529"/>
              <a:ext cx="11277600" cy="45330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D630-73C3-4FED-8DA4-3C109C061DB3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0155-ABE0-440E-BD88-993EA667B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1538" y="2714271"/>
              <a:ext cx="3298825" cy="44139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3" y="2801598"/>
              <a:ext cx="11277600" cy="36026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45"/>
                </a:cxn>
                <a:cxn ang="0">
                  <a:pos x="10000" y="7946"/>
                </a:cxn>
                <a:cxn ang="0">
                  <a:pos x="10000" y="4"/>
                </a:cxn>
                <a:cxn ang="0">
                  <a:pos x="10000" y="4"/>
                </a:cxn>
                <a:cxn ang="0">
                  <a:pos x="9773" y="91"/>
                </a:cxn>
                <a:cxn ang="0">
                  <a:pos x="9547" y="175"/>
                </a:cxn>
                <a:cxn ang="0">
                  <a:pos x="9320" y="256"/>
                </a:cxn>
                <a:cxn ang="0">
                  <a:pos x="9092" y="326"/>
                </a:cxn>
                <a:cxn ang="0">
                  <a:pos x="8865" y="396"/>
                </a:cxn>
                <a:cxn ang="0">
                  <a:pos x="8637" y="462"/>
                </a:cxn>
                <a:cxn ang="0">
                  <a:pos x="8412" y="518"/>
                </a:cxn>
                <a:cxn ang="0">
                  <a:pos x="8184" y="571"/>
                </a:cxn>
                <a:cxn ang="0">
                  <a:pos x="7957" y="620"/>
                </a:cxn>
                <a:cxn ang="0">
                  <a:pos x="7734" y="662"/>
                </a:cxn>
                <a:cxn ang="0">
                  <a:pos x="7508" y="704"/>
                </a:cxn>
                <a:cxn ang="0">
                  <a:pos x="7285" y="739"/>
                </a:cxn>
                <a:cxn ang="0">
                  <a:pos x="7062" y="767"/>
                </a:cxn>
                <a:cxn ang="0">
                  <a:pos x="6840" y="795"/>
                </a:cxn>
                <a:cxn ang="0">
                  <a:pos x="6620" y="819"/>
                </a:cxn>
                <a:cxn ang="0">
                  <a:pos x="6402" y="837"/>
                </a:cxn>
                <a:cxn ang="0">
                  <a:pos x="6184" y="851"/>
                </a:cxn>
                <a:cxn ang="0">
                  <a:pos x="5968" y="865"/>
                </a:cxn>
                <a:cxn ang="0">
                  <a:pos x="5755" y="872"/>
                </a:cxn>
                <a:cxn ang="0">
                  <a:pos x="5542" y="879"/>
                </a:cxn>
                <a:cxn ang="0">
                  <a:pos x="5332" y="882"/>
                </a:cxn>
                <a:cxn ang="0">
                  <a:pos x="5124" y="879"/>
                </a:cxn>
                <a:cxn ang="0">
                  <a:pos x="4918" y="879"/>
                </a:cxn>
                <a:cxn ang="0">
                  <a:pos x="4714" y="872"/>
                </a:cxn>
                <a:cxn ang="0">
                  <a:pos x="4514" y="861"/>
                </a:cxn>
                <a:cxn ang="0">
                  <a:pos x="4316" y="851"/>
                </a:cxn>
                <a:cxn ang="0">
                  <a:pos x="4122" y="840"/>
                </a:cxn>
                <a:cxn ang="0">
                  <a:pos x="3929" y="823"/>
                </a:cxn>
                <a:cxn ang="0">
                  <a:pos x="3739" y="805"/>
                </a:cxn>
                <a:cxn ang="0">
                  <a:pos x="3553" y="788"/>
                </a:cxn>
                <a:cxn ang="0">
                  <a:pos x="3190" y="742"/>
                </a:cxn>
                <a:cxn ang="0">
                  <a:pos x="2842" y="693"/>
                </a:cxn>
                <a:cxn ang="0">
                  <a:pos x="2508" y="641"/>
                </a:cxn>
                <a:cxn ang="0">
                  <a:pos x="2192" y="585"/>
                </a:cxn>
                <a:cxn ang="0">
                  <a:pos x="1890" y="525"/>
                </a:cxn>
                <a:cxn ang="0">
                  <a:pos x="1610" y="462"/>
                </a:cxn>
                <a:cxn ang="0">
                  <a:pos x="1347" y="399"/>
                </a:cxn>
                <a:cxn ang="0">
                  <a:pos x="1105" y="336"/>
                </a:cxn>
                <a:cxn ang="0">
                  <a:pos x="883" y="277"/>
                </a:cxn>
                <a:cxn ang="0">
                  <a:pos x="686" y="221"/>
                </a:cxn>
                <a:cxn ang="0">
                  <a:pos x="508" y="168"/>
                </a:cxn>
                <a:cxn ang="0">
                  <a:pos x="358" y="123"/>
                </a:cxn>
                <a:cxn ang="0">
                  <a:pos x="232" y="81"/>
                </a:cxn>
                <a:cxn ang="0">
                  <a:pos x="59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A4B8-6A5F-4EDF-9B65-EE463726F643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0342-AF18-42DE-A132-F3649B291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1538" y="4184529"/>
              <a:ext cx="3298825" cy="44139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2AB8-9E83-4489-B690-B3E65ACE2124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11AA-A781-4D0B-883F-B3E72BEEF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1538" y="4194055"/>
              <a:ext cx="3298825" cy="43980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73E9-2327-4F35-9636-F0531E7AFD0D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2A8B-A4AD-4580-AA69-90D31E211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CD29-773A-4EF5-A2E0-CF6D9D362761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1AB8-4891-42CF-8267-E6B692BCD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5C681-7D7B-4643-AE55-F708188B33B7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657F8-DA2F-410C-940B-6BDE3AC13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A880-6C58-42CE-9136-46FE3D2E3112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AAD43-53BA-4493-8DCD-EE8FA054A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3383" y="4577532"/>
              <a:ext cx="3300935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8489" y="2802490"/>
              <a:ext cx="6054098" cy="1254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C56F-220A-4486-93D3-5B362033D834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EC1EC-B37D-47AE-ADEF-906A34FD3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283D-6DBE-4FEC-84F9-2B63085DD64F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A676-85DA-4358-B274-45AABE881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738" y="1825165"/>
              <a:ext cx="3299348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6502" y="2802490"/>
              <a:ext cx="6054098" cy="1254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482C-E2C2-4AB8-B299-5CC901CFFBE8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F216-4BE7-4749-B604-871098FAB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97EE-89ED-4616-8D15-6D27115B13A7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AD5E-0483-4675-B303-32B39824A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AF3A-69C4-4644-A59F-F60D4D4F306F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7966-B9EB-48A8-9DF3-2F13EEBFF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7488-C0A2-40FB-BB2B-ED4D94003B52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ACFD-4438-4544-9E8A-68DF6238D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1CFF-4A39-4B84-9B30-12E98EFC4771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EF27-8ED7-4B26-8465-B555AACD1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607" y="1825959"/>
              <a:ext cx="3299348" cy="439737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164" y="2802490"/>
              <a:ext cx="6054098" cy="1254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926F3-2074-4B7D-9484-AFBAD241B17B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35ED-18C7-41B2-BDA1-65299A1CA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170" y="2801697"/>
              <a:ext cx="6054098" cy="1255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438" y="1825165"/>
              <a:ext cx="3299348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4019-CD4B-4300-A302-A3CEF4BB7921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083BA-271A-4972-8C47-3F1038F93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1538" y="1798139"/>
              <a:ext cx="3298825" cy="439807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8788" y="1866411"/>
              <a:ext cx="11277600" cy="45346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9950A3D-4D1B-4962-8AD3-B0D69F16FD61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DF5EBD-5DD2-4AB4-B731-35ABA4C81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5" r:id="rId2"/>
    <p:sldLayoutId id="2147483801" r:id="rId3"/>
    <p:sldLayoutId id="2147483796" r:id="rId4"/>
    <p:sldLayoutId id="2147483797" r:id="rId5"/>
    <p:sldLayoutId id="2147483798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799" r:id="rId16"/>
    <p:sldLayoutId id="2147483811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ttp://dev.physicslab.org/img/f2e0d76e-cd44-4e8a-b18b-43082bffdc89.gif&amp;imgrefurl=http://dev.physicslab.org/Document.aspx?doctype=3&amp;filename=Magnetism_CathodeRays.xml&amp;h=181&amp;w=266&amp;sz=5&amp;hl=en&amp;start=322&amp;um=1&amp;tbnid=9je7ozjwxTyxWM:&amp;tbnh=77&amp;tbnw=113&amp;prev=/images?q=Thomson+Cathode+ray+tubes&amp;start=320&amp;ndsp=20&amp;um=1&amp;hl=en&amp;safe=active&amp;rlz=1T4SUNA_enUS270&amp;sa=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/imgres?imgurl=http://img.sparknotes.com/content/testprep/bookimgs/sat2/physics/0007/horseshoe.gif&amp;imgrefurl=http://www.sparknotes.com/testprep/books/sat2/physics/chapter15section1.rhtml&amp;h=260&amp;w=180&amp;sz=7&amp;hl=en&amp;start=223&amp;um=1&amp;tbnid=Lsny0kxCktQDjM:&amp;tbnh=112&amp;tbnw=78&amp;prev=/images?q=horseshoe+magnet&amp;start=220&amp;ndsp=20&amp;um=1&amp;hl=en&amp;safe=active&amp;rlz=1T4SUNA_enUS270&amp;sa=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9713" y="2570163"/>
            <a:ext cx="66230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Atomic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6650" y="1785938"/>
            <a:ext cx="70167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Still have mucho to learn...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9209088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Modern Atomic Theory – The Assumptions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6563" y="2481263"/>
            <a:ext cx="6883400" cy="37846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Four assumptions about matter: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All matter is made of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atoms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Atoms of the same element are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identical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Atoms of different elements are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different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Atoms unite in simple ratios to form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compounds</a:t>
            </a:r>
          </a:p>
        </p:txBody>
      </p:sp>
      <p:sp>
        <p:nvSpPr>
          <p:cNvPr id="25604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5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12775" y="1571625"/>
            <a:ext cx="11087100" cy="4737100"/>
            <a:chOff x="687420" y="1557332"/>
            <a:chExt cx="11087813" cy="4737058"/>
          </a:xfrm>
        </p:grpSpPr>
        <p:sp>
          <p:nvSpPr>
            <p:cNvPr id="3" name="TextBox 2"/>
            <p:cNvSpPr txBox="1"/>
            <p:nvPr/>
          </p:nvSpPr>
          <p:spPr>
            <a:xfrm>
              <a:off x="1298647" y="1557332"/>
              <a:ext cx="10476586" cy="8620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John Dalton FRS </a:t>
              </a:r>
              <a:r>
                <a:rPr lang="en-US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(English chemist known for proposing the modern atomic theory and researching  hereditary color blindness)</a:t>
              </a:r>
            </a:p>
          </p:txBody>
        </p:sp>
        <p:pic>
          <p:nvPicPr>
            <p:cNvPr id="6146" name="Picture 2" descr="John Dalton by Charles Turn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87420" y="2423350"/>
              <a:ext cx="3138680" cy="387104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/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8015288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Modern Atomic Theory – The Flaws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1263" y="2433638"/>
            <a:ext cx="7818437" cy="354012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“Atoms” = misnomer because we now know that  atoms are NOT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indivisible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(they’re made of protons, neutrons, etc.)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Atoms of the same element are NOT identical; each element has two or more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isotopes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which have the same # of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protons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but a different # of neutrons (and, therefore, a different atomic mass)</a:t>
            </a:r>
          </a:p>
        </p:txBody>
      </p:sp>
      <p:sp>
        <p:nvSpPr>
          <p:cNvPr id="26628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9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12775" y="1571625"/>
            <a:ext cx="11087100" cy="4737100"/>
            <a:chOff x="687420" y="1557332"/>
            <a:chExt cx="11087813" cy="4737058"/>
          </a:xfrm>
        </p:grpSpPr>
        <p:sp>
          <p:nvSpPr>
            <p:cNvPr id="3" name="TextBox 2"/>
            <p:cNvSpPr txBox="1"/>
            <p:nvPr/>
          </p:nvSpPr>
          <p:spPr>
            <a:xfrm>
              <a:off x="1298647" y="1557332"/>
              <a:ext cx="10476586" cy="8620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Major </a:t>
              </a:r>
              <a:r>
                <a:rPr lang="en-US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advancement in understanding of matter, but to noticeable flaws...</a:t>
              </a:r>
            </a:p>
          </p:txBody>
        </p:sp>
        <p:pic>
          <p:nvPicPr>
            <p:cNvPr id="6146" name="Picture 2" descr="John Dalton by Charles Turn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87420" y="2423350"/>
              <a:ext cx="3138680" cy="387104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/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8015288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Turn of the 20</a:t>
            </a:r>
            <a:r>
              <a:rPr lang="en-US" sz="35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</a:t>
            </a: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Century.....</a:t>
            </a:r>
          </a:p>
        </p:txBody>
      </p:sp>
      <p:sp>
        <p:nvSpPr>
          <p:cNvPr id="27651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271231">
            <a:off x="1282700" y="2554288"/>
            <a:ext cx="2579688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J.J. Thomson</a:t>
            </a:r>
          </a:p>
        </p:txBody>
      </p:sp>
      <p:sp>
        <p:nvSpPr>
          <p:cNvPr id="11" name="TextBox 10"/>
          <p:cNvSpPr txBox="1"/>
          <p:nvPr/>
        </p:nvSpPr>
        <p:spPr>
          <a:xfrm rot="20271231">
            <a:off x="1296988" y="3660775"/>
            <a:ext cx="2579687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Robert Millikan</a:t>
            </a:r>
          </a:p>
        </p:txBody>
      </p:sp>
      <p:sp>
        <p:nvSpPr>
          <p:cNvPr id="12" name="TextBox 11"/>
          <p:cNvSpPr txBox="1"/>
          <p:nvPr/>
        </p:nvSpPr>
        <p:spPr>
          <a:xfrm rot="20271231">
            <a:off x="1403350" y="5064125"/>
            <a:ext cx="302895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Ernest Rutherford</a:t>
            </a:r>
          </a:p>
        </p:txBody>
      </p:sp>
      <p:sp>
        <p:nvSpPr>
          <p:cNvPr id="13" name="TextBox 12"/>
          <p:cNvSpPr txBox="1"/>
          <p:nvPr/>
        </p:nvSpPr>
        <p:spPr>
          <a:xfrm rot="20271231">
            <a:off x="3189288" y="2286000"/>
            <a:ext cx="302895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Henry Moseley</a:t>
            </a:r>
          </a:p>
        </p:txBody>
      </p:sp>
      <p:sp>
        <p:nvSpPr>
          <p:cNvPr id="14" name="TextBox 13"/>
          <p:cNvSpPr txBox="1"/>
          <p:nvPr/>
        </p:nvSpPr>
        <p:spPr>
          <a:xfrm rot="20271231">
            <a:off x="3228975" y="3394075"/>
            <a:ext cx="3028950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Walther Bothe &amp; James Chadwick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1425" y="1887538"/>
            <a:ext cx="52578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From pages 118-123  your </a:t>
            </a:r>
            <a:r>
              <a:rPr lang="en-US" sz="2800" dirty="0">
                <a:solidFill>
                  <a:schemeClr val="accent3"/>
                </a:solidFill>
                <a:latin typeface="+mn-lt"/>
              </a:rPr>
              <a:t>orange book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...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year of their discovery (if possible)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What they discovered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method or experiment they used to discover it (if it’s there)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4386263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J.J. Thomson (1897)</a:t>
            </a:r>
          </a:p>
        </p:txBody>
      </p:sp>
      <p:sp>
        <p:nvSpPr>
          <p:cNvPr id="28675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6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8677" name="Group 14"/>
          <p:cNvGrpSpPr>
            <a:grpSpLocks/>
          </p:cNvGrpSpPr>
          <p:nvPr/>
        </p:nvGrpSpPr>
        <p:grpSpPr bwMode="auto">
          <a:xfrm>
            <a:off x="1349375" y="3033713"/>
            <a:ext cx="6477000" cy="3048000"/>
            <a:chOff x="1348996" y="3360999"/>
            <a:chExt cx="6477000" cy="3048000"/>
          </a:xfrm>
        </p:grpSpPr>
        <p:sp>
          <p:nvSpPr>
            <p:cNvPr id="28686" name="Line 11"/>
            <p:cNvSpPr>
              <a:spLocks noChangeShapeType="1"/>
            </p:cNvSpPr>
            <p:nvPr/>
          </p:nvSpPr>
          <p:spPr bwMode="auto">
            <a:xfrm flipH="1">
              <a:off x="1348996" y="3360999"/>
              <a:ext cx="1219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2"/>
            <p:cNvSpPr>
              <a:spLocks noChangeShapeType="1"/>
            </p:cNvSpPr>
            <p:nvPr/>
          </p:nvSpPr>
          <p:spPr bwMode="auto">
            <a:xfrm>
              <a:off x="1348996" y="3360999"/>
              <a:ext cx="0" cy="259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3"/>
            <p:cNvSpPr>
              <a:spLocks noChangeShapeType="1"/>
            </p:cNvSpPr>
            <p:nvPr/>
          </p:nvSpPr>
          <p:spPr bwMode="auto">
            <a:xfrm>
              <a:off x="1348996" y="5951799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4"/>
            <p:cNvSpPr>
              <a:spLocks noChangeShapeType="1"/>
            </p:cNvSpPr>
            <p:nvPr/>
          </p:nvSpPr>
          <p:spPr bwMode="auto">
            <a:xfrm>
              <a:off x="2491996" y="5494599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15"/>
            <p:cNvSpPr>
              <a:spLocks noChangeShapeType="1"/>
            </p:cNvSpPr>
            <p:nvPr/>
          </p:nvSpPr>
          <p:spPr bwMode="auto">
            <a:xfrm>
              <a:off x="2644396" y="5723199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18"/>
            <p:cNvSpPr>
              <a:spLocks noChangeShapeType="1"/>
            </p:cNvSpPr>
            <p:nvPr/>
          </p:nvSpPr>
          <p:spPr bwMode="auto">
            <a:xfrm>
              <a:off x="2796796" y="5875599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19"/>
            <p:cNvSpPr>
              <a:spLocks noChangeShapeType="1"/>
            </p:cNvSpPr>
            <p:nvPr/>
          </p:nvSpPr>
          <p:spPr bwMode="auto">
            <a:xfrm>
              <a:off x="2796796" y="5951799"/>
              <a:ext cx="5029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20"/>
            <p:cNvSpPr>
              <a:spLocks noChangeShapeType="1"/>
            </p:cNvSpPr>
            <p:nvPr/>
          </p:nvSpPr>
          <p:spPr bwMode="auto">
            <a:xfrm flipV="1">
              <a:off x="7825996" y="3360999"/>
              <a:ext cx="0" cy="259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8" name="Line 21"/>
          <p:cNvSpPr>
            <a:spLocks noChangeShapeType="1"/>
          </p:cNvSpPr>
          <p:nvPr/>
        </p:nvSpPr>
        <p:spPr bwMode="auto">
          <a:xfrm flipH="1">
            <a:off x="6454775" y="3033713"/>
            <a:ext cx="1371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8679" name="Picture 6" descr="f2e0d76e-cd44-4e8a-b18b-43082bffdc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9922" b="33662"/>
          <a:stretch>
            <a:fillRect/>
          </a:stretch>
        </p:blipFill>
        <p:spPr bwMode="auto">
          <a:xfrm>
            <a:off x="2411413" y="2635250"/>
            <a:ext cx="42719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683375" y="2178050"/>
            <a:ext cx="663575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905000" y="2109788"/>
            <a:ext cx="663575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-</a:t>
            </a:r>
          </a:p>
        </p:txBody>
      </p:sp>
      <p:pic>
        <p:nvPicPr>
          <p:cNvPr id="28682" name="Picture 23" descr="horsesho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938" y="3673475"/>
            <a:ext cx="10620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171700" y="4038600"/>
            <a:ext cx="3262313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magnetic fields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2492375" y="1766888"/>
            <a:ext cx="326231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cathode rays &amp;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8048625" y="1096963"/>
            <a:ext cx="3413125" cy="4524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Exposed cathode rays to magnetic fields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Hoped to separate charges from rays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Rays were deflected WITH the charges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9175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J.J. Thomson – What he concluded</a:t>
            </a:r>
          </a:p>
        </p:txBody>
      </p:sp>
      <p:sp>
        <p:nvSpPr>
          <p:cNvPr id="29699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00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12775" y="2187575"/>
            <a:ext cx="8610600" cy="341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Rays were composed of negatively charged particles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Tekton Pro Cond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He called these particles “corpuscles”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Tekton Pro Cond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These particles came to be known as “electrons”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 (Note: Thomson was awarded a Nobel Prize in 1906)</a:t>
            </a:r>
          </a:p>
        </p:txBody>
      </p:sp>
      <p:pic>
        <p:nvPicPr>
          <p:cNvPr id="7172" name="Picture 4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79337" y="2301481"/>
            <a:ext cx="2540263" cy="39704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9175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Robert Millikan - 1909</a:t>
            </a:r>
          </a:p>
        </p:txBody>
      </p:sp>
      <p:sp>
        <p:nvSpPr>
          <p:cNvPr id="30723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4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" name="Picture 7" descr="image?id=22482&amp;rendTypeId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3929" y="1571768"/>
            <a:ext cx="5257800" cy="4329113"/>
          </a:xfrm>
          <a:prstGeom prst="rect">
            <a:avLst/>
          </a:prstGeom>
          <a:noFill/>
          <a:ln/>
          <a:effectLst>
            <a:softEdge rad="114300"/>
          </a:effec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83350" y="1808163"/>
            <a:ext cx="4721225" cy="3970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Adjusted the charge on the plates until gravity and charge balanced and oil droplets hovered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Tekton Pro Cond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 Cond" pitchFamily="34" charset="0"/>
              </a:rPr>
              <a:t>Calculated the charge on each droplet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9175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Robert Millikan – what he concluded</a:t>
            </a:r>
          </a:p>
        </p:txBody>
      </p:sp>
      <p:sp>
        <p:nvSpPr>
          <p:cNvPr id="31747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8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0913" y="1830388"/>
            <a:ext cx="7100887" cy="3970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Observed that charges were different, but had a common denominator 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Tekton Pro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Determined the charge on an electron (1.6 x 10</a:t>
            </a:r>
            <a:r>
              <a:rPr lang="en-US" sz="3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-19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 Coulombs)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(Note: Millikan was awarded a Nobel Prize in 1923)</a:t>
            </a:r>
          </a:p>
        </p:txBody>
      </p:sp>
      <p:pic>
        <p:nvPicPr>
          <p:cNvPr id="18434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173615" y="1838908"/>
            <a:ext cx="2929813" cy="390197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9175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Ernest Rutherford - 1911</a:t>
            </a:r>
          </a:p>
        </p:txBody>
      </p:sp>
      <p:sp>
        <p:nvSpPr>
          <p:cNvPr id="32771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2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Picture 12" descr="1911_gfoil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94719" y="2036213"/>
            <a:ext cx="4495800" cy="3400425"/>
          </a:xfrm>
          <a:prstGeom prst="rect">
            <a:avLst/>
          </a:prstGeom>
          <a:noFill/>
          <a:ln/>
          <a:effectLst>
            <a:softEdge rad="63500"/>
          </a:effectLst>
        </p:spPr>
      </p:pic>
      <p:pic>
        <p:nvPicPr>
          <p:cNvPr id="7" name="Picture 13" descr="1911_gfoil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669" y="2036213"/>
            <a:ext cx="4495800" cy="340042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9175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Ernest Rutherford – What he did</a:t>
            </a:r>
          </a:p>
        </p:txBody>
      </p:sp>
      <p:sp>
        <p:nvSpPr>
          <p:cNvPr id="33795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6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38275" y="1800225"/>
            <a:ext cx="8610600" cy="3970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600">
                <a:solidFill>
                  <a:srgbClr val="FFCC00"/>
                </a:solidFill>
                <a:latin typeface="Tekton Pro"/>
              </a:rPr>
              <a:t> Experiment conceived by Rutherford but conducted by grad students Hans Geiger and Ernest Marsden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3600">
              <a:solidFill>
                <a:srgbClr val="FFCC00"/>
              </a:solidFill>
              <a:latin typeface="Tekton Pro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600">
                <a:solidFill>
                  <a:srgbClr val="FFCC00"/>
                </a:solidFill>
                <a:latin typeface="Tekton Pro"/>
              </a:rPr>
              <a:t>Fired alpha particles at gold foil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3600">
              <a:solidFill>
                <a:srgbClr val="FFCC00"/>
              </a:solidFill>
              <a:latin typeface="Tekton Pro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600">
                <a:solidFill>
                  <a:srgbClr val="FFCC00"/>
                </a:solidFill>
                <a:latin typeface="Tekton Pro"/>
              </a:rPr>
              <a:t>Saw that most particles passed straight through the foil, but some were deflected sharply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100" y="803275"/>
            <a:ext cx="408940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First Ideas about Matter...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27100" y="1427163"/>
            <a:ext cx="4089400" cy="4530725"/>
            <a:chOff x="926758" y="1779373"/>
            <a:chExt cx="4090086" cy="4529457"/>
          </a:xfrm>
        </p:grpSpPr>
        <p:sp>
          <p:nvSpPr>
            <p:cNvPr id="3" name="TextBox 2"/>
            <p:cNvSpPr txBox="1"/>
            <p:nvPr/>
          </p:nvSpPr>
          <p:spPr>
            <a:xfrm>
              <a:off x="926758" y="1779373"/>
              <a:ext cx="4090086" cy="1753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Aristotle’s musings...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Matter is infinitely divisible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Everything is made of  “</a:t>
              </a:r>
              <a:r>
                <a:rPr lang="en-US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hyle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”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Different materials are because of varying degrees of moisture, dryness, heat and cold</a:t>
              </a:r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01" y="3533699"/>
              <a:ext cx="2293730" cy="27751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softEdge rad="127000"/>
            </a:effectLst>
          </p:spPr>
        </p:pic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6288088" y="1427163"/>
            <a:ext cx="4719637" cy="4530725"/>
            <a:chOff x="6288258" y="1427681"/>
            <a:chExt cx="4719078" cy="4529457"/>
          </a:xfrm>
        </p:grpSpPr>
        <p:sp>
          <p:nvSpPr>
            <p:cNvPr id="6" name="TextBox 5"/>
            <p:cNvSpPr txBox="1"/>
            <p:nvPr/>
          </p:nvSpPr>
          <p:spPr>
            <a:xfrm>
              <a:off x="6288258" y="1427681"/>
              <a:ext cx="4719078" cy="1753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Democritus’s shower thoughts...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Matter is made of tiny particles and empty space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“</a:t>
              </a:r>
              <a:r>
                <a:rPr lang="en-US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atomos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” means “indivisible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Different materials are made of different atoms</a:t>
              </a: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9834" y="3183887"/>
              <a:ext cx="2072640" cy="277325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softEdge rad="1270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9175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Ernest Rutherford - 1911</a:t>
            </a:r>
          </a:p>
        </p:txBody>
      </p:sp>
      <p:sp>
        <p:nvSpPr>
          <p:cNvPr id="34819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20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2" name="Picture 2" descr="Image result for ernest rutherf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60864" y="1735494"/>
            <a:ext cx="4317578" cy="4317579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/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2988" y="1744663"/>
            <a:ext cx="5195887" cy="3784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 The atom has a very small mass center (nucleus)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Tekton Pro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 This tiny mass center is surrounded by lots of empty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9175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Henry Moseley - 1914</a:t>
            </a:r>
          </a:p>
        </p:txBody>
      </p:sp>
      <p:sp>
        <p:nvSpPr>
          <p:cNvPr id="35843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5844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Picture 6" descr="MoseleyExperi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48947" y="1718388"/>
            <a:ext cx="6019800" cy="4514850"/>
          </a:xfrm>
          <a:prstGeom prst="rect">
            <a:avLst/>
          </a:prstGeom>
          <a:noFill/>
          <a:ln/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9175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Henry Moseley – What he did</a:t>
            </a:r>
          </a:p>
        </p:txBody>
      </p:sp>
      <p:sp>
        <p:nvSpPr>
          <p:cNvPr id="36867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6868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25513" y="1849438"/>
            <a:ext cx="8610600" cy="283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 Experimented with x-ray tubes by changing the metal used for the anode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Tekton Pro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Measured the wavelengths of the resulting x-rays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9175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Henry Moseley– What he concluded</a:t>
            </a:r>
          </a:p>
        </p:txBody>
      </p:sp>
      <p:sp>
        <p:nvSpPr>
          <p:cNvPr id="37891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2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2775" y="1963738"/>
            <a:ext cx="8610600" cy="3387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 Each different metal is made of its own unique kind of atoms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Tekton Pro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Each element’s atoms have a characteristic number of protons in their nuclei (atomic number)</a:t>
            </a:r>
          </a:p>
        </p:txBody>
      </p:sp>
      <p:pic>
        <p:nvPicPr>
          <p:cNvPr id="12290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356717" y="1951779"/>
            <a:ext cx="2596646" cy="40025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 bwMode="auto">
          <a:xfrm rot="16200000">
            <a:off x="2633663" y="3155950"/>
            <a:ext cx="3429000" cy="914400"/>
          </a:xfrm>
          <a:prstGeom prst="parallelogram">
            <a:avLst>
              <a:gd name="adj" fmla="val 32337"/>
            </a:avLst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>
              <a:defRPr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5" y="822325"/>
            <a:ext cx="1004887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Walter Bothe &amp; James Chadwick – 1930-1932</a:t>
            </a:r>
          </a:p>
        </p:txBody>
      </p:sp>
      <p:sp>
        <p:nvSpPr>
          <p:cNvPr id="38916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7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8" name="Right Arrow Callout 7"/>
          <p:cNvSpPr>
            <a:spLocks noChangeArrowheads="1"/>
          </p:cNvSpPr>
          <p:nvPr/>
        </p:nvSpPr>
        <p:spPr bwMode="auto">
          <a:xfrm>
            <a:off x="1757363" y="2965450"/>
            <a:ext cx="1143000" cy="1219200"/>
          </a:xfrm>
          <a:prstGeom prst="rightArrowCallout">
            <a:avLst>
              <a:gd name="adj1" fmla="val 24998"/>
              <a:gd name="adj2" fmla="val 24998"/>
              <a:gd name="adj3" fmla="val 25000"/>
              <a:gd name="adj4" fmla="val 6497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/>
            <a:endParaRPr lang="en-US" sz="28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6563" y="2965450"/>
            <a:ext cx="6699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1833563" y="2965450"/>
            <a:ext cx="669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6000">
                <a:solidFill>
                  <a:schemeClr val="bg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 rot="-5400000">
            <a:off x="3307557" y="2337594"/>
            <a:ext cx="153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>
                <a:latin typeface="Playbill" pitchFamily="82" charset="0"/>
              </a:rPr>
              <a:t>Beryllium-9</a:t>
            </a:r>
          </a:p>
        </p:txBody>
      </p:sp>
      <p:sp>
        <p:nvSpPr>
          <p:cNvPr id="38922" name="Parallelogram 11"/>
          <p:cNvSpPr>
            <a:spLocks noChangeArrowheads="1"/>
          </p:cNvSpPr>
          <p:nvPr/>
        </p:nvSpPr>
        <p:spPr bwMode="auto">
          <a:xfrm rot="-5400000">
            <a:off x="5243513" y="3175000"/>
            <a:ext cx="3429000" cy="876300"/>
          </a:xfrm>
          <a:prstGeom prst="parallelogram">
            <a:avLst>
              <a:gd name="adj" fmla="val 32337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/>
            <a:endParaRPr lang="en-US" sz="2800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9963" y="2965450"/>
            <a:ext cx="6699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7163" y="2965450"/>
            <a:ext cx="6699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8925" name="TextBox 14"/>
          <p:cNvSpPr txBox="1">
            <a:spLocks noChangeArrowheads="1"/>
          </p:cNvSpPr>
          <p:nvPr/>
        </p:nvSpPr>
        <p:spPr bwMode="auto">
          <a:xfrm rot="-5400000">
            <a:off x="6238875" y="2733675"/>
            <a:ext cx="1787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>
                <a:latin typeface="Playbill" pitchFamily="82" charset="0"/>
              </a:rPr>
              <a:t>Parrafin Wax</a:t>
            </a:r>
          </a:p>
        </p:txBody>
      </p:sp>
      <p:cxnSp>
        <p:nvCxnSpPr>
          <p:cNvPr id="38926" name="Straight Connector 15"/>
          <p:cNvCxnSpPr>
            <a:cxnSpLocks noChangeShapeType="1"/>
            <a:stCxn id="7" idx="4"/>
          </p:cNvCxnSpPr>
          <p:nvPr/>
        </p:nvCxnSpPr>
        <p:spPr bwMode="auto">
          <a:xfrm>
            <a:off x="4805363" y="3613150"/>
            <a:ext cx="2133600" cy="38100"/>
          </a:xfrm>
          <a:prstGeom prst="line">
            <a:avLst/>
          </a:prstGeom>
          <a:noFill/>
          <a:ln w="50800" algn="ctr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8927" name="Straight Connector 16"/>
          <p:cNvCxnSpPr>
            <a:cxnSpLocks noChangeShapeType="1"/>
          </p:cNvCxnSpPr>
          <p:nvPr/>
        </p:nvCxnSpPr>
        <p:spPr bwMode="auto">
          <a:xfrm>
            <a:off x="4805363" y="3765550"/>
            <a:ext cx="2133600" cy="38100"/>
          </a:xfrm>
          <a:prstGeom prst="line">
            <a:avLst/>
          </a:prstGeom>
          <a:noFill/>
          <a:ln w="50800" algn="ctr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8928" name="Straight Connector 17"/>
          <p:cNvCxnSpPr>
            <a:cxnSpLocks noChangeShapeType="1"/>
          </p:cNvCxnSpPr>
          <p:nvPr/>
        </p:nvCxnSpPr>
        <p:spPr bwMode="auto">
          <a:xfrm>
            <a:off x="4805363" y="3917950"/>
            <a:ext cx="2133600" cy="38100"/>
          </a:xfrm>
          <a:prstGeom prst="line">
            <a:avLst/>
          </a:prstGeom>
          <a:noFill/>
          <a:ln w="50800" algn="ctr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8929" name="Straight Connector 18"/>
          <p:cNvCxnSpPr>
            <a:cxnSpLocks noChangeShapeType="1"/>
          </p:cNvCxnSpPr>
          <p:nvPr/>
        </p:nvCxnSpPr>
        <p:spPr bwMode="auto">
          <a:xfrm>
            <a:off x="4805363" y="3460750"/>
            <a:ext cx="2133600" cy="38100"/>
          </a:xfrm>
          <a:prstGeom prst="line">
            <a:avLst/>
          </a:prstGeom>
          <a:noFill/>
          <a:ln w="50800" algn="ctr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8930" name="Straight Connector 19"/>
          <p:cNvCxnSpPr>
            <a:cxnSpLocks noChangeShapeType="1"/>
          </p:cNvCxnSpPr>
          <p:nvPr/>
        </p:nvCxnSpPr>
        <p:spPr bwMode="auto">
          <a:xfrm>
            <a:off x="4805363" y="3308350"/>
            <a:ext cx="2133600" cy="38100"/>
          </a:xfrm>
          <a:prstGeom prst="line">
            <a:avLst/>
          </a:prstGeom>
          <a:noFill/>
          <a:ln w="50800" algn="ctr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38931" name="Group 20"/>
          <p:cNvGrpSpPr>
            <a:grpSpLocks/>
          </p:cNvGrpSpPr>
          <p:nvPr/>
        </p:nvGrpSpPr>
        <p:grpSpPr bwMode="auto">
          <a:xfrm rot="512408">
            <a:off x="5006975" y="4505325"/>
            <a:ext cx="1219200" cy="1828800"/>
            <a:chOff x="3886200" y="4495799"/>
            <a:chExt cx="1219200" cy="1828801"/>
          </a:xfrm>
        </p:grpSpPr>
        <p:sp>
          <p:nvSpPr>
            <p:cNvPr id="38943" name="Flowchart: Stored Data 21"/>
            <p:cNvSpPr>
              <a:spLocks noChangeArrowheads="1"/>
            </p:cNvSpPr>
            <p:nvPr/>
          </p:nvSpPr>
          <p:spPr bwMode="auto">
            <a:xfrm rot="-5400000">
              <a:off x="4076700" y="5486400"/>
              <a:ext cx="876300" cy="800100"/>
            </a:xfrm>
            <a:prstGeom prst="flowChartOnlineStorage">
              <a:avLst/>
            </a:pr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/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23" name="Snip Single Corner Rectangle 22"/>
            <p:cNvSpPr/>
            <p:nvPr/>
          </p:nvSpPr>
          <p:spPr bwMode="auto">
            <a:xfrm rot="10800000">
              <a:off x="3883422" y="4490396"/>
              <a:ext cx="457200" cy="1752601"/>
            </a:xfrm>
            <a:prstGeom prst="snip1Rect">
              <a:avLst>
                <a:gd name="adj" fmla="val 50000"/>
              </a:avLst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24" name="Snip Single Corner Rectangle 23"/>
            <p:cNvSpPr/>
            <p:nvPr/>
          </p:nvSpPr>
          <p:spPr bwMode="auto">
            <a:xfrm rot="10800000" flipH="1">
              <a:off x="4645861" y="4489879"/>
              <a:ext cx="457200" cy="1752601"/>
            </a:xfrm>
            <a:prstGeom prst="snip1Rect">
              <a:avLst>
                <a:gd name="adj" fmla="val 50000"/>
              </a:avLst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8946" name="Rectangle 24"/>
            <p:cNvSpPr>
              <a:spLocks noChangeArrowheads="1"/>
            </p:cNvSpPr>
            <p:nvPr/>
          </p:nvSpPr>
          <p:spPr bwMode="auto">
            <a:xfrm>
              <a:off x="3886200" y="4495800"/>
              <a:ext cx="457200" cy="38100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/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8947" name="Rectangle 25"/>
            <p:cNvSpPr>
              <a:spLocks noChangeArrowheads="1"/>
            </p:cNvSpPr>
            <p:nvPr/>
          </p:nvSpPr>
          <p:spPr bwMode="auto">
            <a:xfrm>
              <a:off x="4648200" y="4495800"/>
              <a:ext cx="457200" cy="38100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/>
              <a:endParaRPr lang="en-US" sz="2800">
                <a:latin typeface="Times New Roman" pitchFamily="18" charset="0"/>
              </a:endParaRPr>
            </a:p>
          </p:txBody>
        </p:sp>
      </p:grpSp>
      <p:grpSp>
        <p:nvGrpSpPr>
          <p:cNvPr id="38932" name="Group 26"/>
          <p:cNvGrpSpPr>
            <a:grpSpLocks/>
          </p:cNvGrpSpPr>
          <p:nvPr/>
        </p:nvGrpSpPr>
        <p:grpSpPr bwMode="auto">
          <a:xfrm rot="449485">
            <a:off x="7923213" y="4518025"/>
            <a:ext cx="1219200" cy="1828800"/>
            <a:chOff x="3886200" y="4495799"/>
            <a:chExt cx="1219200" cy="1828801"/>
          </a:xfrm>
        </p:grpSpPr>
        <p:sp>
          <p:nvSpPr>
            <p:cNvPr id="38938" name="Flowchart: Stored Data 27"/>
            <p:cNvSpPr>
              <a:spLocks noChangeArrowheads="1"/>
            </p:cNvSpPr>
            <p:nvPr/>
          </p:nvSpPr>
          <p:spPr bwMode="auto">
            <a:xfrm rot="-5400000">
              <a:off x="4076700" y="5486400"/>
              <a:ext cx="876300" cy="800100"/>
            </a:xfrm>
            <a:prstGeom prst="flowChartOnlineStorage">
              <a:avLst/>
            </a:pr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/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29" name="Snip Single Corner Rectangle 28"/>
            <p:cNvSpPr/>
            <p:nvPr/>
          </p:nvSpPr>
          <p:spPr bwMode="auto">
            <a:xfrm rot="10800000">
              <a:off x="3883536" y="4489882"/>
              <a:ext cx="457200" cy="1752601"/>
            </a:xfrm>
            <a:prstGeom prst="snip1Rect">
              <a:avLst>
                <a:gd name="adj" fmla="val 50000"/>
              </a:avLst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0" name="Snip Single Corner Rectangle 29"/>
            <p:cNvSpPr/>
            <p:nvPr/>
          </p:nvSpPr>
          <p:spPr bwMode="auto">
            <a:xfrm rot="10800000" flipH="1">
              <a:off x="4647970" y="4495036"/>
              <a:ext cx="457200" cy="1752601"/>
            </a:xfrm>
            <a:prstGeom prst="snip1Rect">
              <a:avLst>
                <a:gd name="adj" fmla="val 50000"/>
              </a:avLst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8941" name="Rectangle 30"/>
            <p:cNvSpPr>
              <a:spLocks noChangeArrowheads="1"/>
            </p:cNvSpPr>
            <p:nvPr/>
          </p:nvSpPr>
          <p:spPr bwMode="auto">
            <a:xfrm>
              <a:off x="3886200" y="4495800"/>
              <a:ext cx="457200" cy="38100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/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38942" name="Rectangle 31"/>
            <p:cNvSpPr>
              <a:spLocks noChangeArrowheads="1"/>
            </p:cNvSpPr>
            <p:nvPr/>
          </p:nvSpPr>
          <p:spPr bwMode="auto">
            <a:xfrm>
              <a:off x="4648200" y="4495800"/>
              <a:ext cx="457200" cy="38100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/>
              <a:endParaRPr lang="en-US" sz="2800">
                <a:latin typeface="Times New Roman" pitchFamily="18" charset="0"/>
              </a:endParaRPr>
            </a:p>
          </p:txBody>
        </p:sp>
      </p:grpSp>
      <p:sp>
        <p:nvSpPr>
          <p:cNvPr id="33" name="Arc 32"/>
          <p:cNvSpPr/>
          <p:nvPr/>
        </p:nvSpPr>
        <p:spPr bwMode="auto">
          <a:xfrm rot="16200000" flipH="1" flipV="1">
            <a:off x="6519863" y="336550"/>
            <a:ext cx="2209800" cy="5029200"/>
          </a:xfrm>
          <a:prstGeom prst="arc">
            <a:avLst>
              <a:gd name="adj1" fmla="val 16200000"/>
              <a:gd name="adj2" fmla="val 21537959"/>
            </a:avLst>
          </a:prstGeom>
          <a:solidFill>
            <a:schemeClr val="bg1"/>
          </a:solidFill>
          <a:ln w="50800" cap="flat" cmpd="sng" algn="ctr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>
              <a:defRPr/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38934" name="TextBox 33"/>
          <p:cNvSpPr txBox="1">
            <a:spLocks noChangeArrowheads="1"/>
          </p:cNvSpPr>
          <p:nvPr/>
        </p:nvSpPr>
        <p:spPr bwMode="auto">
          <a:xfrm rot="718072">
            <a:off x="5183188" y="3846513"/>
            <a:ext cx="419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Showcard Gothic" pitchFamily="82" charset="0"/>
              </a:rPr>
              <a:t>-</a:t>
            </a:r>
          </a:p>
        </p:txBody>
      </p:sp>
      <p:sp>
        <p:nvSpPr>
          <p:cNvPr id="38935" name="TextBox 34"/>
          <p:cNvSpPr txBox="1">
            <a:spLocks noChangeArrowheads="1"/>
          </p:cNvSpPr>
          <p:nvPr/>
        </p:nvSpPr>
        <p:spPr bwMode="auto">
          <a:xfrm rot="718072">
            <a:off x="5902325" y="3979863"/>
            <a:ext cx="504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Showcard Gothic" pitchFamily="82" charset="0"/>
              </a:rPr>
              <a:t>+</a:t>
            </a:r>
          </a:p>
        </p:txBody>
      </p:sp>
      <p:sp>
        <p:nvSpPr>
          <p:cNvPr id="38936" name="TextBox 35"/>
          <p:cNvSpPr txBox="1">
            <a:spLocks noChangeArrowheads="1"/>
          </p:cNvSpPr>
          <p:nvPr/>
        </p:nvSpPr>
        <p:spPr bwMode="auto">
          <a:xfrm rot="718072">
            <a:off x="8121650" y="3846513"/>
            <a:ext cx="419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Showcard Gothic" pitchFamily="82" charset="0"/>
              </a:rPr>
              <a:t>-</a:t>
            </a:r>
          </a:p>
        </p:txBody>
      </p:sp>
      <p:sp>
        <p:nvSpPr>
          <p:cNvPr id="38937" name="TextBox 36"/>
          <p:cNvSpPr txBox="1">
            <a:spLocks noChangeArrowheads="1"/>
          </p:cNvSpPr>
          <p:nvPr/>
        </p:nvSpPr>
        <p:spPr bwMode="auto">
          <a:xfrm rot="718072">
            <a:off x="8797925" y="3922713"/>
            <a:ext cx="504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Showcard Gothic" pitchFamily="82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775" y="1009650"/>
            <a:ext cx="11028363" cy="63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William Bothe &amp; James Chadwick – What they saw</a:t>
            </a:r>
          </a:p>
        </p:txBody>
      </p:sp>
      <p:sp>
        <p:nvSpPr>
          <p:cNvPr id="39939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40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3150" y="1595438"/>
            <a:ext cx="8610600" cy="5076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Bombarded beryllium-9 with alpha particles.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Tekton Pro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This gave off high energy rays which were unaffected by a magnetic field.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Tekton Pro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These rays, when directed at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parrifin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 wax, displaced high energy protons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Tekton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775" y="1009650"/>
            <a:ext cx="11028363" cy="63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William Bothe &amp; James Chadwick – Conclusions</a:t>
            </a:r>
          </a:p>
        </p:txBody>
      </p:sp>
      <p:sp>
        <p:nvSpPr>
          <p:cNvPr id="40963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4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2775" y="1639888"/>
            <a:ext cx="7448550" cy="4032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Bothe didn’t know what conclusion to draw, but set the stage for Chadwick two years later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Tekton Pro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kton Pro" pitchFamily="34" charset="0"/>
              </a:rPr>
              <a:t>Chadwick repeated Bothe’s experiment and concluded that this particle with similar mass as a proton, but with no charge, must be the third subatomic particle which had been proposed for over 10 years by others, but was previously unproven.</a:t>
            </a:r>
          </a:p>
        </p:txBody>
      </p:sp>
      <p:pic>
        <p:nvPicPr>
          <p:cNvPr id="20482" name="Picture 2" descr="Image result for william bothe scient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893698" y="1505294"/>
            <a:ext cx="1987156" cy="26374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20484" name="Picture 4" descr="Image result for james chadw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853127" y="3843393"/>
            <a:ext cx="1788432" cy="250601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7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11313" y="1301750"/>
            <a:ext cx="939323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Bottom Line……. 99% of ALL  that we know about matter has been discovered within that last 3% of recorded history!!!! (That’s within the last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150 years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 People believed Aristotle’s “pile of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hyle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 for about 2200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804863"/>
            <a:ext cx="412750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Inside the Atom</a:t>
            </a:r>
          </a:p>
        </p:txBody>
      </p:sp>
      <p:sp>
        <p:nvSpPr>
          <p:cNvPr id="43011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2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3150" y="1609725"/>
            <a:ext cx="2971800" cy="4114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Atomic Number</a:t>
            </a:r>
          </a:p>
          <a:p>
            <a:pPr algn="r" fontAlgn="auto"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fontAlgn="auto"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fontAlgn="auto"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fontAlgn="auto"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Mass Number</a:t>
            </a:r>
          </a:p>
          <a:p>
            <a:pPr algn="r" fontAlgn="auto"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fontAlgn="auto"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fontAlgn="auto"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fontAlgn="auto"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Atomic Mass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044950" y="1609725"/>
            <a:ext cx="52578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Tx/>
              <a:buChar char="-"/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number of protons in the nucleus of an atom. (defines an element) </a:t>
            </a:r>
          </a:p>
          <a:p>
            <a:pPr fontAlgn="auto">
              <a:buFontTx/>
              <a:buChar char="-"/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auto">
              <a:buFontTx/>
              <a:buChar char="-"/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number of protons plus neutrons in the nucleus of 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SPECIFIC ISOTOPE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  </a:t>
            </a:r>
          </a:p>
          <a:p>
            <a:pPr fontAlgn="auto">
              <a:buFontTx/>
              <a:buChar char="-"/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auto">
              <a:buFontTx/>
              <a:buChar char="-"/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weighted average of the masses of all isotopes of an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775" y="692150"/>
            <a:ext cx="11028363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So how do we know...</a:t>
            </a:r>
          </a:p>
        </p:txBody>
      </p:sp>
      <p:sp>
        <p:nvSpPr>
          <p:cNvPr id="44035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6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4588" y="1703388"/>
            <a:ext cx="2998787" cy="41148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…the number of protons?</a:t>
            </a:r>
          </a:p>
          <a:p>
            <a:pPr fontAlgn="auto">
              <a:defRPr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auto"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…the number of neutrons?</a:t>
            </a:r>
          </a:p>
          <a:p>
            <a:pPr fontAlgn="auto">
              <a:defRPr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auto"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…the charge?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184650" y="1833563"/>
            <a:ext cx="38862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 3" charset="2"/>
              <a:buNone/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 the atomic number (Z)</a:t>
            </a:r>
          </a:p>
          <a:p>
            <a:pPr fontAlgn="auto">
              <a:buFont typeface="Wingdings 3" charset="2"/>
              <a:buNone/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auto">
              <a:buFont typeface="Wingdings 3" charset="2"/>
              <a:buNone/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auto">
              <a:buFont typeface="Wingdings 3" charset="2"/>
              <a:buNone/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 p</a:t>
            </a:r>
            <a: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n = Mass # (A)</a:t>
            </a:r>
          </a:p>
          <a:p>
            <a:pPr fontAlgn="auto">
              <a:buFont typeface="Wingdings 3" charset="2"/>
              <a:buNone/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auto">
              <a:buFont typeface="Wingdings 3" charset="2"/>
              <a:buNone/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pPr fontAlgn="auto">
              <a:buFont typeface="Wingdings 3" charset="2"/>
              <a:buNone/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 Charge = p</a:t>
            </a:r>
            <a: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-  e</a:t>
            </a:r>
            <a: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450" y="739775"/>
            <a:ext cx="4089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How did the Greeks test their hypotheses?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60538" y="1612900"/>
            <a:ext cx="3135312" cy="2435225"/>
            <a:chOff x="1760806" y="1612843"/>
            <a:chExt cx="3135290" cy="2434916"/>
          </a:xfrm>
        </p:grpSpPr>
        <p:sp>
          <p:nvSpPr>
            <p:cNvPr id="3" name="TextBox 2"/>
            <p:cNvSpPr txBox="1"/>
            <p:nvPr/>
          </p:nvSpPr>
          <p:spPr>
            <a:xfrm>
              <a:off x="1760806" y="3339824"/>
              <a:ext cx="3135290" cy="707935"/>
            </a:xfrm>
            <a:prstGeom prst="rect">
              <a:avLst/>
            </a:prstGeom>
            <a:noFill/>
            <a:ln w="1016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THEY DIDN’T</a:t>
              </a:r>
            </a:p>
          </p:txBody>
        </p:sp>
        <p:sp>
          <p:nvSpPr>
            <p:cNvPr id="4" name="Right Arrow 3"/>
            <p:cNvSpPr/>
            <p:nvPr/>
          </p:nvSpPr>
          <p:spPr>
            <a:xfrm rot="3070647">
              <a:off x="1693437" y="2132646"/>
              <a:ext cx="1660314" cy="6207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921250" y="1133475"/>
            <a:ext cx="6351588" cy="1889125"/>
            <a:chOff x="4920760" y="1133747"/>
            <a:chExt cx="6351942" cy="1888639"/>
          </a:xfrm>
        </p:grpSpPr>
        <p:sp>
          <p:nvSpPr>
            <p:cNvPr id="5" name="Right Arrow 4"/>
            <p:cNvSpPr/>
            <p:nvPr/>
          </p:nvSpPr>
          <p:spPr>
            <a:xfrm rot="19448824">
              <a:off x="4920760" y="2401834"/>
              <a:ext cx="1660618" cy="6205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05192" y="1133747"/>
              <a:ext cx="4667510" cy="12458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Two class-system</a:t>
              </a: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Philosophers/upper class</a:t>
              </a: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Plebeians/lower class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148263" y="3260725"/>
            <a:ext cx="6513512" cy="2400300"/>
            <a:chOff x="5147751" y="3260190"/>
            <a:chExt cx="6514365" cy="2400657"/>
          </a:xfrm>
        </p:grpSpPr>
        <p:sp>
          <p:nvSpPr>
            <p:cNvPr id="6" name="Right Arrow 5"/>
            <p:cNvSpPr/>
            <p:nvPr/>
          </p:nvSpPr>
          <p:spPr>
            <a:xfrm>
              <a:off x="5147751" y="3382446"/>
              <a:ext cx="1660742" cy="6223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8493" y="3260190"/>
              <a:ext cx="4853623" cy="24006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Philosophers felt working with hands was beneath them</a:t>
              </a: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Plebeians were not allowed to use their minds for upper level thinking.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15950" y="4525963"/>
            <a:ext cx="6191250" cy="1323975"/>
            <a:chOff x="615263" y="4526350"/>
            <a:chExt cx="6192475" cy="1323439"/>
          </a:xfrm>
        </p:grpSpPr>
        <p:sp>
          <p:nvSpPr>
            <p:cNvPr id="9" name="Right Arrow 8"/>
            <p:cNvSpPr/>
            <p:nvPr/>
          </p:nvSpPr>
          <p:spPr>
            <a:xfrm rot="10800000">
              <a:off x="5570831" y="4884980"/>
              <a:ext cx="1236907" cy="6204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263" y="4526350"/>
              <a:ext cx="4853948" cy="1323439"/>
            </a:xfrm>
            <a:prstGeom prst="rect">
              <a:avLst/>
            </a:prstGeom>
            <a:noFill/>
            <a:ln w="1016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EXPERIMENTATION REQUIRES BOTH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775" y="692150"/>
            <a:ext cx="11028363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So how do we know...</a:t>
            </a:r>
          </a:p>
        </p:txBody>
      </p:sp>
      <p:sp>
        <p:nvSpPr>
          <p:cNvPr id="1029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0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775" y="1703388"/>
            <a:ext cx="1050925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3500" dirty="0"/>
              <a:t>…the  average atomic mass? (Simple vs. Weighted average: What is the average age of people in this room?)</a:t>
            </a:r>
          </a:p>
          <a:p>
            <a:pPr fontAlgn="auto">
              <a:defRPr/>
            </a:pPr>
            <a:r>
              <a:rPr lang="en-US" sz="3500" b="1" dirty="0">
                <a:solidFill>
                  <a:srgbClr val="FF6600"/>
                </a:solidFill>
              </a:rPr>
              <a:t>Chemistry: A Modern Course – p. 137, #8 &amp;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775" y="692150"/>
            <a:ext cx="11028363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So how do we know...</a:t>
            </a:r>
          </a:p>
        </p:txBody>
      </p:sp>
      <p:sp>
        <p:nvSpPr>
          <p:cNvPr id="45059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2775" y="1703388"/>
            <a:ext cx="10677525" cy="1143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3500" dirty="0"/>
              <a:t>…the relative abundance (percentage) of each isotope?</a:t>
            </a:r>
          </a:p>
          <a:p>
            <a:pPr fontAlgn="auto">
              <a:defRPr/>
            </a:pPr>
            <a:r>
              <a:rPr lang="en-US" sz="3500" b="1" dirty="0">
                <a:solidFill>
                  <a:srgbClr val="FF6600"/>
                </a:solidFill>
              </a:rPr>
              <a:t>MASS SPECTROMETRY</a:t>
            </a:r>
          </a:p>
          <a:p>
            <a:pPr fontAlgn="auto">
              <a:defRPr/>
            </a:pPr>
            <a:endParaRPr lang="en-US" sz="3500" b="1" dirty="0">
              <a:solidFill>
                <a:srgbClr val="FF6600"/>
              </a:solidFill>
            </a:endParaRPr>
          </a:p>
        </p:txBody>
      </p:sp>
      <p:pic>
        <p:nvPicPr>
          <p:cNvPr id="8" name="Picture 3" descr="H:\Chemistry I\Atomic Theory\MassSp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9436" y="2286664"/>
            <a:ext cx="5486400" cy="3584448"/>
          </a:xfrm>
          <a:prstGeom prst="rect">
            <a:avLst/>
          </a:prstGeom>
          <a:noFill/>
          <a:effectLst>
            <a:softEdge rad="254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4650" y="295275"/>
            <a:ext cx="7032625" cy="2813050"/>
            <a:chOff x="375082" y="295963"/>
            <a:chExt cx="7031558" cy="2812997"/>
          </a:xfrm>
        </p:grpSpPr>
        <p:pic>
          <p:nvPicPr>
            <p:cNvPr id="1026" name="Picture 2" descr="Image result for 2000 years later mem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75082" y="295963"/>
              <a:ext cx="3750663" cy="2812997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/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870227" y="659494"/>
              <a:ext cx="3536413" cy="4762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(~400 B.C.-1700 A.D.)</a:t>
              </a:r>
            </a:p>
          </p:txBody>
        </p:sp>
      </p:grp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758825" y="3108325"/>
            <a:ext cx="5984875" cy="2806700"/>
            <a:chOff x="758701" y="3108960"/>
            <a:chExt cx="5985376" cy="280549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8701" y="3108960"/>
              <a:ext cx="4584264" cy="28054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softEdge rad="101600"/>
            </a:effectLst>
          </p:spPr>
        </p:pic>
        <p:sp>
          <p:nvSpPr>
            <p:cNvPr id="8" name="Right Arrow 7"/>
            <p:cNvSpPr/>
            <p:nvPr/>
          </p:nvSpPr>
          <p:spPr>
            <a:xfrm rot="8574325">
              <a:off x="4291185" y="3897608"/>
              <a:ext cx="2452892" cy="576014"/>
            </a:xfrm>
            <a:prstGeom prst="rightArrow">
              <a:avLst>
                <a:gd name="adj1" fmla="val 4495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870325" y="1406525"/>
            <a:ext cx="7485063" cy="1809750"/>
            <a:chOff x="3870919" y="1406991"/>
            <a:chExt cx="7484443" cy="1808653"/>
          </a:xfrm>
        </p:grpSpPr>
        <p:sp>
          <p:nvSpPr>
            <p:cNvPr id="4" name="TextBox 3"/>
            <p:cNvSpPr txBox="1"/>
            <p:nvPr/>
          </p:nvSpPr>
          <p:spPr>
            <a:xfrm>
              <a:off x="3870919" y="1406991"/>
              <a:ext cx="6906641" cy="8614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People blindly accepted Aristotle’s theories because he was Aristotle (wouldn’t you?)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17021" y="2738097"/>
              <a:ext cx="5838341" cy="4775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Everyone accepted his “pile of </a:t>
              </a:r>
              <a:r>
                <a:rPr lang="en-US" sz="25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hyle</a:t>
              </a:r>
              <a:r>
                <a:rPr lang="en-US" sz="25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750" y="788988"/>
            <a:ext cx="35623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Alchemists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0750" y="1962150"/>
            <a:ext cx="6861175" cy="278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Tried to make gold out of more common materials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EPIC FAIL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HOWEVER, they were successful in establishing many experimental techniques and systems of notation and symbols</a:t>
            </a:r>
          </a:p>
        </p:txBody>
      </p:sp>
      <p:pic>
        <p:nvPicPr>
          <p:cNvPr id="2050" name="Picture 2" descr="Image result for alchemy symb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81365" y="1419368"/>
            <a:ext cx="3478306" cy="45953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3714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Challengers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900" y="1571625"/>
            <a:ext cx="98806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Sir Isaac Newton </a:t>
            </a:r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(invented calculus and devised the Laws of Motion) and </a:t>
            </a: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Robert Boyle </a:t>
            </a:r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(considered the world’s first chemist)</a:t>
            </a:r>
          </a:p>
        </p:txBody>
      </p:sp>
      <p:pic>
        <p:nvPicPr>
          <p:cNvPr id="4" name="Picture 1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912" y="2679764"/>
            <a:ext cx="2308629" cy="30000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softEdge rad="63500"/>
          </a:effectLst>
        </p:spPr>
      </p:pic>
      <p:pic>
        <p:nvPicPr>
          <p:cNvPr id="5" name="Picture 1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7789" y="2696515"/>
            <a:ext cx="2406288" cy="30000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7478713" y="3441700"/>
            <a:ext cx="34194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Both challenged Aristotle’s views on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3714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Challengers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3025" y="1571625"/>
            <a:ext cx="9863138" cy="124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Antoine Lavoisier </a:t>
            </a:r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(“Father of modern chemistry;”  recognized and named oxygen and hydrogen; determined oxygen’s role in combustion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4325" y="3119438"/>
            <a:ext cx="402907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Established the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Law of Conservation of Matter</a:t>
            </a:r>
          </a:p>
        </p:txBody>
      </p:sp>
      <p:pic>
        <p:nvPicPr>
          <p:cNvPr id="3074" name="Picture 2" descr="Antoine lavoisier 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85328" y="2546667"/>
            <a:ext cx="2471455" cy="36397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3714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Challengers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1750" y="3322638"/>
            <a:ext cx="5151438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Established the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Law of Definite Proportions 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(compounds form with elements in specific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ratios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to form compounds)</a:t>
            </a:r>
          </a:p>
        </p:txBody>
      </p:sp>
      <p:sp>
        <p:nvSpPr>
          <p:cNvPr id="22532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3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343025" y="1571625"/>
            <a:ext cx="9863138" cy="4533900"/>
            <a:chOff x="1342869" y="1571768"/>
            <a:chExt cx="9863013" cy="4534438"/>
          </a:xfrm>
        </p:grpSpPr>
        <p:sp>
          <p:nvSpPr>
            <p:cNvPr id="3" name="TextBox 2"/>
            <p:cNvSpPr txBox="1"/>
            <p:nvPr/>
          </p:nvSpPr>
          <p:spPr>
            <a:xfrm>
              <a:off x="1342869" y="1571768"/>
              <a:ext cx="9863013" cy="8621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Joseph Proust</a:t>
              </a:r>
              <a:r>
                <a:rPr lang="en-US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 (French Chemist who taught in Spain and who’s lab was burned when Napoleon invaded)</a:t>
              </a:r>
            </a:p>
          </p:txBody>
        </p:sp>
        <p:pic>
          <p:nvPicPr>
            <p:cNvPr id="5126" name="Picture 6" descr="Image resul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077978" y="2477324"/>
              <a:ext cx="2892737" cy="3628882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/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941388"/>
            <a:ext cx="37147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Challengers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5350" y="3173413"/>
            <a:ext cx="4922838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Established the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Law of Multiple Proportions 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(compounds form with other elements in specific whole-number ratios)</a:t>
            </a:r>
          </a:p>
        </p:txBody>
      </p:sp>
      <p:sp>
        <p:nvSpPr>
          <p:cNvPr id="23556" name="AutoShape 2" descr="Image result for joseph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7" name="AutoShape 4" descr="Image result for joseph prous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298575" y="1557338"/>
            <a:ext cx="10475913" cy="4751387"/>
            <a:chOff x="1297865" y="1557332"/>
            <a:chExt cx="10477368" cy="4751495"/>
          </a:xfrm>
        </p:grpSpPr>
        <p:sp>
          <p:nvSpPr>
            <p:cNvPr id="3" name="TextBox 2"/>
            <p:cNvSpPr txBox="1"/>
            <p:nvPr/>
          </p:nvSpPr>
          <p:spPr>
            <a:xfrm>
              <a:off x="1297865" y="1557332"/>
              <a:ext cx="10477368" cy="862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John Dalton FRS </a:t>
              </a:r>
              <a:r>
                <a:rPr lang="en-US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(English chemist known for proposing the modern atomic theory and researching  hereditary color blindness)</a:t>
              </a:r>
            </a:p>
          </p:txBody>
        </p:sp>
        <p:pic>
          <p:nvPicPr>
            <p:cNvPr id="6146" name="Picture 2" descr="John Dalton by Charles Turn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48473" y="2437787"/>
              <a:ext cx="3138680" cy="387104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/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3182</TotalTime>
  <Words>1095</Words>
  <Application>Microsoft Office PowerPoint</Application>
  <PresentationFormat>Custom</PresentationFormat>
  <Paragraphs>159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Frank</dc:creator>
  <cp:lastModifiedBy>staff</cp:lastModifiedBy>
  <cp:revision>190</cp:revision>
  <dcterms:created xsi:type="dcterms:W3CDTF">2018-04-03T04:32:34Z</dcterms:created>
  <dcterms:modified xsi:type="dcterms:W3CDTF">2018-04-11T18:43:42Z</dcterms:modified>
</cp:coreProperties>
</file>