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8" r:id="rId2"/>
    <p:sldId id="277" r:id="rId3"/>
    <p:sldId id="257" r:id="rId4"/>
    <p:sldId id="279" r:id="rId5"/>
    <p:sldId id="280" r:id="rId6"/>
    <p:sldId id="260" r:id="rId7"/>
    <p:sldId id="273" r:id="rId8"/>
    <p:sldId id="276" r:id="rId9"/>
    <p:sldId id="281" r:id="rId10"/>
    <p:sldId id="262" r:id="rId11"/>
    <p:sldId id="271" r:id="rId12"/>
    <p:sldId id="263" r:id="rId13"/>
    <p:sldId id="274" r:id="rId14"/>
    <p:sldId id="275" r:id="rId15"/>
    <p:sldId id="272" r:id="rId16"/>
    <p:sldId id="264" r:id="rId17"/>
    <p:sldId id="265" r:id="rId18"/>
    <p:sldId id="266" r:id="rId19"/>
    <p:sldId id="267" r:id="rId20"/>
    <p:sldId id="268"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25" autoAdjust="0"/>
  </p:normalViewPr>
  <p:slideViewPr>
    <p:cSldViewPr>
      <p:cViewPr>
        <p:scale>
          <a:sx n="60" d="100"/>
          <a:sy n="60" d="100"/>
        </p:scale>
        <p:origin x="-1644"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103173-50A5-4E0D-9646-C87FE5559E2E}" type="datetimeFigureOut">
              <a:rPr lang="en-US" smtClean="0"/>
              <a:pPr/>
              <a:t>10/21/2016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2F9497-8679-48DE-8237-CF5FB72465B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03859-B9CF-4528-BD10-13B811752E9C}" type="datetimeFigureOut">
              <a:rPr lang="en-US" smtClean="0"/>
              <a:pPr/>
              <a:t>10/21/2016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EB8DF-828B-4247-A061-D30B6685EB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76DC2-BDD9-4173-B1F4-9BA658337D72}" type="slidenum">
              <a:rPr lang="en-US"/>
              <a:pPr/>
              <a:t>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smtClean="0"/>
              <a:t>Even in the 1920’s it was known</a:t>
            </a:r>
            <a:r>
              <a:rPr lang="en-US" baseline="0" dirty="0" smtClean="0"/>
              <a:t> that genes were located in chromosomes, and chromosomes were made of nucleic acid and protein and located in the nucleus of cells.</a:t>
            </a:r>
          </a:p>
          <a:p>
            <a:endParaRPr lang="en-US" baseline="0" dirty="0" smtClean="0"/>
          </a:p>
          <a:p>
            <a:r>
              <a:rPr lang="en-US" baseline="0" dirty="0" smtClean="0"/>
              <a:t>Most scientists thought that the genetic factor that was passed from generation to generation was proteins. They were complicated structures, in many forms. While the nucleic acids, on the other hand consisted of just 4 building blocks, and didn’t seem special enough to be the blueprint of life.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7EB8DF-828B-4247-A061-D30B6685EBC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7F23E-F300-496C-A321-A757D46D01C8}" type="slidenum">
              <a:rPr lang="en-US"/>
              <a:pPr/>
              <a:t>12</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29180-E701-40B5-99D2-EC4451953BC5}" type="slidenum">
              <a:rPr lang="en-US"/>
              <a:pPr/>
              <a:t>13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smtClean="0"/>
              <a:t>DNA’s discovery has been called the most important biological work of the last 100 years.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Nobel Prize</a:t>
            </a:r>
            <a:r>
              <a:rPr lang="en-US" baseline="0" dirty="0" smtClean="0"/>
              <a:t> did not go to Wilkins. By the time it was awarded, he had died.</a:t>
            </a:r>
            <a:endParaRPr lang="en-US" dirty="0"/>
          </a:p>
        </p:txBody>
      </p:sp>
      <p:sp>
        <p:nvSpPr>
          <p:cNvPr id="4" name="Slide Number Placeholder 3"/>
          <p:cNvSpPr>
            <a:spLocks noGrp="1"/>
          </p:cNvSpPr>
          <p:nvPr>
            <p:ph type="sldNum" sz="quarter" idx="10"/>
          </p:nvPr>
        </p:nvSpPr>
        <p:spPr/>
        <p:txBody>
          <a:bodyPr/>
          <a:lstStyle/>
          <a:p>
            <a:fld id="{C27EB8DF-828B-4247-A061-D30B6685EBC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7EB8DF-828B-4247-A061-D30B6685EBC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FB668-0879-4D08-A50E-43B268D97707}" type="slidenum">
              <a:rPr lang="en-US"/>
              <a:pPr/>
              <a:t>16</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8F865-4671-4862-B8E7-6CC94A4E7E8A}" type="slidenum">
              <a:rPr lang="en-US"/>
              <a:pPr/>
              <a:t>17</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92504-65D1-4771-A072-5CA38760562E}" type="slidenum">
              <a:rPr lang="en-US"/>
              <a:pPr/>
              <a:t>18</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A87F0-5747-4AA0-A79F-933E3949BE98}" type="slidenum">
              <a:rPr lang="en-US"/>
              <a:pPr/>
              <a:t>19</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E4B91-D123-4046-A428-04D18460BCAB}" type="slidenum">
              <a:rPr lang="en-US"/>
              <a:pPr/>
              <a:t>20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in 1944,</a:t>
            </a:r>
            <a:r>
              <a:rPr lang="en-US" baseline="0" dirty="0" smtClean="0"/>
              <a:t> An </a:t>
            </a:r>
            <a:r>
              <a:rPr lang="en-US" baseline="0" dirty="0" err="1" smtClean="0"/>
              <a:t>american</a:t>
            </a:r>
            <a:r>
              <a:rPr lang="en-US" baseline="0" dirty="0" smtClean="0"/>
              <a:t> scientist, </a:t>
            </a:r>
            <a:r>
              <a:rPr lang="en-US" baseline="0" dirty="0" err="1" smtClean="0"/>
              <a:t>oswald</a:t>
            </a:r>
            <a:r>
              <a:rPr lang="en-US" baseline="0" dirty="0" smtClean="0"/>
              <a:t> Avery proved that DNA carries genetic information. He even suggested that DNA might actually be the gene, and not protein.</a:t>
            </a:r>
            <a:endParaRPr lang="en-US" dirty="0"/>
          </a:p>
        </p:txBody>
      </p:sp>
      <p:sp>
        <p:nvSpPr>
          <p:cNvPr id="4" name="Slide Number Placeholder 3"/>
          <p:cNvSpPr>
            <a:spLocks noGrp="1"/>
          </p:cNvSpPr>
          <p:nvPr>
            <p:ph type="sldNum" sz="quarter" idx="10"/>
          </p:nvPr>
        </p:nvSpPr>
        <p:spPr/>
        <p:txBody>
          <a:bodyPr/>
          <a:lstStyle/>
          <a:p>
            <a:fld id="{C27EB8DF-828B-4247-A061-D30B6685EB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3163F-B3C7-4A06-9DE5-83A489E5B6F8}" type="slidenum">
              <a:rPr lang="en-US"/>
              <a:pPr/>
              <a:t>21</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Run to the board game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AB466-39FD-4CC3-9723-F22776E58BB3}" type="slidenum">
              <a:rPr lang="en-US"/>
              <a:pPr/>
              <a:t>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dirty="0" smtClean="0"/>
              <a:t>If DNA was the genetic material, questions needed to be answered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Linus</a:t>
            </a:r>
            <a:r>
              <a:rPr lang="en-US" dirty="0" smtClean="0"/>
              <a:t> Pauling gave a clue to the shape of DNA, when he……….</a:t>
            </a:r>
          </a:p>
          <a:p>
            <a:endParaRPr lang="en-US" dirty="0"/>
          </a:p>
        </p:txBody>
      </p:sp>
      <p:sp>
        <p:nvSpPr>
          <p:cNvPr id="4" name="Slide Number Placeholder 3"/>
          <p:cNvSpPr>
            <a:spLocks noGrp="1"/>
          </p:cNvSpPr>
          <p:nvPr>
            <p:ph type="sldNum" sz="quarter" idx="10"/>
          </p:nvPr>
        </p:nvSpPr>
        <p:spPr/>
        <p:txBody>
          <a:bodyPr/>
          <a:lstStyle/>
          <a:p>
            <a:fld id="{C27EB8DF-828B-4247-A061-D30B6685EB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Chargaff discovered</a:t>
            </a:r>
            <a:r>
              <a:rPr lang="en-US" baseline="0" dirty="0" smtClean="0"/>
              <a:t> that the bases in DNA always paired the same way. AT, GC</a:t>
            </a:r>
          </a:p>
          <a:p>
            <a:r>
              <a:rPr lang="en-US" baseline="0" dirty="0" smtClean="0"/>
              <a:t>From then on, the race to discover DNA was on!</a:t>
            </a:r>
            <a:endParaRPr lang="en-US" dirty="0"/>
          </a:p>
        </p:txBody>
      </p:sp>
      <p:sp>
        <p:nvSpPr>
          <p:cNvPr id="4" name="Slide Number Placeholder 3"/>
          <p:cNvSpPr>
            <a:spLocks noGrp="1"/>
          </p:cNvSpPr>
          <p:nvPr>
            <p:ph type="sldNum" sz="quarter" idx="10"/>
          </p:nvPr>
        </p:nvSpPr>
        <p:spPr/>
        <p:txBody>
          <a:bodyPr/>
          <a:lstStyle/>
          <a:p>
            <a:fld id="{C27EB8DF-828B-4247-A061-D30B6685EB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4E06E-59A5-4C9E-BB35-B8705187BEF6}" type="slidenum">
              <a:rPr lang="en-US"/>
              <a:pPr/>
              <a:t>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smtClean="0"/>
              <a:t>At Kings</a:t>
            </a:r>
            <a:r>
              <a:rPr lang="en-US" baseline="0" dirty="0" smtClean="0"/>
              <a:t> college in London, Rosalind Franklin and her boss Maurice Wilkins were studying DNA. They looked at x-ray images of DNA to try and discover the structure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91065-C54A-40BD-8D1E-56045808DEE9}" type="slidenum">
              <a:rPr lang="en-US"/>
              <a:pPr/>
              <a:t>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7EB8DF-828B-4247-A061-D30B6685EB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2EB42-AD3F-419D-82FB-EF721D37E251}" type="slidenum">
              <a:rPr lang="en-US"/>
              <a:pPr/>
              <a:t>10</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dirty="0" smtClean="0"/>
              <a:t>Also in the</a:t>
            </a:r>
            <a:r>
              <a:rPr lang="en-US" baseline="0" dirty="0" smtClean="0"/>
              <a:t> early 1950’s at Cambridge University in London, Francis Crick and James Watson were using the work of </a:t>
            </a:r>
            <a:r>
              <a:rPr lang="en-US" baseline="0" dirty="0" err="1" smtClean="0"/>
              <a:t>Linus</a:t>
            </a:r>
            <a:r>
              <a:rPr lang="en-US" baseline="0" dirty="0" smtClean="0"/>
              <a:t> Pauling (helix structure) to make physical models of DNA to narrow down the different possibilities.  They used the base pair rule of Chargaff, and the x-ray pictures that Franklin took to finish the structure of DNA.</a:t>
            </a:r>
          </a:p>
          <a:p>
            <a:endParaRPr lang="en-US" baseline="0" dirty="0" smtClean="0"/>
          </a:p>
          <a:p>
            <a:r>
              <a:rPr lang="en-US" baseline="0" dirty="0" smtClean="0"/>
              <a:t>They showed that the molecule was made of 2 chains of nucleotides, each in a helix shape, with one going up, and the other going down. The matching base pairs interlocked in the middle of the double helix . </a:t>
            </a:r>
          </a:p>
          <a:p>
            <a:endParaRPr lang="en-US" baseline="0" dirty="0" smtClean="0"/>
          </a:p>
          <a:p>
            <a:r>
              <a:rPr lang="en-US" baseline="0" dirty="0" smtClean="0"/>
              <a:t>The structure perfectly fit the experimental data, and was almost immediately accepted.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21968BAB-2768-41EB-87C5-5821B42A0206}" type="datetimeFigureOut">
              <a:rPr lang="en-US" smtClean="0"/>
              <a:pPr/>
              <a:t>10/21/2016</a:t>
            </a:fld>
            <a:endParaRPr lang="en-U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en-U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075C1626-6203-4181-A3ED-EDEFB7C4D27D}" type="slidenum">
              <a:rPr lang="en-US" smtClean="0"/>
              <a:pPr/>
              <a:t>‹#›</a:t>
            </a:fld>
            <a:endParaRPr 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1968BAB-2768-41EB-87C5-5821B42A0206}"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C1626-6203-4181-A3ED-EDEFB7C4D2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1968BAB-2768-41EB-87C5-5821B42A0206}"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48600" y="533400"/>
            <a:ext cx="762000" cy="609600"/>
          </a:xfrm>
        </p:spPr>
        <p:txBody>
          <a:bodyPr/>
          <a:lstStyle/>
          <a:p>
            <a:fld id="{075C1626-6203-4181-A3ED-EDEFB7C4D2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1968BAB-2768-41EB-87C5-5821B42A0206}"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C1626-6203-4181-A3ED-EDEFB7C4D2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21968BAB-2768-41EB-87C5-5821B42A0206}" type="datetimeFigureOut">
              <a:rPr lang="en-US" smtClean="0"/>
              <a:pPr/>
              <a:t>10/21/2016</a:t>
            </a:fld>
            <a:endParaRPr lang="en-US"/>
          </a:p>
        </p:txBody>
      </p:sp>
      <p:sp>
        <p:nvSpPr>
          <p:cNvPr id="5" name="Footer Placeholder 4"/>
          <p:cNvSpPr>
            <a:spLocks noGrp="1"/>
          </p:cNvSpPr>
          <p:nvPr>
            <p:ph type="ftr" sz="quarter" idx="11"/>
          </p:nvPr>
        </p:nvSpPr>
        <p:spPr>
          <a:xfrm>
            <a:off x="1892808" y="6556248"/>
            <a:ext cx="1673352" cy="228600"/>
          </a:xfrm>
        </p:spPr>
        <p:txBody>
          <a:bodyPr/>
          <a:lstStyle/>
          <a:p>
            <a:endParaRPr 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075C1626-6203-4181-A3ED-EDEFB7C4D2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1968BAB-2768-41EB-87C5-5821B42A0206}"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C1626-6203-4181-A3ED-EDEFB7C4D2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1968BAB-2768-41EB-87C5-5821B42A0206}" type="datetimeFigureOut">
              <a:rPr lang="en-US" smtClean="0"/>
              <a:pPr/>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C1626-6203-4181-A3ED-EDEFB7C4D2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1968BAB-2768-41EB-87C5-5821B42A0206}" type="datetimeFigureOut">
              <a:rPr lang="en-US" smtClean="0"/>
              <a:pPr/>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C1626-6203-4181-A3ED-EDEFB7C4D2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21968BAB-2768-41EB-87C5-5821B42A0206}" type="datetimeFigureOut">
              <a:rPr lang="en-US" smtClean="0"/>
              <a:pPr/>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C1626-6203-4181-A3ED-EDEFB7C4D2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68BAB-2768-41EB-87C5-5821B42A0206}"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C1626-6203-4181-A3ED-EDEFB7C4D2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1968BAB-2768-41EB-87C5-5821B42A0206}"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C1626-6203-4181-A3ED-EDEFB7C4D2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21968BAB-2768-41EB-87C5-5821B42A0206}" type="datetimeFigureOut">
              <a:rPr lang="en-US" smtClean="0"/>
              <a:pPr/>
              <a:t>10/21/2016</a:t>
            </a:fld>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075C1626-6203-4181-A3ED-EDEFB7C4D2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hyperlink" Target="http://profiles.nlm.nih.gov/MM/B/B/P/F/_/mmbbpf.jpg"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What%20If%20%20A%20world%20without%20code%20--%20DNA2.mp4"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What%20If%20%20A%20world%20without%20code%20--%20DNA2.m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nobelprize.org/nobel_prizes/medicine/laureates/1962/wilkins.html" TargetMode="External"/><Relationship Id="rId7" Type="http://schemas.openxmlformats.org/officeDocument/2006/relationships/hyperlink" Target="http://nobelprize.org/nobel_prizes/medicine/laureates/1962/crick.html"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hyperlink" Target="http://nobelprize.org/nobel_prizes/medicine/laureates/1962/watson.html"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Documents%20and%20Settings/Nancy%20Clark/Local%20Settings/Temporary%20Internet%20Files/Content.IE5/DDRE2QZB/DNAreplication.m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DNA%20Replication.fl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rofiles.nlm.nih.gov/MM/B/B/P/F/_/mmbbpf.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152400"/>
            <a:ext cx="8915400" cy="1143000"/>
          </a:xfrm>
        </p:spPr>
        <p:txBody>
          <a:bodyPr>
            <a:normAutofit fontScale="90000"/>
          </a:bodyPr>
          <a:lstStyle/>
          <a:p>
            <a:pPr algn="l"/>
            <a:r>
              <a:rPr lang="en-US" sz="4000" dirty="0">
                <a:latin typeface="Tahoma" pitchFamily="34" charset="0"/>
              </a:rPr>
              <a:t>The Race to Discover DNA’s Structure</a:t>
            </a:r>
          </a:p>
        </p:txBody>
      </p:sp>
      <p:grpSp>
        <p:nvGrpSpPr>
          <p:cNvPr id="21" name="Group 20"/>
          <p:cNvGrpSpPr/>
          <p:nvPr/>
        </p:nvGrpSpPr>
        <p:grpSpPr>
          <a:xfrm>
            <a:off x="0" y="914400"/>
            <a:ext cx="3855463" cy="2743200"/>
            <a:chOff x="0" y="3810000"/>
            <a:chExt cx="3855463" cy="2743200"/>
          </a:xfrm>
        </p:grpSpPr>
        <p:pic>
          <p:nvPicPr>
            <p:cNvPr id="9" name="Picture 2" descr="pg14-1"/>
            <p:cNvPicPr>
              <a:picLocks noGrp="1" noChangeAspect="1" noChangeArrowheads="1"/>
            </p:cNvPicPr>
            <p:nvPr>
              <p:ph idx="1"/>
            </p:nvPr>
          </p:nvPicPr>
          <p:blipFill>
            <a:blip r:embed="rId3" cstate="print"/>
            <a:srcRect l="8054" r="-8054"/>
            <a:stretch>
              <a:fillRect/>
            </a:stretch>
          </p:blipFill>
          <p:spPr>
            <a:xfrm>
              <a:off x="0" y="3810000"/>
              <a:ext cx="3855463" cy="2743200"/>
            </a:xfrm>
            <a:noFill/>
            <a:ln/>
          </p:spPr>
        </p:pic>
        <p:sp>
          <p:nvSpPr>
            <p:cNvPr id="10" name="TextBox 9"/>
            <p:cNvSpPr txBox="1"/>
            <p:nvPr/>
          </p:nvSpPr>
          <p:spPr>
            <a:xfrm>
              <a:off x="2362200" y="3810000"/>
              <a:ext cx="1143000" cy="461665"/>
            </a:xfrm>
            <a:prstGeom prst="rect">
              <a:avLst/>
            </a:prstGeom>
            <a:noFill/>
          </p:spPr>
          <p:txBody>
            <a:bodyPr wrap="square" rtlCol="0">
              <a:spAutoFit/>
            </a:bodyPr>
            <a:lstStyle/>
            <a:p>
              <a:r>
                <a:rPr lang="en-US" sz="2400" dirty="0" smtClean="0">
                  <a:solidFill>
                    <a:schemeClr val="tx2">
                      <a:lumMod val="75000"/>
                      <a:lumOff val="25000"/>
                    </a:schemeClr>
                  </a:solidFill>
                  <a:latin typeface="Aharoni" pitchFamily="2" charset="-79"/>
                  <a:cs typeface="Aharoni" pitchFamily="2" charset="-79"/>
                </a:rPr>
                <a:t>Avery</a:t>
              </a:r>
              <a:endParaRPr lang="en-US" sz="2400" dirty="0">
                <a:solidFill>
                  <a:schemeClr val="tx2">
                    <a:lumMod val="75000"/>
                    <a:lumOff val="25000"/>
                  </a:schemeClr>
                </a:solidFill>
                <a:latin typeface="Aharoni" pitchFamily="2" charset="-79"/>
                <a:cs typeface="Aharoni" pitchFamily="2" charset="-79"/>
              </a:endParaRPr>
            </a:p>
          </p:txBody>
        </p:sp>
      </p:grpSp>
      <p:grpSp>
        <p:nvGrpSpPr>
          <p:cNvPr id="17" name="Group 16"/>
          <p:cNvGrpSpPr/>
          <p:nvPr/>
        </p:nvGrpSpPr>
        <p:grpSpPr>
          <a:xfrm>
            <a:off x="3810000" y="838200"/>
            <a:ext cx="2286000" cy="2823865"/>
            <a:chOff x="76200" y="762000"/>
            <a:chExt cx="2286000" cy="2823865"/>
          </a:xfrm>
        </p:grpSpPr>
        <p:pic>
          <p:nvPicPr>
            <p:cNvPr id="93191" name="Picture 7" descr="mmbbpf">
              <a:hlinkClick r:id="rId4"/>
            </p:cNvPr>
            <p:cNvPicPr>
              <a:picLocks noChangeAspect="1" noChangeArrowheads="1"/>
            </p:cNvPicPr>
            <p:nvPr/>
          </p:nvPicPr>
          <p:blipFill>
            <a:blip r:embed="rId5" cstate="print"/>
            <a:srcRect l="3577" t="3831" r="3577" b="3831"/>
            <a:stretch>
              <a:fillRect/>
            </a:stretch>
          </p:blipFill>
          <p:spPr bwMode="auto">
            <a:xfrm>
              <a:off x="76200" y="762000"/>
              <a:ext cx="2276475" cy="2819400"/>
            </a:xfrm>
            <a:prstGeom prst="rect">
              <a:avLst/>
            </a:prstGeom>
            <a:noFill/>
            <a:ln w="9525">
              <a:solidFill>
                <a:srgbClr val="333333"/>
              </a:solidFill>
              <a:miter lim="800000"/>
              <a:headEnd/>
              <a:tailEnd/>
            </a:ln>
          </p:spPr>
        </p:pic>
        <p:sp>
          <p:nvSpPr>
            <p:cNvPr id="11" name="Rectangle 10"/>
            <p:cNvSpPr/>
            <p:nvPr/>
          </p:nvSpPr>
          <p:spPr>
            <a:xfrm>
              <a:off x="152400" y="3124200"/>
              <a:ext cx="2209800" cy="461665"/>
            </a:xfrm>
            <a:prstGeom prst="rect">
              <a:avLst/>
            </a:prstGeom>
          </p:spPr>
          <p:txBody>
            <a:bodyPr wrap="square">
              <a:spAutoFit/>
            </a:bodyPr>
            <a:lstStyle/>
            <a:p>
              <a:r>
                <a:rPr lang="en-US" sz="2400" dirty="0" smtClean="0">
                  <a:solidFill>
                    <a:schemeClr val="tx2">
                      <a:lumMod val="75000"/>
                      <a:lumOff val="25000"/>
                    </a:schemeClr>
                  </a:solidFill>
                  <a:latin typeface="Aharoni" pitchFamily="2" charset="-79"/>
                  <a:cs typeface="Aharoni" pitchFamily="2" charset="-79"/>
                </a:rPr>
                <a:t>Pauling</a:t>
              </a:r>
              <a:endParaRPr lang="en-US" sz="2400" dirty="0">
                <a:solidFill>
                  <a:schemeClr val="tx2">
                    <a:lumMod val="75000"/>
                    <a:lumOff val="25000"/>
                  </a:schemeClr>
                </a:solidFill>
                <a:latin typeface="Aharoni" pitchFamily="2" charset="-79"/>
                <a:cs typeface="Aharoni" pitchFamily="2" charset="-79"/>
              </a:endParaRPr>
            </a:p>
          </p:txBody>
        </p:sp>
      </p:grpSp>
      <p:grpSp>
        <p:nvGrpSpPr>
          <p:cNvPr id="18" name="Group 17"/>
          <p:cNvGrpSpPr/>
          <p:nvPr/>
        </p:nvGrpSpPr>
        <p:grpSpPr>
          <a:xfrm>
            <a:off x="6400800" y="838200"/>
            <a:ext cx="2241550" cy="2823865"/>
            <a:chOff x="2438400" y="762000"/>
            <a:chExt cx="2241550" cy="2823865"/>
          </a:xfrm>
        </p:grpSpPr>
        <p:pic>
          <p:nvPicPr>
            <p:cNvPr id="93189" name="Picture 5" descr="03_chargaff_pu2"/>
            <p:cNvPicPr>
              <a:picLocks noChangeAspect="1" noChangeArrowheads="1"/>
            </p:cNvPicPr>
            <p:nvPr/>
          </p:nvPicPr>
          <p:blipFill>
            <a:blip r:embed="rId6" cstate="print"/>
            <a:srcRect/>
            <a:stretch>
              <a:fillRect/>
            </a:stretch>
          </p:blipFill>
          <p:spPr bwMode="auto">
            <a:xfrm>
              <a:off x="2438400" y="762000"/>
              <a:ext cx="2241550" cy="2819400"/>
            </a:xfrm>
            <a:prstGeom prst="rect">
              <a:avLst/>
            </a:prstGeom>
            <a:noFill/>
          </p:spPr>
        </p:pic>
        <p:sp>
          <p:nvSpPr>
            <p:cNvPr id="12" name="Rectangle 11"/>
            <p:cNvSpPr/>
            <p:nvPr/>
          </p:nvSpPr>
          <p:spPr>
            <a:xfrm>
              <a:off x="2514600" y="3124200"/>
              <a:ext cx="2133600" cy="461665"/>
            </a:xfrm>
            <a:prstGeom prst="rect">
              <a:avLst/>
            </a:prstGeom>
          </p:spPr>
          <p:txBody>
            <a:bodyPr wrap="square">
              <a:spAutoFit/>
            </a:bodyPr>
            <a:lstStyle/>
            <a:p>
              <a:r>
                <a:rPr lang="en-US" sz="2400" dirty="0" smtClean="0">
                  <a:solidFill>
                    <a:schemeClr val="tx2">
                      <a:lumMod val="75000"/>
                      <a:lumOff val="25000"/>
                    </a:schemeClr>
                  </a:solidFill>
                  <a:latin typeface="Aharoni" pitchFamily="2" charset="-79"/>
                  <a:cs typeface="Aharoni" pitchFamily="2" charset="-79"/>
                </a:rPr>
                <a:t>Chargaff</a:t>
              </a:r>
              <a:endParaRPr lang="en-US" sz="2400" dirty="0">
                <a:solidFill>
                  <a:schemeClr val="tx2">
                    <a:lumMod val="75000"/>
                    <a:lumOff val="25000"/>
                  </a:schemeClr>
                </a:solidFill>
                <a:latin typeface="Aharoni" pitchFamily="2" charset="-79"/>
                <a:cs typeface="Aharoni" pitchFamily="2" charset="-79"/>
              </a:endParaRPr>
            </a:p>
          </p:txBody>
        </p:sp>
      </p:grpSp>
      <p:grpSp>
        <p:nvGrpSpPr>
          <p:cNvPr id="19" name="Group 18"/>
          <p:cNvGrpSpPr/>
          <p:nvPr/>
        </p:nvGrpSpPr>
        <p:grpSpPr>
          <a:xfrm>
            <a:off x="2314575" y="4034135"/>
            <a:ext cx="1952625" cy="2823865"/>
            <a:chOff x="4752975" y="762000"/>
            <a:chExt cx="1952625" cy="2823865"/>
          </a:xfrm>
        </p:grpSpPr>
        <p:pic>
          <p:nvPicPr>
            <p:cNvPr id="93194" name="Picture 10" descr="maurice-wilkins-MED"/>
            <p:cNvPicPr>
              <a:picLocks noChangeAspect="1" noChangeArrowheads="1"/>
            </p:cNvPicPr>
            <p:nvPr/>
          </p:nvPicPr>
          <p:blipFill>
            <a:blip r:embed="rId7" cstate="print"/>
            <a:srcRect/>
            <a:stretch>
              <a:fillRect/>
            </a:stretch>
          </p:blipFill>
          <p:spPr bwMode="auto">
            <a:xfrm>
              <a:off x="4752975" y="762000"/>
              <a:ext cx="1952625" cy="2819400"/>
            </a:xfrm>
            <a:prstGeom prst="rect">
              <a:avLst/>
            </a:prstGeom>
            <a:noFill/>
            <a:ln w="9525">
              <a:solidFill>
                <a:srgbClr val="333333"/>
              </a:solidFill>
              <a:miter lim="800000"/>
              <a:headEnd/>
              <a:tailEnd/>
            </a:ln>
          </p:spPr>
        </p:pic>
        <p:sp>
          <p:nvSpPr>
            <p:cNvPr id="13" name="Rectangle 12"/>
            <p:cNvSpPr/>
            <p:nvPr/>
          </p:nvSpPr>
          <p:spPr>
            <a:xfrm>
              <a:off x="4876800" y="3124200"/>
              <a:ext cx="1257075" cy="461665"/>
            </a:xfrm>
            <a:prstGeom prst="rect">
              <a:avLst/>
            </a:prstGeom>
          </p:spPr>
          <p:txBody>
            <a:bodyPr wrap="none">
              <a:spAutoFit/>
            </a:bodyPr>
            <a:lstStyle/>
            <a:p>
              <a:r>
                <a:rPr lang="en-US" sz="2400" b="1" dirty="0" smtClean="0">
                  <a:solidFill>
                    <a:schemeClr val="tx2">
                      <a:lumMod val="75000"/>
                      <a:lumOff val="25000"/>
                    </a:schemeClr>
                  </a:solidFill>
                  <a:latin typeface="Aharoni" pitchFamily="2" charset="-79"/>
                  <a:cs typeface="Aharoni" pitchFamily="2" charset="-79"/>
                </a:rPr>
                <a:t>Wilkins</a:t>
              </a:r>
              <a:endParaRPr lang="en-US" sz="2400" b="1" dirty="0">
                <a:solidFill>
                  <a:schemeClr val="tx2">
                    <a:lumMod val="75000"/>
                    <a:lumOff val="25000"/>
                  </a:schemeClr>
                </a:solidFill>
                <a:latin typeface="Aharoni" pitchFamily="2" charset="-79"/>
                <a:cs typeface="Aharoni" pitchFamily="2" charset="-79"/>
              </a:endParaRPr>
            </a:p>
          </p:txBody>
        </p:sp>
      </p:grpSp>
      <p:grpSp>
        <p:nvGrpSpPr>
          <p:cNvPr id="20" name="Group 19"/>
          <p:cNvGrpSpPr/>
          <p:nvPr/>
        </p:nvGrpSpPr>
        <p:grpSpPr>
          <a:xfrm>
            <a:off x="0" y="4034135"/>
            <a:ext cx="2289175" cy="2823865"/>
            <a:chOff x="6781800" y="762000"/>
            <a:chExt cx="2289175" cy="2823865"/>
          </a:xfrm>
        </p:grpSpPr>
        <p:pic>
          <p:nvPicPr>
            <p:cNvPr id="93192" name="Picture 8" descr="Franklin cover shot"/>
            <p:cNvPicPr>
              <a:picLocks noChangeAspect="1" noChangeArrowheads="1"/>
            </p:cNvPicPr>
            <p:nvPr/>
          </p:nvPicPr>
          <p:blipFill>
            <a:blip r:embed="rId8" cstate="print"/>
            <a:srcRect l="9697" r="9697" b="8888"/>
            <a:stretch>
              <a:fillRect/>
            </a:stretch>
          </p:blipFill>
          <p:spPr bwMode="auto">
            <a:xfrm>
              <a:off x="6781800" y="762000"/>
              <a:ext cx="2289175" cy="2819400"/>
            </a:xfrm>
            <a:prstGeom prst="rect">
              <a:avLst/>
            </a:prstGeom>
            <a:noFill/>
            <a:ln w="9525">
              <a:solidFill>
                <a:srgbClr val="333333"/>
              </a:solidFill>
              <a:miter lim="800000"/>
              <a:headEnd/>
              <a:tailEnd/>
            </a:ln>
          </p:spPr>
        </p:pic>
        <p:sp>
          <p:nvSpPr>
            <p:cNvPr id="14" name="Rectangle 13"/>
            <p:cNvSpPr/>
            <p:nvPr/>
          </p:nvSpPr>
          <p:spPr>
            <a:xfrm>
              <a:off x="7010400" y="3124200"/>
              <a:ext cx="1370888" cy="461665"/>
            </a:xfrm>
            <a:prstGeom prst="rect">
              <a:avLst/>
            </a:prstGeom>
          </p:spPr>
          <p:txBody>
            <a:bodyPr wrap="none">
              <a:spAutoFit/>
            </a:bodyPr>
            <a:lstStyle/>
            <a:p>
              <a:r>
                <a:rPr lang="en-US" sz="2400" b="1" dirty="0" smtClean="0">
                  <a:solidFill>
                    <a:schemeClr val="tx2">
                      <a:lumMod val="75000"/>
                      <a:lumOff val="25000"/>
                    </a:schemeClr>
                  </a:solidFill>
                  <a:latin typeface="Aharoni" pitchFamily="2" charset="-79"/>
                  <a:cs typeface="Aharoni" pitchFamily="2" charset="-79"/>
                </a:rPr>
                <a:t>Franklin</a:t>
              </a:r>
              <a:endParaRPr lang="en-US" sz="2400" b="1" dirty="0">
                <a:solidFill>
                  <a:schemeClr val="tx2">
                    <a:lumMod val="75000"/>
                    <a:lumOff val="25000"/>
                  </a:schemeClr>
                </a:solidFill>
                <a:latin typeface="Aharoni" pitchFamily="2" charset="-79"/>
                <a:cs typeface="Aharoni" pitchFamily="2" charset="-79"/>
              </a:endParaRPr>
            </a:p>
          </p:txBody>
        </p:sp>
      </p:grpSp>
      <p:grpSp>
        <p:nvGrpSpPr>
          <p:cNvPr id="24" name="Group 23"/>
          <p:cNvGrpSpPr/>
          <p:nvPr/>
        </p:nvGrpSpPr>
        <p:grpSpPr>
          <a:xfrm>
            <a:off x="4343400" y="3657600"/>
            <a:ext cx="4800600" cy="3200400"/>
            <a:chOff x="4343400" y="3657600"/>
            <a:chExt cx="4800600" cy="3200400"/>
          </a:xfrm>
        </p:grpSpPr>
        <p:grpSp>
          <p:nvGrpSpPr>
            <p:cNvPr id="22" name="Group 21"/>
            <p:cNvGrpSpPr/>
            <p:nvPr/>
          </p:nvGrpSpPr>
          <p:grpSpPr>
            <a:xfrm>
              <a:off x="4343400" y="3657600"/>
              <a:ext cx="2263775" cy="3200400"/>
              <a:chOff x="4343400" y="3657600"/>
              <a:chExt cx="2263775" cy="3200400"/>
            </a:xfrm>
          </p:grpSpPr>
          <p:pic>
            <p:nvPicPr>
              <p:cNvPr id="93196" name="Picture 12" descr="James Watson"/>
              <p:cNvPicPr>
                <a:picLocks noChangeAspect="1" noChangeArrowheads="1"/>
              </p:cNvPicPr>
              <p:nvPr/>
            </p:nvPicPr>
            <p:blipFill>
              <a:blip r:embed="rId9" cstate="print"/>
              <a:srcRect/>
              <a:stretch>
                <a:fillRect/>
              </a:stretch>
            </p:blipFill>
            <p:spPr bwMode="auto">
              <a:xfrm>
                <a:off x="4343400" y="3657600"/>
                <a:ext cx="2263775" cy="3200400"/>
              </a:xfrm>
              <a:prstGeom prst="rect">
                <a:avLst/>
              </a:prstGeom>
              <a:noFill/>
              <a:ln w="9525">
                <a:solidFill>
                  <a:srgbClr val="333333"/>
                </a:solidFill>
                <a:miter lim="800000"/>
                <a:headEnd/>
                <a:tailEnd/>
              </a:ln>
            </p:spPr>
          </p:pic>
          <p:sp>
            <p:nvSpPr>
              <p:cNvPr id="15" name="Rectangle 14"/>
              <p:cNvSpPr/>
              <p:nvPr/>
            </p:nvSpPr>
            <p:spPr>
              <a:xfrm>
                <a:off x="4419600" y="6324600"/>
                <a:ext cx="1298753" cy="461665"/>
              </a:xfrm>
              <a:prstGeom prst="rect">
                <a:avLst/>
              </a:prstGeom>
            </p:spPr>
            <p:txBody>
              <a:bodyPr wrap="none">
                <a:spAutoFit/>
              </a:bodyPr>
              <a:lstStyle/>
              <a:p>
                <a:r>
                  <a:rPr lang="en-US" sz="2400" b="1" dirty="0" smtClean="0">
                    <a:solidFill>
                      <a:schemeClr val="tx2">
                        <a:lumMod val="75000"/>
                        <a:lumOff val="25000"/>
                      </a:schemeClr>
                    </a:solidFill>
                    <a:latin typeface="Aharoni" pitchFamily="2" charset="-79"/>
                    <a:cs typeface="Aharoni" pitchFamily="2" charset="-79"/>
                  </a:rPr>
                  <a:t>Watson</a:t>
                </a:r>
                <a:endParaRPr lang="en-US" sz="2400" b="1" dirty="0">
                  <a:solidFill>
                    <a:schemeClr val="tx2">
                      <a:lumMod val="75000"/>
                      <a:lumOff val="25000"/>
                    </a:schemeClr>
                  </a:solidFill>
                  <a:latin typeface="Aharoni" pitchFamily="2" charset="-79"/>
                  <a:cs typeface="Aharoni" pitchFamily="2" charset="-79"/>
                </a:endParaRPr>
              </a:p>
            </p:txBody>
          </p:sp>
        </p:grpSp>
        <p:grpSp>
          <p:nvGrpSpPr>
            <p:cNvPr id="23" name="Group 22"/>
            <p:cNvGrpSpPr/>
            <p:nvPr/>
          </p:nvGrpSpPr>
          <p:grpSpPr>
            <a:xfrm>
              <a:off x="6781800" y="3657600"/>
              <a:ext cx="2362200" cy="3200400"/>
              <a:chOff x="6781800" y="3657600"/>
              <a:chExt cx="2362200" cy="3200400"/>
            </a:xfrm>
          </p:grpSpPr>
          <p:pic>
            <p:nvPicPr>
              <p:cNvPr id="93198" name="Picture 14" descr="Francis Crick"/>
              <p:cNvPicPr>
                <a:picLocks noChangeAspect="1" noChangeArrowheads="1"/>
              </p:cNvPicPr>
              <p:nvPr/>
            </p:nvPicPr>
            <p:blipFill>
              <a:blip r:embed="rId10" cstate="print"/>
              <a:srcRect/>
              <a:stretch>
                <a:fillRect/>
              </a:stretch>
            </p:blipFill>
            <p:spPr bwMode="auto">
              <a:xfrm>
                <a:off x="6781800" y="3657600"/>
                <a:ext cx="2362200" cy="3200400"/>
              </a:xfrm>
              <a:prstGeom prst="rect">
                <a:avLst/>
              </a:prstGeom>
              <a:solidFill>
                <a:srgbClr val="333333"/>
              </a:solidFill>
            </p:spPr>
          </p:pic>
          <p:sp>
            <p:nvSpPr>
              <p:cNvPr id="16" name="Rectangle 15"/>
              <p:cNvSpPr/>
              <p:nvPr/>
            </p:nvSpPr>
            <p:spPr>
              <a:xfrm>
                <a:off x="7924800" y="6396335"/>
                <a:ext cx="899605" cy="461665"/>
              </a:xfrm>
              <a:prstGeom prst="rect">
                <a:avLst/>
              </a:prstGeom>
            </p:spPr>
            <p:txBody>
              <a:bodyPr wrap="none">
                <a:spAutoFit/>
              </a:bodyPr>
              <a:lstStyle/>
              <a:p>
                <a:r>
                  <a:rPr lang="en-US" sz="2400" b="1" dirty="0" smtClean="0">
                    <a:solidFill>
                      <a:schemeClr val="tx2">
                        <a:lumMod val="75000"/>
                        <a:lumOff val="25000"/>
                      </a:schemeClr>
                    </a:solidFill>
                    <a:latin typeface="Aharoni" pitchFamily="2" charset="-79"/>
                    <a:cs typeface="Aharoni" pitchFamily="2" charset="-79"/>
                  </a:rPr>
                  <a:t>Crick</a:t>
                </a:r>
                <a:endParaRPr lang="en-US" sz="2400" b="1" dirty="0">
                  <a:solidFill>
                    <a:schemeClr val="tx2">
                      <a:lumMod val="75000"/>
                      <a:lumOff val="25000"/>
                    </a:schemeClr>
                  </a:solidFill>
                  <a:latin typeface="Aharoni" pitchFamily="2" charset="-79"/>
                  <a:cs typeface="Aharoni" pitchFamily="2" charset="-79"/>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to="" calcmode="lin" valueType="num">
                                      <p:cBhvr>
                                        <p:cTn id="7" dur="1" fill="hold"/>
                                        <p:tgtEl>
                                          <p:spTgt spid="21"/>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to="" calcmode="lin" valueType="num">
                                      <p:cBhvr>
                                        <p:cTn id="11" dur="1" fill="hold"/>
                                        <p:tgtEl>
                                          <p:spTgt spid="17"/>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to="" calcmode="lin" valueType="num">
                                      <p:cBhvr>
                                        <p:cTn id="15" dur="1" fill="hold"/>
                                        <p:tgtEl>
                                          <p:spTgt spid="18"/>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to="" calcmode="lin" valueType="num">
                                      <p:cBhvr>
                                        <p:cTn id="19" dur="1" fill="hold"/>
                                        <p:tgtEl>
                                          <p:spTgt spid="20"/>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to="" calcmode="lin" valueType="num">
                                      <p:cBhvr>
                                        <p:cTn id="23" dur="1" fill="hold"/>
                                        <p:tgtEl>
                                          <p:spTgt spid="19"/>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to="" calcmode="lin" valueType="num">
                                      <p:cBhvr>
                                        <p:cTn id="27"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James Watson"/>
          <p:cNvPicPr>
            <a:picLocks noChangeAspect="1" noChangeArrowheads="1"/>
          </p:cNvPicPr>
          <p:nvPr/>
        </p:nvPicPr>
        <p:blipFill>
          <a:blip r:embed="rId3" cstate="print"/>
          <a:srcRect/>
          <a:stretch>
            <a:fillRect/>
          </a:stretch>
        </p:blipFill>
        <p:spPr bwMode="auto">
          <a:xfrm>
            <a:off x="152400" y="2743200"/>
            <a:ext cx="2263775" cy="3276600"/>
          </a:xfrm>
          <a:prstGeom prst="rect">
            <a:avLst/>
          </a:prstGeom>
          <a:noFill/>
          <a:ln w="9525">
            <a:solidFill>
              <a:srgbClr val="333333"/>
            </a:solidFill>
            <a:miter lim="800000"/>
            <a:headEnd/>
            <a:tailEnd/>
          </a:ln>
        </p:spPr>
      </p:pic>
      <p:pic>
        <p:nvPicPr>
          <p:cNvPr id="96261" name="Picture 5" descr="Francis Crick"/>
          <p:cNvPicPr>
            <a:picLocks noChangeAspect="1" noChangeArrowheads="1"/>
          </p:cNvPicPr>
          <p:nvPr/>
        </p:nvPicPr>
        <p:blipFill>
          <a:blip r:embed="rId4" cstate="print"/>
          <a:srcRect/>
          <a:stretch>
            <a:fillRect/>
          </a:stretch>
        </p:blipFill>
        <p:spPr bwMode="auto">
          <a:xfrm>
            <a:off x="6781800" y="2743200"/>
            <a:ext cx="2133600" cy="3276600"/>
          </a:xfrm>
          <a:prstGeom prst="rect">
            <a:avLst/>
          </a:prstGeom>
          <a:solidFill>
            <a:srgbClr val="333333"/>
          </a:solidFill>
        </p:spPr>
      </p:pic>
      <p:sp>
        <p:nvSpPr>
          <p:cNvPr id="96262" name="Rectangle 6"/>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lgn="ctr" eaLnBrk="1" hangingPunct="1"/>
            <a:r>
              <a:rPr lang="en-US" sz="4000">
                <a:solidFill>
                  <a:schemeClr val="tx2"/>
                </a:solidFill>
                <a:effectLst/>
              </a:rPr>
              <a:t>The Race to Discover DNA’s Structure</a:t>
            </a:r>
          </a:p>
        </p:txBody>
      </p:sp>
      <p:sp>
        <p:nvSpPr>
          <p:cNvPr id="96263" name="Text Box 7"/>
          <p:cNvSpPr txBox="1">
            <a:spLocks noChangeArrowheads="1"/>
          </p:cNvSpPr>
          <p:nvPr/>
        </p:nvSpPr>
        <p:spPr bwMode="auto">
          <a:xfrm>
            <a:off x="228600" y="6096000"/>
            <a:ext cx="2362200" cy="457200"/>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C0C0C0"/>
                  </a:outerShdw>
                </a:effectLst>
              </a:rPr>
              <a:t>James Watson</a:t>
            </a:r>
          </a:p>
        </p:txBody>
      </p:sp>
      <p:sp>
        <p:nvSpPr>
          <p:cNvPr id="96264" name="Text Box 8"/>
          <p:cNvSpPr txBox="1">
            <a:spLocks noChangeArrowheads="1"/>
          </p:cNvSpPr>
          <p:nvPr/>
        </p:nvSpPr>
        <p:spPr bwMode="auto">
          <a:xfrm>
            <a:off x="6705600" y="6096000"/>
            <a:ext cx="2362200" cy="457200"/>
          </a:xfrm>
          <a:prstGeom prst="rect">
            <a:avLst/>
          </a:prstGeom>
          <a:noFill/>
          <a:ln w="9525">
            <a:noFill/>
            <a:miter lim="800000"/>
            <a:headEnd/>
            <a:tailEnd/>
          </a:ln>
          <a:effectLst/>
        </p:spPr>
        <p:txBody>
          <a:bodyPr>
            <a:spAutoFit/>
          </a:bodyPr>
          <a:lstStyle/>
          <a:p>
            <a:pPr algn="ctr">
              <a:spcBef>
                <a:spcPct val="50000"/>
              </a:spcBef>
            </a:pPr>
            <a:r>
              <a:rPr lang="en-US">
                <a:effectLst>
                  <a:outerShdw blurRad="38100" dist="38100" dir="2700000" algn="tl">
                    <a:srgbClr val="C0C0C0"/>
                  </a:outerShdw>
                </a:effectLst>
              </a:rPr>
              <a:t>Francis Crick</a:t>
            </a:r>
          </a:p>
        </p:txBody>
      </p:sp>
      <p:sp>
        <p:nvSpPr>
          <p:cNvPr id="96265" name="Text Box 9"/>
          <p:cNvSpPr txBox="1">
            <a:spLocks noChangeArrowheads="1"/>
          </p:cNvSpPr>
          <p:nvPr/>
        </p:nvSpPr>
        <p:spPr bwMode="auto">
          <a:xfrm>
            <a:off x="2590800" y="2117725"/>
            <a:ext cx="4343400" cy="4054475"/>
          </a:xfrm>
          <a:prstGeom prst="rect">
            <a:avLst/>
          </a:prstGeom>
          <a:noFill/>
          <a:ln w="9525">
            <a:noFill/>
            <a:miter lim="800000"/>
            <a:headEnd/>
            <a:tailEnd/>
          </a:ln>
          <a:effectLst/>
        </p:spPr>
        <p:txBody>
          <a:bodyPr>
            <a:spAutoFit/>
          </a:bodyPr>
          <a:lstStyle/>
          <a:p>
            <a:pPr>
              <a:spcBef>
                <a:spcPct val="50000"/>
              </a:spcBef>
            </a:pPr>
            <a:r>
              <a:rPr lang="en-US" sz="4000">
                <a:effectLst>
                  <a:outerShdw blurRad="38100" dist="38100" dir="2700000" algn="tl">
                    <a:srgbClr val="C0C0C0"/>
                  </a:outerShdw>
                </a:effectLst>
              </a:rPr>
              <a:t>1953</a:t>
            </a:r>
          </a:p>
          <a:p>
            <a:pPr>
              <a:spcBef>
                <a:spcPct val="50000"/>
              </a:spcBef>
            </a:pPr>
            <a:r>
              <a:rPr lang="en-US" sz="4000">
                <a:effectLst>
                  <a:outerShdw blurRad="38100" dist="38100" dir="2700000" algn="tl">
                    <a:srgbClr val="C0C0C0"/>
                  </a:outerShdw>
                </a:effectLst>
              </a:rPr>
              <a:t>Compiled data from previous scientists to build a double-helical model of DNA</a:t>
            </a:r>
          </a:p>
        </p:txBody>
      </p:sp>
      <p:pic>
        <p:nvPicPr>
          <p:cNvPr id="96267" name="Picture 11" descr="watsoncrick">
            <a:hlinkClick r:id="rId5" action="ppaction://hlinkfile"/>
          </p:cNvPr>
          <p:cNvPicPr>
            <a:picLocks noChangeAspect="1" noChangeArrowheads="1"/>
          </p:cNvPicPr>
          <p:nvPr/>
        </p:nvPicPr>
        <p:blipFill>
          <a:blip r:embed="rId6" cstate="print"/>
          <a:srcRect/>
          <a:stretch>
            <a:fillRect/>
          </a:stretch>
        </p:blipFill>
        <p:spPr bwMode="auto">
          <a:xfrm>
            <a:off x="123825" y="228600"/>
            <a:ext cx="8915400" cy="6470650"/>
          </a:xfrm>
          <a:prstGeom prst="rect">
            <a:avLst/>
          </a:prstGeom>
          <a:noFill/>
          <a:ln w="38100">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67"/>
                                        </p:tgtEl>
                                        <p:attrNameLst>
                                          <p:attrName>style.visibility</p:attrName>
                                        </p:attrNameLst>
                                      </p:cBhvr>
                                      <p:to>
                                        <p:strVal val="visible"/>
                                      </p:to>
                                    </p:set>
                                    <p:animEffect transition="in" filter="fade">
                                      <p:cBhvr>
                                        <p:cTn id="7" dur="2000"/>
                                        <p:tgtEl>
                                          <p:spTgt spid="96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a:hlinkClick r:id="rId3"/>
          </p:cNvPr>
          <p:cNvPicPr>
            <a:picLocks noChangeAspect="1" noChangeArrowheads="1"/>
          </p:cNvPicPr>
          <p:nvPr/>
        </p:nvPicPr>
        <p:blipFill>
          <a:blip r:embed="rId4" cstate="print"/>
          <a:srcRect/>
          <a:stretch>
            <a:fillRect/>
          </a:stretch>
        </p:blipFill>
        <p:spPr bwMode="auto">
          <a:xfrm>
            <a:off x="0" y="1676400"/>
            <a:ext cx="3810000" cy="3962400"/>
          </a:xfrm>
          <a:prstGeom prst="rect">
            <a:avLst/>
          </a:prstGeom>
          <a:noFill/>
          <a:ln w="9525">
            <a:noFill/>
            <a:miter lim="800000"/>
            <a:headEnd/>
            <a:tailEnd/>
          </a:ln>
          <a:effectLst/>
        </p:spPr>
      </p:pic>
      <p:pic>
        <p:nvPicPr>
          <p:cNvPr id="38919" name="Picture1" descr="1305a">
            <a:hlinkClick r:id="rId3"/>
          </p:cNvPr>
          <p:cNvPicPr>
            <a:picLocks noChangeAspect="1" noChangeArrowheads="1"/>
          </p:cNvPicPr>
          <p:nvPr/>
        </p:nvPicPr>
        <p:blipFill>
          <a:blip r:embed="rId5" cstate="print"/>
          <a:srcRect/>
          <a:stretch>
            <a:fillRect/>
          </a:stretch>
        </p:blipFill>
        <p:spPr bwMode="auto">
          <a:xfrm>
            <a:off x="3684588" y="1219200"/>
            <a:ext cx="5383212" cy="5791200"/>
          </a:xfrm>
          <a:prstGeom prst="rect">
            <a:avLst/>
          </a:prstGeom>
          <a:noFill/>
          <a:ln w="9525">
            <a:noFill/>
            <a:miter lim="800000"/>
            <a:headEnd/>
            <a:tailEnd/>
          </a:ln>
          <a:effectLst/>
        </p:spPr>
      </p:pic>
      <p:sp>
        <p:nvSpPr>
          <p:cNvPr id="38914" name="Rectangle 2"/>
          <p:cNvSpPr>
            <a:spLocks noGrp="1" noChangeArrowheads="1"/>
          </p:cNvSpPr>
          <p:nvPr>
            <p:ph type="title"/>
          </p:nvPr>
        </p:nvSpPr>
        <p:spPr>
          <a:xfrm>
            <a:off x="0" y="0"/>
            <a:ext cx="8610600" cy="1219200"/>
          </a:xfrm>
        </p:spPr>
        <p:txBody>
          <a:bodyPr>
            <a:normAutofit fontScale="90000"/>
          </a:bodyPr>
          <a:lstStyle/>
          <a:p>
            <a:pPr algn="l"/>
            <a:r>
              <a:rPr lang="en-US" b="1" dirty="0" smtClean="0"/>
              <a:t>1953</a:t>
            </a:r>
            <a:br>
              <a:rPr lang="en-US" b="1" dirty="0" smtClean="0"/>
            </a:br>
            <a:r>
              <a:rPr lang="en-US" b="1" dirty="0" smtClean="0"/>
              <a:t>James Watson &amp; Francis Crick</a:t>
            </a:r>
            <a:endParaRPr lang="en-US" b="1" dirty="0"/>
          </a:p>
        </p:txBody>
      </p:sp>
      <p:sp>
        <p:nvSpPr>
          <p:cNvPr id="5" name="TextBox 4"/>
          <p:cNvSpPr txBox="1"/>
          <p:nvPr/>
        </p:nvSpPr>
        <p:spPr>
          <a:xfrm>
            <a:off x="304800" y="6019800"/>
            <a:ext cx="3083088" cy="584775"/>
          </a:xfrm>
          <a:prstGeom prst="rect">
            <a:avLst/>
          </a:prstGeom>
          <a:noFill/>
        </p:spPr>
        <p:txBody>
          <a:bodyPr wrap="none" rtlCol="0">
            <a:spAutoFit/>
          </a:bodyPr>
          <a:lstStyle/>
          <a:p>
            <a:r>
              <a:rPr lang="en-US" sz="3200" b="1" dirty="0" smtClean="0"/>
              <a:t>Structure of DNA</a:t>
            </a:r>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62000" y="152400"/>
            <a:ext cx="6858000" cy="1143000"/>
          </a:xfrm>
        </p:spPr>
        <p:txBody>
          <a:bodyPr>
            <a:normAutofit fontScale="90000"/>
          </a:bodyPr>
          <a:lstStyle/>
          <a:p>
            <a:r>
              <a:rPr lang="en-US" sz="4000" dirty="0">
                <a:latin typeface="Tahoma" pitchFamily="34" charset="0"/>
              </a:rPr>
              <a:t>The Race to Discover DNA’s Structure was Over</a:t>
            </a:r>
          </a:p>
        </p:txBody>
      </p:sp>
      <p:sp>
        <p:nvSpPr>
          <p:cNvPr id="102403" name="Rectangle 3"/>
          <p:cNvSpPr>
            <a:spLocks noGrp="1" noChangeArrowheads="1"/>
          </p:cNvSpPr>
          <p:nvPr>
            <p:ph idx="1"/>
          </p:nvPr>
        </p:nvSpPr>
        <p:spPr>
          <a:xfrm>
            <a:off x="76200" y="1295400"/>
            <a:ext cx="5257800" cy="5029200"/>
          </a:xfrm>
        </p:spPr>
        <p:txBody>
          <a:bodyPr>
            <a:normAutofit/>
          </a:bodyPr>
          <a:lstStyle/>
          <a:p>
            <a:r>
              <a:rPr lang="en-US" dirty="0">
                <a:latin typeface="Tahoma" pitchFamily="34" charset="0"/>
              </a:rPr>
              <a:t>DNA is made up of:</a:t>
            </a:r>
          </a:p>
          <a:p>
            <a:pPr lvl="1"/>
            <a:r>
              <a:rPr lang="en-US" dirty="0">
                <a:latin typeface="Tahoma" pitchFamily="34" charset="0"/>
              </a:rPr>
              <a:t>Four nucleotides:  </a:t>
            </a:r>
            <a:r>
              <a:rPr lang="en-US" b="1" dirty="0">
                <a:latin typeface="Tahoma" pitchFamily="34" charset="0"/>
              </a:rPr>
              <a:t>A</a:t>
            </a:r>
            <a:r>
              <a:rPr lang="en-US" dirty="0">
                <a:latin typeface="Tahoma" pitchFamily="34" charset="0"/>
              </a:rPr>
              <a:t>denine, </a:t>
            </a:r>
            <a:r>
              <a:rPr lang="en-US" b="1" dirty="0">
                <a:latin typeface="Tahoma" pitchFamily="34" charset="0"/>
              </a:rPr>
              <a:t>T</a:t>
            </a:r>
            <a:r>
              <a:rPr lang="en-US" dirty="0">
                <a:latin typeface="Tahoma" pitchFamily="34" charset="0"/>
              </a:rPr>
              <a:t>hymine, </a:t>
            </a:r>
            <a:r>
              <a:rPr lang="en-US" b="1" dirty="0">
                <a:latin typeface="Tahoma" pitchFamily="34" charset="0"/>
              </a:rPr>
              <a:t>G</a:t>
            </a:r>
            <a:r>
              <a:rPr lang="en-US" dirty="0">
                <a:latin typeface="Tahoma" pitchFamily="34" charset="0"/>
              </a:rPr>
              <a:t>uanine and </a:t>
            </a:r>
            <a:r>
              <a:rPr lang="en-US" b="1" dirty="0">
                <a:latin typeface="Tahoma" pitchFamily="34" charset="0"/>
              </a:rPr>
              <a:t>C</a:t>
            </a:r>
            <a:r>
              <a:rPr lang="en-US" dirty="0">
                <a:latin typeface="Tahoma" pitchFamily="34" charset="0"/>
              </a:rPr>
              <a:t>ytosine</a:t>
            </a:r>
          </a:p>
          <a:p>
            <a:pPr lvl="1"/>
            <a:r>
              <a:rPr lang="en-US" dirty="0">
                <a:latin typeface="Tahoma" pitchFamily="34" charset="0"/>
              </a:rPr>
              <a:t>These follow the rules of base-pairing:</a:t>
            </a:r>
          </a:p>
          <a:p>
            <a:pPr lvl="2"/>
            <a:r>
              <a:rPr lang="en-US" b="1" dirty="0" smtClean="0">
                <a:latin typeface="Tahoma" pitchFamily="34" charset="0"/>
              </a:rPr>
              <a:t>A-T</a:t>
            </a:r>
          </a:p>
          <a:p>
            <a:pPr lvl="2"/>
            <a:r>
              <a:rPr lang="en-US" b="1" dirty="0" smtClean="0">
                <a:latin typeface="Tahoma" pitchFamily="34" charset="0"/>
              </a:rPr>
              <a:t>G-C</a:t>
            </a:r>
            <a:endParaRPr lang="en-US" b="1" dirty="0">
              <a:latin typeface="Tahoma" pitchFamily="34" charset="0"/>
            </a:endParaRPr>
          </a:p>
          <a:p>
            <a:pPr lvl="1"/>
            <a:r>
              <a:rPr lang="en-US" dirty="0">
                <a:latin typeface="Tahoma" pitchFamily="34" charset="0"/>
              </a:rPr>
              <a:t>A sugar-phosphate backbone</a:t>
            </a:r>
          </a:p>
          <a:p>
            <a:r>
              <a:rPr lang="en-US" dirty="0">
                <a:latin typeface="Tahoma" pitchFamily="34" charset="0"/>
              </a:rPr>
              <a:t>DNA is arranged in an double-helix</a:t>
            </a:r>
          </a:p>
          <a:p>
            <a:pPr lvl="1">
              <a:buFontTx/>
              <a:buNone/>
            </a:pPr>
            <a:endParaRPr lang="en-US" dirty="0">
              <a:latin typeface="Tahoma" pitchFamily="34" charset="0"/>
            </a:endParaRPr>
          </a:p>
        </p:txBody>
      </p:sp>
      <p:pic>
        <p:nvPicPr>
          <p:cNvPr id="1026" name="Picture 2" descr="C:\Users\Desktop\Desktop\Genetics Unit\Part 2 LESSON PLANS\DNA%20animation.gif"/>
          <p:cNvPicPr>
            <a:picLocks noChangeAspect="1" noChangeArrowheads="1" noCrop="1"/>
          </p:cNvPicPr>
          <p:nvPr/>
        </p:nvPicPr>
        <p:blipFill>
          <a:blip r:embed="rId3" cstate="print"/>
          <a:srcRect/>
          <a:stretch>
            <a:fillRect/>
          </a:stretch>
        </p:blipFill>
        <p:spPr bwMode="auto">
          <a:xfrm>
            <a:off x="5257800" y="1371600"/>
            <a:ext cx="3886200" cy="5486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6x5bc"/>
          <p:cNvPicPr>
            <a:picLocks noChangeAspect="1" noChangeArrowheads="1"/>
          </p:cNvPicPr>
          <p:nvPr/>
        </p:nvPicPr>
        <p:blipFill>
          <a:blip r:embed="rId3" cstate="print"/>
          <a:srcRect t="6168" b="9250"/>
          <a:stretch>
            <a:fillRect/>
          </a:stretch>
        </p:blipFill>
        <p:spPr bwMode="auto">
          <a:xfrm>
            <a:off x="1143000" y="1473200"/>
            <a:ext cx="6858000" cy="4513263"/>
          </a:xfrm>
          <a:prstGeom prst="rect">
            <a:avLst/>
          </a:prstGeom>
          <a:noFill/>
          <a:ln w="9525">
            <a:noFill/>
            <a:miter lim="800000"/>
            <a:headEnd/>
            <a:tailEnd/>
          </a:ln>
        </p:spPr>
      </p:pic>
      <p:sp>
        <p:nvSpPr>
          <p:cNvPr id="11267" name="Text Box 3"/>
          <p:cNvSpPr txBox="1">
            <a:spLocks noChangeArrowheads="1"/>
          </p:cNvSpPr>
          <p:nvPr/>
        </p:nvSpPr>
        <p:spPr bwMode="auto">
          <a:xfrm>
            <a:off x="3886200" y="457200"/>
            <a:ext cx="1371600" cy="830997"/>
          </a:xfrm>
          <a:prstGeom prst="rect">
            <a:avLst/>
          </a:prstGeom>
          <a:noFill/>
          <a:ln w="9525">
            <a:noFill/>
            <a:miter lim="800000"/>
            <a:headEnd/>
            <a:tailEnd/>
          </a:ln>
          <a:effectLst/>
        </p:spPr>
        <p:txBody>
          <a:bodyPr wrap="square">
            <a:spAutoFit/>
          </a:bodyPr>
          <a:lstStyle/>
          <a:p>
            <a:pPr>
              <a:spcBef>
                <a:spcPct val="50000"/>
              </a:spcBef>
            </a:pPr>
            <a:r>
              <a:rPr lang="en-US" sz="4800" b="1" dirty="0" smtClean="0"/>
              <a:t>DNA</a:t>
            </a:r>
            <a:endParaRPr lang="en-US" sz="4800" b="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3" descr="Maurice Hugh Frederick Wilkins">
            <a:hlinkClick r:id="rId3"/>
          </p:cNvPr>
          <p:cNvPicPr>
            <a:picLocks noChangeAspect="1" noChangeArrowheads="1"/>
          </p:cNvPicPr>
          <p:nvPr/>
        </p:nvPicPr>
        <p:blipFill>
          <a:blip r:embed="rId4" cstate="print"/>
          <a:srcRect/>
          <a:stretch>
            <a:fillRect/>
          </a:stretch>
        </p:blipFill>
        <p:spPr bwMode="auto">
          <a:xfrm>
            <a:off x="3886200" y="304800"/>
            <a:ext cx="1546225" cy="2155825"/>
          </a:xfrm>
          <a:prstGeom prst="rect">
            <a:avLst/>
          </a:prstGeom>
          <a:noFill/>
        </p:spPr>
      </p:pic>
      <p:pic>
        <p:nvPicPr>
          <p:cNvPr id="2067" name="Picture 2" descr="James Dewey Watson">
            <a:hlinkClick r:id="rId5"/>
          </p:cNvPr>
          <p:cNvPicPr>
            <a:picLocks noChangeAspect="1" noChangeArrowheads="1"/>
          </p:cNvPicPr>
          <p:nvPr/>
        </p:nvPicPr>
        <p:blipFill>
          <a:blip r:embed="rId6" cstate="print"/>
          <a:srcRect/>
          <a:stretch>
            <a:fillRect/>
          </a:stretch>
        </p:blipFill>
        <p:spPr bwMode="auto">
          <a:xfrm>
            <a:off x="1981200" y="304800"/>
            <a:ext cx="1655531" cy="2308226"/>
          </a:xfrm>
          <a:prstGeom prst="rect">
            <a:avLst/>
          </a:prstGeom>
          <a:noFill/>
        </p:spPr>
      </p:pic>
      <p:pic>
        <p:nvPicPr>
          <p:cNvPr id="2066" name="Picture 1" descr="Francis Harry Compton Crick">
            <a:hlinkClick r:id="rId7"/>
          </p:cNvPr>
          <p:cNvPicPr>
            <a:picLocks noChangeAspect="1" noChangeArrowheads="1"/>
          </p:cNvPicPr>
          <p:nvPr/>
        </p:nvPicPr>
        <p:blipFill>
          <a:blip r:embed="rId8" cstate="print"/>
          <a:srcRect/>
          <a:stretch>
            <a:fillRect/>
          </a:stretch>
        </p:blipFill>
        <p:spPr bwMode="auto">
          <a:xfrm>
            <a:off x="304800" y="304800"/>
            <a:ext cx="1546225" cy="2155825"/>
          </a:xfrm>
          <a:prstGeom prst="rect">
            <a:avLst/>
          </a:prstGeom>
          <a:noFill/>
        </p:spPr>
      </p:pic>
      <p:sp>
        <p:nvSpPr>
          <p:cNvPr id="206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Rectangle 22"/>
          <p:cNvSpPr>
            <a:spLocks noChangeArrowheads="1"/>
          </p:cNvSpPr>
          <p:nvPr/>
        </p:nvSpPr>
        <p:spPr bwMode="auto">
          <a:xfrm>
            <a:off x="0" y="261302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2071" name="Rectangle 23"/>
          <p:cNvSpPr>
            <a:spLocks noChangeArrowheads="1"/>
          </p:cNvSpPr>
          <p:nvPr/>
        </p:nvSpPr>
        <p:spPr bwMode="auto">
          <a:xfrm>
            <a:off x="0" y="476885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2072" name="Rectangle 24"/>
          <p:cNvSpPr>
            <a:spLocks noChangeArrowheads="1"/>
          </p:cNvSpPr>
          <p:nvPr/>
        </p:nvSpPr>
        <p:spPr bwMode="auto">
          <a:xfrm>
            <a:off x="304800" y="2585844"/>
            <a:ext cx="8610600" cy="387798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24664"/>
                </a:solidFill>
                <a:effectLst/>
                <a:latin typeface="Arial" pitchFamily="34" charset="0"/>
                <a:ea typeface="Times New Roman" pitchFamily="18" charset="0"/>
                <a:cs typeface="Arial" pitchFamily="34" charset="0"/>
              </a:rPr>
              <a:t>Francis Harry Compton Crick</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24664"/>
                </a:solidFill>
                <a:effectLst/>
                <a:latin typeface="Arial" pitchFamily="34" charset="0"/>
                <a:ea typeface="Times New Roman" pitchFamily="18" charset="0"/>
                <a:cs typeface="Arial" pitchFamily="34" charset="0"/>
              </a:rPr>
              <a:t>James Dewey Watson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24664"/>
                </a:solidFill>
                <a:effectLst/>
                <a:latin typeface="Arial" pitchFamily="34" charset="0"/>
                <a:ea typeface="Times New Roman" pitchFamily="18" charset="0"/>
                <a:cs typeface="Arial" pitchFamily="34" charset="0"/>
              </a:rPr>
              <a:t>Maurice Hugh Frederick Wilkins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The </a:t>
            </a:r>
            <a:r>
              <a:rPr kumimoji="0" lang="en-US" sz="2400" b="1" i="0" u="sng" strike="noStrike" cap="none" normalizeH="0" baseline="0" dirty="0" smtClean="0">
                <a:ln>
                  <a:noFill/>
                </a:ln>
                <a:effectLst/>
                <a:latin typeface="Arial" pitchFamily="34" charset="0"/>
                <a:ea typeface="Times New Roman" pitchFamily="18" charset="0"/>
                <a:cs typeface="Arial" pitchFamily="34" charset="0"/>
              </a:rPr>
              <a:t>Nobel Prize </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in Physiology or Medicine </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1962</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was awarded jointly to Francis Harry Compton Crick, James Dewey Watson and Maurice Hugh Frederick Wilkins </a:t>
            </a:r>
            <a:r>
              <a:rPr kumimoji="0" lang="en-US" sz="2400" b="0" i="1" u="none" strike="noStrike" cap="none" normalizeH="0" baseline="0" dirty="0" smtClean="0">
                <a:ln>
                  <a:noFill/>
                </a:ln>
                <a:effectLst/>
                <a:latin typeface="Arial" pitchFamily="34" charset="0"/>
                <a:ea typeface="Times New Roman" pitchFamily="18" charset="0"/>
                <a:cs typeface="Arial" pitchFamily="34" charset="0"/>
              </a:rPr>
              <a:t>"for their discoveries concerning the molecular structure of nucleic acids and its significance for information transfer in living material"</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6019800" y="533400"/>
            <a:ext cx="2286000" cy="1815882"/>
          </a:xfrm>
          <a:prstGeom prst="rect">
            <a:avLst/>
          </a:prstGeom>
          <a:noFill/>
        </p:spPr>
        <p:txBody>
          <a:bodyPr wrap="square" rtlCol="0">
            <a:spAutoFit/>
          </a:bodyPr>
          <a:lstStyle/>
          <a:p>
            <a:r>
              <a:rPr lang="en-US" sz="2800" dirty="0" smtClean="0">
                <a:latin typeface="Beach Thin" pitchFamily="34" charset="0"/>
              </a:rPr>
              <a:t>For discovering the structure of DNA- The Blueprint of Life</a:t>
            </a:r>
            <a:endParaRPr lang="en-US" sz="2800" dirty="0">
              <a:latin typeface="Beach Thin" pitchFamily="34" charset="0"/>
            </a:endParaRPr>
          </a:p>
        </p:txBody>
      </p:sp>
      <p:sp>
        <p:nvSpPr>
          <p:cNvPr id="18" name="SMARTInkShape-1"/>
          <p:cNvSpPr/>
          <p:nvPr/>
        </p:nvSpPr>
        <p:spPr>
          <a:xfrm>
            <a:off x="6411624" y="4973835"/>
            <a:ext cx="999647" cy="17860"/>
          </a:xfrm>
          <a:custGeom>
            <a:avLst/>
            <a:gdLst/>
            <a:ahLst/>
            <a:cxnLst/>
            <a:rect l="0" t="0" r="0" b="0"/>
            <a:pathLst>
              <a:path w="999647" h="17860">
                <a:moveTo>
                  <a:pt x="8820" y="0"/>
                </a:moveTo>
                <a:lnTo>
                  <a:pt x="0" y="0"/>
                </a:lnTo>
                <a:lnTo>
                  <a:pt x="44204" y="0"/>
                </a:lnTo>
                <a:lnTo>
                  <a:pt x="88440" y="0"/>
                </a:lnTo>
                <a:lnTo>
                  <a:pt x="128910" y="6136"/>
                </a:lnTo>
                <a:lnTo>
                  <a:pt x="172202" y="8562"/>
                </a:lnTo>
                <a:lnTo>
                  <a:pt x="212894" y="8822"/>
                </a:lnTo>
                <a:lnTo>
                  <a:pt x="251628" y="8898"/>
                </a:lnTo>
                <a:lnTo>
                  <a:pt x="288242" y="8920"/>
                </a:lnTo>
                <a:lnTo>
                  <a:pt x="330031" y="8929"/>
                </a:lnTo>
                <a:lnTo>
                  <a:pt x="363836" y="8929"/>
                </a:lnTo>
                <a:lnTo>
                  <a:pt x="398988" y="8929"/>
                </a:lnTo>
                <a:lnTo>
                  <a:pt x="441131" y="8929"/>
                </a:lnTo>
                <a:lnTo>
                  <a:pt x="478632" y="8929"/>
                </a:lnTo>
                <a:lnTo>
                  <a:pt x="512598" y="8929"/>
                </a:lnTo>
                <a:lnTo>
                  <a:pt x="552536" y="8929"/>
                </a:lnTo>
                <a:lnTo>
                  <a:pt x="596089" y="8929"/>
                </a:lnTo>
                <a:lnTo>
                  <a:pt x="636782" y="8929"/>
                </a:lnTo>
                <a:lnTo>
                  <a:pt x="674221" y="9922"/>
                </a:lnTo>
                <a:lnTo>
                  <a:pt x="710890" y="15065"/>
                </a:lnTo>
                <a:lnTo>
                  <a:pt x="747880" y="17033"/>
                </a:lnTo>
                <a:lnTo>
                  <a:pt x="789820" y="17613"/>
                </a:lnTo>
                <a:lnTo>
                  <a:pt x="829698" y="17787"/>
                </a:lnTo>
                <a:lnTo>
                  <a:pt x="867551" y="17849"/>
                </a:lnTo>
                <a:lnTo>
                  <a:pt x="909211" y="17856"/>
                </a:lnTo>
                <a:lnTo>
                  <a:pt x="950366" y="17859"/>
                </a:lnTo>
                <a:lnTo>
                  <a:pt x="993730" y="17859"/>
                </a:lnTo>
                <a:lnTo>
                  <a:pt x="999646" y="17859"/>
                </a:lnTo>
                <a:lnTo>
                  <a:pt x="992293" y="17859"/>
                </a:lnTo>
                <a:lnTo>
                  <a:pt x="991893" y="16868"/>
                </a:lnTo>
                <a:lnTo>
                  <a:pt x="991086" y="8929"/>
                </a:lnTo>
              </a:path>
            </a:pathLst>
          </a:custGeom>
          <a:ln w="19050">
            <a:solidFill>
              <a:srgbClr val="0000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
          <p:cNvSpPr/>
          <p:nvPr/>
        </p:nvSpPr>
        <p:spPr>
          <a:xfrm>
            <a:off x="3071809" y="4973944"/>
            <a:ext cx="1285879" cy="107049"/>
          </a:xfrm>
          <a:custGeom>
            <a:avLst/>
            <a:gdLst/>
            <a:ahLst/>
            <a:cxnLst/>
            <a:rect l="0" t="0" r="0" b="0"/>
            <a:pathLst>
              <a:path w="1285879" h="107049">
                <a:moveTo>
                  <a:pt x="0" y="8820"/>
                </a:moveTo>
                <a:lnTo>
                  <a:pt x="16253" y="8820"/>
                </a:lnTo>
                <a:lnTo>
                  <a:pt x="37838" y="1132"/>
                </a:lnTo>
                <a:lnTo>
                  <a:pt x="76599" y="0"/>
                </a:lnTo>
                <a:lnTo>
                  <a:pt x="114313" y="905"/>
                </a:lnTo>
                <a:lnTo>
                  <a:pt x="156748" y="6964"/>
                </a:lnTo>
                <a:lnTo>
                  <a:pt x="197920" y="10916"/>
                </a:lnTo>
                <a:lnTo>
                  <a:pt x="238892" y="15725"/>
                </a:lnTo>
                <a:lnTo>
                  <a:pt x="278814" y="17150"/>
                </a:lnTo>
                <a:lnTo>
                  <a:pt x="316769" y="17573"/>
                </a:lnTo>
                <a:lnTo>
                  <a:pt x="356260" y="22456"/>
                </a:lnTo>
                <a:lnTo>
                  <a:pt x="397926" y="25429"/>
                </a:lnTo>
                <a:lnTo>
                  <a:pt x="430857" y="26124"/>
                </a:lnTo>
                <a:lnTo>
                  <a:pt x="472282" y="26515"/>
                </a:lnTo>
                <a:lnTo>
                  <a:pt x="508799" y="31388"/>
                </a:lnTo>
                <a:lnTo>
                  <a:pt x="549947" y="34358"/>
                </a:lnTo>
                <a:lnTo>
                  <a:pt x="585622" y="35239"/>
                </a:lnTo>
                <a:lnTo>
                  <a:pt x="624342" y="36530"/>
                </a:lnTo>
                <a:lnTo>
                  <a:pt x="660653" y="42662"/>
                </a:lnTo>
                <a:lnTo>
                  <a:pt x="695483" y="46630"/>
                </a:lnTo>
                <a:lnTo>
                  <a:pt x="725823" y="49436"/>
                </a:lnTo>
                <a:lnTo>
                  <a:pt x="755844" y="47378"/>
                </a:lnTo>
                <a:lnTo>
                  <a:pt x="785724" y="45801"/>
                </a:lnTo>
                <a:lnTo>
                  <a:pt x="815540" y="45100"/>
                </a:lnTo>
                <a:lnTo>
                  <a:pt x="858232" y="43714"/>
                </a:lnTo>
                <a:lnTo>
                  <a:pt x="891606" y="38453"/>
                </a:lnTo>
                <a:lnTo>
                  <a:pt x="926191" y="36453"/>
                </a:lnTo>
                <a:lnTo>
                  <a:pt x="961573" y="35860"/>
                </a:lnTo>
                <a:lnTo>
                  <a:pt x="997193" y="35683"/>
                </a:lnTo>
                <a:lnTo>
                  <a:pt x="1036847" y="35625"/>
                </a:lnTo>
                <a:lnTo>
                  <a:pt x="1042467" y="35618"/>
                </a:lnTo>
                <a:lnTo>
                  <a:pt x="1054003" y="40906"/>
                </a:lnTo>
                <a:lnTo>
                  <a:pt x="1059857" y="45093"/>
                </a:lnTo>
                <a:lnTo>
                  <a:pt x="1065743" y="46894"/>
                </a:lnTo>
                <a:lnTo>
                  <a:pt x="1108502" y="44688"/>
                </a:lnTo>
                <a:lnTo>
                  <a:pt x="1149182" y="61745"/>
                </a:lnTo>
                <a:lnTo>
                  <a:pt x="1191736" y="73325"/>
                </a:lnTo>
                <a:lnTo>
                  <a:pt x="1236176" y="87540"/>
                </a:lnTo>
                <a:lnTo>
                  <a:pt x="1285878" y="107048"/>
                </a:lnTo>
              </a:path>
            </a:pathLst>
          </a:custGeom>
          <a:ln w="19050">
            <a:solidFill>
              <a:srgbClr val="0000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3"/>
          <p:cNvSpPr/>
          <p:nvPr/>
        </p:nvSpPr>
        <p:spPr>
          <a:xfrm>
            <a:off x="1474638" y="4911328"/>
            <a:ext cx="998886" cy="115420"/>
          </a:xfrm>
          <a:custGeom>
            <a:avLst/>
            <a:gdLst/>
            <a:ahLst/>
            <a:cxnLst/>
            <a:rect l="0" t="0" r="0" b="0"/>
            <a:pathLst>
              <a:path w="998886" h="115420">
                <a:moveTo>
                  <a:pt x="7687" y="0"/>
                </a:moveTo>
                <a:lnTo>
                  <a:pt x="7687" y="4740"/>
                </a:lnTo>
                <a:lnTo>
                  <a:pt x="6695" y="6136"/>
                </a:lnTo>
                <a:lnTo>
                  <a:pt x="5042" y="7067"/>
                </a:lnTo>
                <a:lnTo>
                  <a:pt x="0" y="8560"/>
                </a:lnTo>
                <a:lnTo>
                  <a:pt x="1957" y="11411"/>
                </a:lnTo>
                <a:lnTo>
                  <a:pt x="16038" y="26067"/>
                </a:lnTo>
                <a:lnTo>
                  <a:pt x="26613" y="31429"/>
                </a:lnTo>
                <a:lnTo>
                  <a:pt x="64567" y="42282"/>
                </a:lnTo>
                <a:lnTo>
                  <a:pt x="106090" y="51052"/>
                </a:lnTo>
                <a:lnTo>
                  <a:pt x="139244" y="53079"/>
                </a:lnTo>
                <a:lnTo>
                  <a:pt x="177196" y="53430"/>
                </a:lnTo>
                <a:lnTo>
                  <a:pt x="214069" y="52555"/>
                </a:lnTo>
                <a:lnTo>
                  <a:pt x="251632" y="46503"/>
                </a:lnTo>
                <a:lnTo>
                  <a:pt x="287998" y="45198"/>
                </a:lnTo>
                <a:lnTo>
                  <a:pt x="330190" y="42163"/>
                </a:lnTo>
                <a:lnTo>
                  <a:pt x="371465" y="37628"/>
                </a:lnTo>
                <a:lnTo>
                  <a:pt x="411478" y="36283"/>
                </a:lnTo>
                <a:lnTo>
                  <a:pt x="454751" y="35885"/>
                </a:lnTo>
                <a:lnTo>
                  <a:pt x="496348" y="35768"/>
                </a:lnTo>
                <a:lnTo>
                  <a:pt x="533808" y="35732"/>
                </a:lnTo>
                <a:lnTo>
                  <a:pt x="572688" y="38369"/>
                </a:lnTo>
                <a:lnTo>
                  <a:pt x="610336" y="45433"/>
                </a:lnTo>
                <a:lnTo>
                  <a:pt x="649723" y="56709"/>
                </a:lnTo>
                <a:lnTo>
                  <a:pt x="693294" y="74628"/>
                </a:lnTo>
                <a:lnTo>
                  <a:pt x="734829" y="88751"/>
                </a:lnTo>
                <a:lnTo>
                  <a:pt x="771003" y="103115"/>
                </a:lnTo>
                <a:lnTo>
                  <a:pt x="814742" y="111363"/>
                </a:lnTo>
                <a:lnTo>
                  <a:pt x="830723" y="111341"/>
                </a:lnTo>
                <a:lnTo>
                  <a:pt x="845763" y="110008"/>
                </a:lnTo>
                <a:lnTo>
                  <a:pt x="889657" y="115419"/>
                </a:lnTo>
                <a:lnTo>
                  <a:pt x="924836" y="115034"/>
                </a:lnTo>
                <a:lnTo>
                  <a:pt x="963998" y="108390"/>
                </a:lnTo>
                <a:lnTo>
                  <a:pt x="980721" y="107522"/>
                </a:lnTo>
                <a:lnTo>
                  <a:pt x="988494" y="109963"/>
                </a:lnTo>
                <a:lnTo>
                  <a:pt x="991957" y="112004"/>
                </a:lnTo>
                <a:lnTo>
                  <a:pt x="994265" y="112373"/>
                </a:lnTo>
                <a:lnTo>
                  <a:pt x="998885" y="107154"/>
                </a:lnTo>
              </a:path>
            </a:pathLst>
          </a:custGeom>
          <a:ln w="19050">
            <a:solidFill>
              <a:srgbClr val="0000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SMARTInkShape-Group4"/>
          <p:cNvGrpSpPr/>
          <p:nvPr/>
        </p:nvGrpSpPr>
        <p:grpSpPr>
          <a:xfrm>
            <a:off x="6063257" y="4589857"/>
            <a:ext cx="1794869" cy="53581"/>
            <a:chOff x="6063257" y="4589857"/>
            <a:chExt cx="1794869" cy="53581"/>
          </a:xfrm>
        </p:grpSpPr>
        <p:sp>
          <p:nvSpPr>
            <p:cNvPr id="21" name="SMARTInkShape-4"/>
            <p:cNvSpPr/>
            <p:nvPr/>
          </p:nvSpPr>
          <p:spPr>
            <a:xfrm>
              <a:off x="6974085" y="4620838"/>
              <a:ext cx="884041" cy="22600"/>
            </a:xfrm>
            <a:custGeom>
              <a:avLst/>
              <a:gdLst/>
              <a:ahLst/>
              <a:cxnLst/>
              <a:rect l="0" t="0" r="0" b="0"/>
              <a:pathLst>
                <a:path w="884041" h="22600">
                  <a:moveTo>
                    <a:pt x="0" y="22599"/>
                  </a:moveTo>
                  <a:lnTo>
                    <a:pt x="4740" y="22599"/>
                  </a:lnTo>
                  <a:lnTo>
                    <a:pt x="9714" y="19953"/>
                  </a:lnTo>
                  <a:lnTo>
                    <a:pt x="12428" y="17859"/>
                  </a:lnTo>
                  <a:lnTo>
                    <a:pt x="20736" y="15530"/>
                  </a:lnTo>
                  <a:lnTo>
                    <a:pt x="64445" y="13717"/>
                  </a:lnTo>
                  <a:lnTo>
                    <a:pt x="104803" y="13676"/>
                  </a:lnTo>
                  <a:lnTo>
                    <a:pt x="145384" y="13669"/>
                  </a:lnTo>
                  <a:lnTo>
                    <a:pt x="189776" y="8929"/>
                  </a:lnTo>
                  <a:lnTo>
                    <a:pt x="230744" y="5981"/>
                  </a:lnTo>
                  <a:lnTo>
                    <a:pt x="274302" y="5107"/>
                  </a:lnTo>
                  <a:lnTo>
                    <a:pt x="318628" y="4847"/>
                  </a:lnTo>
                  <a:lnTo>
                    <a:pt x="350964" y="4788"/>
                  </a:lnTo>
                  <a:lnTo>
                    <a:pt x="385178" y="4761"/>
                  </a:lnTo>
                  <a:lnTo>
                    <a:pt x="420230" y="4749"/>
                  </a:lnTo>
                  <a:lnTo>
                    <a:pt x="458296" y="4744"/>
                  </a:lnTo>
                  <a:lnTo>
                    <a:pt x="497376" y="3749"/>
                  </a:lnTo>
                  <a:lnTo>
                    <a:pt x="534586" y="0"/>
                  </a:lnTo>
                  <a:lnTo>
                    <a:pt x="570969" y="317"/>
                  </a:lnTo>
                  <a:lnTo>
                    <a:pt x="606984" y="2773"/>
                  </a:lnTo>
                  <a:lnTo>
                    <a:pt x="642833" y="3866"/>
                  </a:lnTo>
                  <a:lnTo>
                    <a:pt x="678609" y="4352"/>
                  </a:lnTo>
                  <a:lnTo>
                    <a:pt x="713362" y="4566"/>
                  </a:lnTo>
                  <a:lnTo>
                    <a:pt x="745343" y="4661"/>
                  </a:lnTo>
                  <a:lnTo>
                    <a:pt x="776093" y="4706"/>
                  </a:lnTo>
                  <a:lnTo>
                    <a:pt x="816006" y="7376"/>
                  </a:lnTo>
                  <a:lnTo>
                    <a:pt x="858322" y="13831"/>
                  </a:lnTo>
                  <a:lnTo>
                    <a:pt x="875538" y="18567"/>
                  </a:lnTo>
                  <a:lnTo>
                    <a:pt x="884040" y="13669"/>
                  </a:lnTo>
                </a:path>
              </a:pathLst>
            </a:custGeom>
            <a:ln w="19050">
              <a:solidFill>
                <a:srgbClr val="0000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5"/>
            <p:cNvSpPr/>
            <p:nvPr/>
          </p:nvSpPr>
          <p:spPr>
            <a:xfrm>
              <a:off x="6072185" y="4589857"/>
              <a:ext cx="687587" cy="44651"/>
            </a:xfrm>
            <a:custGeom>
              <a:avLst/>
              <a:gdLst/>
              <a:ahLst/>
              <a:cxnLst/>
              <a:rect l="0" t="0" r="0" b="0"/>
              <a:pathLst>
                <a:path w="687587" h="44651">
                  <a:moveTo>
                    <a:pt x="0" y="0"/>
                  </a:moveTo>
                  <a:lnTo>
                    <a:pt x="42242" y="0"/>
                  </a:lnTo>
                  <a:lnTo>
                    <a:pt x="82254" y="0"/>
                  </a:lnTo>
                  <a:lnTo>
                    <a:pt x="124639" y="994"/>
                  </a:lnTo>
                  <a:lnTo>
                    <a:pt x="167534" y="9716"/>
                  </a:lnTo>
                  <a:lnTo>
                    <a:pt x="201115" y="15447"/>
                  </a:lnTo>
                  <a:lnTo>
                    <a:pt x="239839" y="19791"/>
                  </a:lnTo>
                  <a:lnTo>
                    <a:pt x="276446" y="27363"/>
                  </a:lnTo>
                  <a:lnTo>
                    <a:pt x="314891" y="34070"/>
                  </a:lnTo>
                  <a:lnTo>
                    <a:pt x="349716" y="36385"/>
                  </a:lnTo>
                  <a:lnTo>
                    <a:pt x="383308" y="41761"/>
                  </a:lnTo>
                  <a:lnTo>
                    <a:pt x="423247" y="43793"/>
                  </a:lnTo>
                  <a:lnTo>
                    <a:pt x="460657" y="44396"/>
                  </a:lnTo>
                  <a:lnTo>
                    <a:pt x="497869" y="44574"/>
                  </a:lnTo>
                  <a:lnTo>
                    <a:pt x="536896" y="44627"/>
                  </a:lnTo>
                  <a:lnTo>
                    <a:pt x="576034" y="44646"/>
                  </a:lnTo>
                  <a:lnTo>
                    <a:pt x="612324" y="44650"/>
                  </a:lnTo>
                  <a:lnTo>
                    <a:pt x="655853" y="44650"/>
                  </a:lnTo>
                  <a:lnTo>
                    <a:pt x="676654" y="44650"/>
                  </a:lnTo>
                  <a:lnTo>
                    <a:pt x="687586" y="44650"/>
                  </a:lnTo>
                </a:path>
              </a:pathLst>
            </a:custGeom>
            <a:ln w="19050">
              <a:solidFill>
                <a:srgbClr val="0000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6"/>
            <p:cNvSpPr/>
            <p:nvPr/>
          </p:nvSpPr>
          <p:spPr>
            <a:xfrm>
              <a:off x="6063257" y="4589857"/>
              <a:ext cx="1" cy="17860"/>
            </a:xfrm>
            <a:custGeom>
              <a:avLst/>
              <a:gdLst/>
              <a:ahLst/>
              <a:cxnLst/>
              <a:rect l="0" t="0" r="0" b="0"/>
              <a:pathLst>
                <a:path w="1" h="17860">
                  <a:moveTo>
                    <a:pt x="0" y="17859"/>
                  </a:moveTo>
                  <a:lnTo>
                    <a:pt x="0" y="0"/>
                  </a:lnTo>
                </a:path>
              </a:pathLst>
            </a:custGeom>
            <a:ln w="19050">
              <a:solidFill>
                <a:srgbClr val="0000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SMARTInkShape-7"/>
          <p:cNvSpPr/>
          <p:nvPr/>
        </p:nvSpPr>
        <p:spPr>
          <a:xfrm>
            <a:off x="2831950" y="4634507"/>
            <a:ext cx="1016745" cy="35720"/>
          </a:xfrm>
          <a:custGeom>
            <a:avLst/>
            <a:gdLst/>
            <a:ahLst/>
            <a:cxnLst/>
            <a:rect l="0" t="0" r="0" b="0"/>
            <a:pathLst>
              <a:path w="1016745" h="35720">
                <a:moveTo>
                  <a:pt x="7690" y="0"/>
                </a:moveTo>
                <a:lnTo>
                  <a:pt x="7690" y="4740"/>
                </a:lnTo>
                <a:lnTo>
                  <a:pt x="6698" y="6136"/>
                </a:lnTo>
                <a:lnTo>
                  <a:pt x="5041" y="7067"/>
                </a:lnTo>
                <a:lnTo>
                  <a:pt x="0" y="8561"/>
                </a:lnTo>
                <a:lnTo>
                  <a:pt x="8608" y="18302"/>
                </a:lnTo>
                <a:lnTo>
                  <a:pt x="14253" y="20139"/>
                </a:lnTo>
                <a:lnTo>
                  <a:pt x="57941" y="18355"/>
                </a:lnTo>
                <a:lnTo>
                  <a:pt x="93989" y="17924"/>
                </a:lnTo>
                <a:lnTo>
                  <a:pt x="136854" y="17871"/>
                </a:lnTo>
                <a:lnTo>
                  <a:pt x="174163" y="17862"/>
                </a:lnTo>
                <a:lnTo>
                  <a:pt x="208489" y="17860"/>
                </a:lnTo>
                <a:lnTo>
                  <a:pt x="247432" y="17860"/>
                </a:lnTo>
                <a:lnTo>
                  <a:pt x="284108" y="17860"/>
                </a:lnTo>
                <a:lnTo>
                  <a:pt x="327312" y="13119"/>
                </a:lnTo>
                <a:lnTo>
                  <a:pt x="371787" y="9482"/>
                </a:lnTo>
                <a:lnTo>
                  <a:pt x="416293" y="13779"/>
                </a:lnTo>
                <a:lnTo>
                  <a:pt x="455731" y="23190"/>
                </a:lnTo>
                <a:lnTo>
                  <a:pt x="493109" y="25722"/>
                </a:lnTo>
                <a:lnTo>
                  <a:pt x="536059" y="29223"/>
                </a:lnTo>
                <a:lnTo>
                  <a:pt x="570710" y="33794"/>
                </a:lnTo>
                <a:lnTo>
                  <a:pt x="608493" y="35338"/>
                </a:lnTo>
                <a:lnTo>
                  <a:pt x="650316" y="35642"/>
                </a:lnTo>
                <a:lnTo>
                  <a:pt x="690993" y="35697"/>
                </a:lnTo>
                <a:lnTo>
                  <a:pt x="733475" y="35711"/>
                </a:lnTo>
                <a:lnTo>
                  <a:pt x="770644" y="35716"/>
                </a:lnTo>
                <a:lnTo>
                  <a:pt x="810374" y="33072"/>
                </a:lnTo>
                <a:lnTo>
                  <a:pt x="827790" y="30574"/>
                </a:lnTo>
                <a:lnTo>
                  <a:pt x="870863" y="34844"/>
                </a:lnTo>
                <a:lnTo>
                  <a:pt x="915132" y="35547"/>
                </a:lnTo>
                <a:lnTo>
                  <a:pt x="956214" y="35685"/>
                </a:lnTo>
                <a:lnTo>
                  <a:pt x="998778" y="35714"/>
                </a:lnTo>
                <a:lnTo>
                  <a:pt x="1016744" y="35719"/>
                </a:lnTo>
              </a:path>
            </a:pathLst>
          </a:custGeom>
          <a:ln w="19050">
            <a:solidFill>
              <a:srgbClr val="0000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228600"/>
            <a:ext cx="6248400" cy="1143000"/>
          </a:xfrm>
        </p:spPr>
        <p:txBody>
          <a:bodyPr>
            <a:normAutofit fontScale="90000"/>
          </a:bodyPr>
          <a:lstStyle/>
          <a:p>
            <a:r>
              <a:rPr lang="en-US" b="1" u="sng" dirty="0" smtClean="0"/>
              <a:t>Basic Functions of DNA</a:t>
            </a:r>
            <a:endParaRPr lang="en-US" b="1" u="sng" dirty="0"/>
          </a:p>
        </p:txBody>
      </p:sp>
      <p:sp>
        <p:nvSpPr>
          <p:cNvPr id="4" name="TextBox 3"/>
          <p:cNvSpPr txBox="1"/>
          <p:nvPr/>
        </p:nvSpPr>
        <p:spPr>
          <a:xfrm>
            <a:off x="1447800" y="1828800"/>
            <a:ext cx="6553200" cy="3970318"/>
          </a:xfrm>
          <a:prstGeom prst="rect">
            <a:avLst/>
          </a:prstGeom>
          <a:noFill/>
        </p:spPr>
        <p:txBody>
          <a:bodyPr wrap="square" rtlCol="0">
            <a:spAutoFit/>
          </a:bodyPr>
          <a:lstStyle/>
          <a:p>
            <a:pPr marL="342900" indent="-342900">
              <a:buAutoNum type="arabicPeriod"/>
            </a:pPr>
            <a:r>
              <a:rPr lang="en-US" sz="2800" dirty="0" smtClean="0">
                <a:latin typeface="Accent" pitchFamily="2" charset="0"/>
              </a:rPr>
              <a:t>DNA reproduces an exact replica of itself during cell division and passes the heredity information from generation to generation.</a:t>
            </a:r>
          </a:p>
          <a:p>
            <a:pPr marL="342900" indent="-342900">
              <a:buAutoNum type="arabicPeriod"/>
            </a:pPr>
            <a:endParaRPr lang="en-US" sz="2800" dirty="0" smtClean="0">
              <a:latin typeface="Accent" pitchFamily="2" charset="0"/>
            </a:endParaRPr>
          </a:p>
          <a:p>
            <a:pPr marL="342900" indent="-342900">
              <a:buAutoNum type="arabicPeriod"/>
            </a:pPr>
            <a:endParaRPr lang="en-US" sz="2800" dirty="0" smtClean="0">
              <a:latin typeface="Accent" pitchFamily="2" charset="0"/>
            </a:endParaRPr>
          </a:p>
          <a:p>
            <a:pPr marL="342900" indent="-342900">
              <a:buAutoNum type="arabicPeriod"/>
            </a:pPr>
            <a:r>
              <a:rPr lang="en-US" sz="2800" dirty="0" smtClean="0">
                <a:latin typeface="Accent" pitchFamily="2" charset="0"/>
              </a:rPr>
              <a:t>DNA directs and controls protein synthesis in a cell. </a:t>
            </a:r>
            <a:endParaRPr lang="en-US" sz="2800" dirty="0">
              <a:latin typeface="Accent"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62000" y="609600"/>
            <a:ext cx="7772400" cy="1143000"/>
          </a:xfrm>
        </p:spPr>
        <p:txBody>
          <a:bodyPr/>
          <a:lstStyle/>
          <a:p>
            <a:r>
              <a:rPr lang="en-US" b="1" dirty="0">
                <a:latin typeface="Tahoma" pitchFamily="34" charset="0"/>
              </a:rPr>
              <a:t>DNA Replication</a:t>
            </a:r>
          </a:p>
        </p:txBody>
      </p:sp>
      <p:sp>
        <p:nvSpPr>
          <p:cNvPr id="97283" name="Rectangle 3"/>
          <p:cNvSpPr>
            <a:spLocks noGrp="1" noChangeArrowheads="1"/>
          </p:cNvSpPr>
          <p:nvPr>
            <p:ph idx="1"/>
          </p:nvPr>
        </p:nvSpPr>
        <p:spPr>
          <a:xfrm>
            <a:off x="2590800" y="1981200"/>
            <a:ext cx="6096000" cy="4572000"/>
          </a:xfrm>
        </p:spPr>
        <p:txBody>
          <a:bodyPr/>
          <a:lstStyle/>
          <a:p>
            <a:r>
              <a:rPr lang="en-US" dirty="0">
                <a:latin typeface="Tahoma" pitchFamily="34" charset="0"/>
              </a:rPr>
              <a:t>The double helix </a:t>
            </a:r>
            <a:r>
              <a:rPr lang="en-US" dirty="0" smtClean="0">
                <a:latin typeface="Tahoma" pitchFamily="34" charset="0"/>
              </a:rPr>
              <a:t>structure explains </a:t>
            </a:r>
            <a:r>
              <a:rPr lang="en-US" dirty="0">
                <a:latin typeface="Tahoma" pitchFamily="34" charset="0"/>
              </a:rPr>
              <a:t>how DNA copies itself</a:t>
            </a:r>
          </a:p>
          <a:p>
            <a:r>
              <a:rPr lang="en-US" dirty="0">
                <a:latin typeface="Tahoma" pitchFamily="34" charset="0"/>
              </a:rPr>
              <a:t>We will study this process, </a:t>
            </a:r>
            <a:r>
              <a:rPr lang="en-US" b="1" dirty="0">
                <a:latin typeface="Tahoma" pitchFamily="34" charset="0"/>
              </a:rPr>
              <a:t>DNA replication</a:t>
            </a:r>
            <a:r>
              <a:rPr lang="en-US" dirty="0">
                <a:latin typeface="Tahoma" pitchFamily="34" charset="0"/>
              </a:rPr>
              <a:t>, in more detail</a:t>
            </a:r>
          </a:p>
        </p:txBody>
      </p:sp>
      <p:pic>
        <p:nvPicPr>
          <p:cNvPr id="97287" name="Picture 7" descr="dna25">
            <a:hlinkClick r:id="rId3" action="ppaction://hlinkfile"/>
          </p:cNvPr>
          <p:cNvPicPr>
            <a:picLocks noChangeAspect="1" noChangeArrowheads="1" noCrop="1"/>
          </p:cNvPicPr>
          <p:nvPr/>
        </p:nvPicPr>
        <p:blipFill>
          <a:blip r:embed="rId4" cstate="print"/>
          <a:srcRect/>
          <a:stretch>
            <a:fillRect/>
          </a:stretch>
        </p:blipFill>
        <p:spPr bwMode="auto">
          <a:xfrm>
            <a:off x="0" y="0"/>
            <a:ext cx="253365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3600" b="50824"/>
          <a:stretch>
            <a:fillRect/>
          </a:stretch>
        </p:blipFill>
        <p:spPr bwMode="auto">
          <a:xfrm>
            <a:off x="0" y="1411288"/>
            <a:ext cx="9144000" cy="1982787"/>
          </a:xfrm>
          <a:prstGeom prst="rect">
            <a:avLst/>
          </a:prstGeom>
          <a:noFill/>
          <a:ln w="9525">
            <a:noFill/>
            <a:miter lim="800000"/>
            <a:headEnd/>
            <a:tailEnd/>
          </a:ln>
          <a:effectLst/>
        </p:spPr>
      </p:pic>
      <p:sp>
        <p:nvSpPr>
          <p:cNvPr id="14339" name="Rectangle 3"/>
          <p:cNvSpPr>
            <a:spLocks noChangeArrowheads="1"/>
          </p:cNvSpPr>
          <p:nvPr/>
        </p:nvSpPr>
        <p:spPr bwMode="auto">
          <a:xfrm>
            <a:off x="762000" y="228600"/>
            <a:ext cx="7772400" cy="1143000"/>
          </a:xfrm>
          <a:prstGeom prst="rect">
            <a:avLst/>
          </a:prstGeom>
          <a:noFill/>
          <a:ln w="9525">
            <a:noFill/>
            <a:miter lim="800000"/>
            <a:headEnd/>
            <a:tailEnd/>
          </a:ln>
          <a:effectLst/>
        </p:spPr>
        <p:txBody>
          <a:bodyPr anchor="ctr"/>
          <a:lstStyle/>
          <a:p>
            <a:pPr algn="ctr" eaLnBrk="1" hangingPunct="1"/>
            <a:r>
              <a:rPr lang="en-US" sz="4400">
                <a:solidFill>
                  <a:schemeClr val="tx2"/>
                </a:solidFill>
                <a:effectLst/>
              </a:rPr>
              <a:t>DNA Replication</a:t>
            </a:r>
          </a:p>
        </p:txBody>
      </p:sp>
      <p:sp>
        <p:nvSpPr>
          <p:cNvPr id="14341" name="Text Box 5"/>
          <p:cNvSpPr txBox="1">
            <a:spLocks noChangeArrowheads="1"/>
          </p:cNvSpPr>
          <p:nvPr/>
        </p:nvSpPr>
        <p:spPr bwMode="auto">
          <a:xfrm>
            <a:off x="457200" y="3534013"/>
            <a:ext cx="8077200" cy="3323987"/>
          </a:xfrm>
          <a:prstGeom prst="rect">
            <a:avLst/>
          </a:prstGeom>
          <a:noFill/>
          <a:ln w="9525">
            <a:noFill/>
            <a:miter lim="800000"/>
            <a:headEnd/>
            <a:tailEnd/>
          </a:ln>
          <a:effectLst/>
        </p:spPr>
        <p:txBody>
          <a:bodyPr>
            <a:spAutoFit/>
          </a:bodyPr>
          <a:lstStyle/>
          <a:p>
            <a:pPr>
              <a:spcBef>
                <a:spcPct val="50000"/>
              </a:spcBef>
            </a:pPr>
            <a:r>
              <a:rPr lang="en-US" sz="2800" dirty="0">
                <a:effectLst>
                  <a:outerShdw blurRad="38100" dist="38100" dir="2700000" algn="tl">
                    <a:srgbClr val="C0C0C0"/>
                  </a:outerShdw>
                </a:effectLst>
              </a:rPr>
              <a:t>The “parent” molecule has two complementary strands of DNA.</a:t>
            </a:r>
          </a:p>
          <a:p>
            <a:pPr>
              <a:spcBef>
                <a:spcPct val="50000"/>
              </a:spcBef>
            </a:pPr>
            <a:r>
              <a:rPr lang="en-US" sz="2800" dirty="0">
                <a:effectLst>
                  <a:outerShdw blurRad="38100" dist="38100" dir="2700000" algn="tl">
                    <a:srgbClr val="C0C0C0"/>
                  </a:outerShdw>
                </a:effectLst>
              </a:rPr>
              <a:t>Each is base paired by hydrogen bonding with its specific partner:</a:t>
            </a:r>
          </a:p>
          <a:p>
            <a:pPr>
              <a:spcBef>
                <a:spcPct val="50000"/>
              </a:spcBef>
            </a:pPr>
            <a:r>
              <a:rPr lang="en-US" sz="2800" dirty="0">
                <a:effectLst>
                  <a:outerShdw blurRad="38100" dist="38100" dir="2700000" algn="tl">
                    <a:srgbClr val="C0C0C0"/>
                  </a:outerShdw>
                </a:effectLst>
              </a:rPr>
              <a:t>A with T</a:t>
            </a:r>
          </a:p>
          <a:p>
            <a:pPr>
              <a:spcBef>
                <a:spcPct val="50000"/>
              </a:spcBef>
            </a:pPr>
            <a:r>
              <a:rPr lang="en-US" sz="2800" dirty="0">
                <a:effectLst>
                  <a:outerShdw blurRad="38100" dist="38100" dir="2700000" algn="tl">
                    <a:srgbClr val="C0C0C0"/>
                  </a:outerShdw>
                </a:effectLst>
              </a:rPr>
              <a:t>G with 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l="3600" b="50824"/>
          <a:stretch>
            <a:fillRect/>
          </a:stretch>
        </p:blipFill>
        <p:spPr bwMode="auto">
          <a:xfrm>
            <a:off x="0" y="1403350"/>
            <a:ext cx="9144000" cy="1982788"/>
          </a:xfrm>
          <a:prstGeom prst="rect">
            <a:avLst/>
          </a:prstGeom>
          <a:noFill/>
          <a:ln w="9525">
            <a:noFill/>
            <a:miter lim="800000"/>
            <a:headEnd/>
            <a:tailEnd/>
          </a:ln>
          <a:effectLst/>
        </p:spPr>
      </p:pic>
      <p:sp>
        <p:nvSpPr>
          <p:cNvPr id="15363" name="Rectangle 3"/>
          <p:cNvSpPr>
            <a:spLocks noChangeArrowheads="1"/>
          </p:cNvSpPr>
          <p:nvPr/>
        </p:nvSpPr>
        <p:spPr bwMode="auto">
          <a:xfrm>
            <a:off x="762000" y="228600"/>
            <a:ext cx="7772400" cy="1143000"/>
          </a:xfrm>
          <a:prstGeom prst="rect">
            <a:avLst/>
          </a:prstGeom>
          <a:noFill/>
          <a:ln w="9525">
            <a:noFill/>
            <a:miter lim="800000"/>
            <a:headEnd/>
            <a:tailEnd/>
          </a:ln>
          <a:effectLst/>
        </p:spPr>
        <p:txBody>
          <a:bodyPr anchor="ctr"/>
          <a:lstStyle/>
          <a:p>
            <a:pPr algn="ctr" eaLnBrk="1" hangingPunct="1"/>
            <a:r>
              <a:rPr lang="en-US" sz="4400">
                <a:solidFill>
                  <a:schemeClr val="tx2"/>
                </a:solidFill>
                <a:effectLst/>
              </a:rPr>
              <a:t>DNA Replication</a:t>
            </a:r>
          </a:p>
        </p:txBody>
      </p:sp>
      <p:sp>
        <p:nvSpPr>
          <p:cNvPr id="15364" name="Text Box 4"/>
          <p:cNvSpPr txBox="1">
            <a:spLocks noChangeArrowheads="1"/>
          </p:cNvSpPr>
          <p:nvPr/>
        </p:nvSpPr>
        <p:spPr bwMode="auto">
          <a:xfrm>
            <a:off x="228600" y="3733800"/>
            <a:ext cx="8077200" cy="954107"/>
          </a:xfrm>
          <a:prstGeom prst="rect">
            <a:avLst/>
          </a:prstGeom>
          <a:noFill/>
          <a:ln w="9525">
            <a:noFill/>
            <a:miter lim="800000"/>
            <a:headEnd/>
            <a:tailEnd/>
          </a:ln>
          <a:effectLst/>
        </p:spPr>
        <p:txBody>
          <a:bodyPr>
            <a:spAutoFit/>
          </a:bodyPr>
          <a:lstStyle/>
          <a:p>
            <a:pPr>
              <a:spcBef>
                <a:spcPct val="50000"/>
              </a:spcBef>
            </a:pPr>
            <a:r>
              <a:rPr lang="en-US" sz="2800" dirty="0">
                <a:effectLst>
                  <a:outerShdw blurRad="38100" dist="38100" dir="2700000" algn="tl">
                    <a:srgbClr val="C0C0C0"/>
                  </a:outerShdw>
                </a:effectLst>
              </a:rPr>
              <a:t>The first step in replication is the separation of the two strands.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3600" b="50824"/>
          <a:stretch>
            <a:fillRect/>
          </a:stretch>
        </p:blipFill>
        <p:spPr bwMode="auto">
          <a:xfrm>
            <a:off x="0" y="1411288"/>
            <a:ext cx="9144000" cy="1982787"/>
          </a:xfrm>
          <a:prstGeom prst="rect">
            <a:avLst/>
          </a:prstGeom>
          <a:noFill/>
          <a:ln w="9525">
            <a:noFill/>
            <a:miter lim="800000"/>
            <a:headEnd/>
            <a:tailEnd/>
          </a:ln>
          <a:effectLst/>
        </p:spPr>
      </p:pic>
      <p:sp>
        <p:nvSpPr>
          <p:cNvPr id="16387" name="Rectangle 3"/>
          <p:cNvSpPr>
            <a:spLocks noChangeArrowheads="1"/>
          </p:cNvSpPr>
          <p:nvPr/>
        </p:nvSpPr>
        <p:spPr bwMode="auto">
          <a:xfrm>
            <a:off x="762000" y="228600"/>
            <a:ext cx="7772400" cy="1143000"/>
          </a:xfrm>
          <a:prstGeom prst="rect">
            <a:avLst/>
          </a:prstGeom>
          <a:noFill/>
          <a:ln w="9525">
            <a:noFill/>
            <a:miter lim="800000"/>
            <a:headEnd/>
            <a:tailEnd/>
          </a:ln>
          <a:effectLst/>
        </p:spPr>
        <p:txBody>
          <a:bodyPr anchor="ctr"/>
          <a:lstStyle/>
          <a:p>
            <a:pPr algn="ctr" eaLnBrk="1" hangingPunct="1"/>
            <a:r>
              <a:rPr lang="en-US" sz="4400">
                <a:solidFill>
                  <a:schemeClr val="tx2"/>
                </a:solidFill>
                <a:effectLst/>
              </a:rPr>
              <a:t>DNA Replication</a:t>
            </a:r>
          </a:p>
        </p:txBody>
      </p:sp>
      <p:sp>
        <p:nvSpPr>
          <p:cNvPr id="16388" name="Text Box 4"/>
          <p:cNvSpPr txBox="1">
            <a:spLocks noChangeArrowheads="1"/>
          </p:cNvSpPr>
          <p:nvPr/>
        </p:nvSpPr>
        <p:spPr bwMode="auto">
          <a:xfrm>
            <a:off x="228600" y="3733800"/>
            <a:ext cx="8077200" cy="830997"/>
          </a:xfrm>
          <a:prstGeom prst="rect">
            <a:avLst/>
          </a:prstGeom>
          <a:noFill/>
          <a:ln w="9525">
            <a:noFill/>
            <a:miter lim="800000"/>
            <a:headEnd/>
            <a:tailEnd/>
          </a:ln>
          <a:effectLst/>
        </p:spPr>
        <p:txBody>
          <a:bodyPr>
            <a:spAutoFit/>
          </a:bodyPr>
          <a:lstStyle/>
          <a:p>
            <a:pPr>
              <a:spcBef>
                <a:spcPct val="50000"/>
              </a:spcBef>
            </a:pPr>
            <a:r>
              <a:rPr lang="en-US" sz="2400" dirty="0">
                <a:effectLst>
                  <a:outerShdw blurRad="38100" dist="38100" dir="2700000" algn="tl">
                    <a:srgbClr val="C0C0C0"/>
                  </a:outerShdw>
                </a:effectLst>
              </a:rPr>
              <a:t>Each parental strand now serves as a template that determines the order of the bases along a new complementary strand.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g14-1"/>
          <p:cNvPicPr>
            <a:picLocks noGrp="1" noChangeAspect="1" noChangeArrowheads="1"/>
          </p:cNvPicPr>
          <p:nvPr>
            <p:ph idx="1"/>
          </p:nvPr>
        </p:nvPicPr>
        <p:blipFill>
          <a:blip r:embed="rId3" cstate="print"/>
          <a:srcRect l="8054" r="-8054"/>
          <a:stretch>
            <a:fillRect/>
          </a:stretch>
        </p:blipFill>
        <p:spPr>
          <a:xfrm>
            <a:off x="687475" y="785813"/>
            <a:ext cx="8534227" cy="6072187"/>
          </a:xfrm>
          <a:noFill/>
          <a:ln/>
        </p:spPr>
      </p:pic>
      <p:sp>
        <p:nvSpPr>
          <p:cNvPr id="7171" name="Rectangle 3"/>
          <p:cNvSpPr>
            <a:spLocks noGrp="1" noChangeArrowheads="1"/>
          </p:cNvSpPr>
          <p:nvPr>
            <p:ph type="title"/>
          </p:nvPr>
        </p:nvSpPr>
        <p:spPr>
          <a:xfrm>
            <a:off x="2362200" y="1905000"/>
            <a:ext cx="6248400" cy="1143000"/>
          </a:xfrm>
        </p:spPr>
        <p:txBody>
          <a:bodyPr>
            <a:normAutofit fontScale="90000"/>
          </a:bodyPr>
          <a:lstStyle/>
          <a:p>
            <a:pPr algn="r"/>
            <a:r>
              <a:rPr lang="en-US" sz="5400" b="1" dirty="0">
                <a:solidFill>
                  <a:srgbClr val="FF00FF"/>
                </a:solidFill>
                <a:effectLst>
                  <a:outerShdw blurRad="38100" dist="38100" dir="2700000" algn="tl">
                    <a:srgbClr val="FFFFFF"/>
                  </a:outerShdw>
                </a:effectLst>
                <a:latin typeface="Tahoma" pitchFamily="34" charset="0"/>
              </a:rPr>
              <a:t>Oswald</a:t>
            </a:r>
            <a:br>
              <a:rPr lang="en-US" sz="5400" b="1" dirty="0">
                <a:solidFill>
                  <a:srgbClr val="FF00FF"/>
                </a:solidFill>
                <a:effectLst>
                  <a:outerShdw blurRad="38100" dist="38100" dir="2700000" algn="tl">
                    <a:srgbClr val="FFFFFF"/>
                  </a:outerShdw>
                </a:effectLst>
                <a:latin typeface="Tahoma" pitchFamily="34" charset="0"/>
              </a:rPr>
            </a:br>
            <a:r>
              <a:rPr lang="en-US" sz="5400" b="1" dirty="0" smtClean="0">
                <a:solidFill>
                  <a:srgbClr val="FF00FF"/>
                </a:solidFill>
                <a:effectLst>
                  <a:outerShdw blurRad="38100" dist="38100" dir="2700000" algn="tl">
                    <a:srgbClr val="FFFFFF"/>
                  </a:outerShdw>
                </a:effectLst>
                <a:latin typeface="Tahoma" pitchFamily="34" charset="0"/>
              </a:rPr>
              <a:t>Avery</a:t>
            </a:r>
            <a:br>
              <a:rPr lang="en-US" sz="5400" b="1" dirty="0" smtClean="0">
                <a:solidFill>
                  <a:srgbClr val="FF00FF"/>
                </a:solidFill>
                <a:effectLst>
                  <a:outerShdw blurRad="38100" dist="38100" dir="2700000" algn="tl">
                    <a:srgbClr val="FFFFFF"/>
                  </a:outerShdw>
                </a:effectLst>
                <a:latin typeface="Tahoma" pitchFamily="34" charset="0"/>
              </a:rPr>
            </a:br>
            <a:r>
              <a:rPr lang="en-US" sz="5400" b="1" dirty="0" smtClean="0">
                <a:solidFill>
                  <a:srgbClr val="FF00FF"/>
                </a:solidFill>
                <a:effectLst>
                  <a:outerShdw blurRad="38100" dist="38100" dir="2700000" algn="tl">
                    <a:srgbClr val="FFFFFF"/>
                  </a:outerShdw>
                </a:effectLst>
                <a:latin typeface="Tahoma" pitchFamily="34" charset="0"/>
              </a:rPr>
              <a:t/>
            </a:r>
            <a:br>
              <a:rPr lang="en-US" sz="5400" b="1" dirty="0" smtClean="0">
                <a:solidFill>
                  <a:srgbClr val="FF00FF"/>
                </a:solidFill>
                <a:effectLst>
                  <a:outerShdw blurRad="38100" dist="38100" dir="2700000" algn="tl">
                    <a:srgbClr val="FFFFFF"/>
                  </a:outerShdw>
                </a:effectLst>
                <a:latin typeface="Tahoma" pitchFamily="34" charset="0"/>
              </a:rPr>
            </a:br>
            <a:r>
              <a:rPr lang="en-US" sz="5400" b="1" dirty="0" smtClean="0">
                <a:solidFill>
                  <a:srgbClr val="FF00FF"/>
                </a:solidFill>
                <a:effectLst>
                  <a:outerShdw blurRad="38100" dist="38100" dir="2700000" algn="tl">
                    <a:srgbClr val="FFFFFF"/>
                  </a:outerShdw>
                </a:effectLst>
                <a:latin typeface="Tahoma" pitchFamily="34" charset="0"/>
              </a:rPr>
              <a:t/>
            </a:r>
            <a:br>
              <a:rPr lang="en-US" sz="5400" b="1" dirty="0" smtClean="0">
                <a:solidFill>
                  <a:srgbClr val="FF00FF"/>
                </a:solidFill>
                <a:effectLst>
                  <a:outerShdw blurRad="38100" dist="38100" dir="2700000" algn="tl">
                    <a:srgbClr val="FFFFFF"/>
                  </a:outerShdw>
                </a:effectLst>
                <a:latin typeface="Tahoma" pitchFamily="34" charset="0"/>
              </a:rPr>
            </a:br>
            <a:r>
              <a:rPr lang="en-US" sz="5400" b="1" dirty="0" smtClean="0">
                <a:solidFill>
                  <a:srgbClr val="FF00FF"/>
                </a:solidFill>
                <a:effectLst>
                  <a:outerShdw blurRad="38100" dist="38100" dir="2700000" algn="tl">
                    <a:srgbClr val="FFFFFF"/>
                  </a:outerShdw>
                </a:effectLst>
                <a:latin typeface="Tahoma" pitchFamily="34" charset="0"/>
              </a:rPr>
              <a:t>1944</a:t>
            </a:r>
            <a:endParaRPr lang="en-US" sz="5400" b="1" dirty="0">
              <a:solidFill>
                <a:srgbClr val="FF00FF"/>
              </a:solidFill>
              <a:effectLst>
                <a:outerShdw blurRad="38100" dist="38100" dir="2700000" algn="tl">
                  <a:srgbClr val="FFFFFF"/>
                </a:outerShdw>
              </a:effectLst>
              <a:latin typeface="Tahoma" pitchFamily="34" charset="0"/>
            </a:endParaRPr>
          </a:p>
        </p:txBody>
      </p:sp>
      <p:sp>
        <p:nvSpPr>
          <p:cNvPr id="5" name="TextBox 4"/>
          <p:cNvSpPr txBox="1"/>
          <p:nvPr/>
        </p:nvSpPr>
        <p:spPr>
          <a:xfrm>
            <a:off x="0" y="228600"/>
            <a:ext cx="7778091" cy="861774"/>
          </a:xfrm>
          <a:prstGeom prst="rect">
            <a:avLst/>
          </a:prstGeom>
          <a:noFill/>
        </p:spPr>
        <p:txBody>
          <a:bodyPr wrap="none" rtlCol="0">
            <a:spAutoFit/>
          </a:bodyPr>
          <a:lstStyle/>
          <a:p>
            <a:pPr marL="0" lvl="1"/>
            <a:r>
              <a:rPr lang="en-US" sz="3200" dirty="0" smtClean="0">
                <a:latin typeface="Comic Sans MS" pitchFamily="66" charset="0"/>
              </a:rPr>
              <a:t>Identified DNA as the genetic material</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3609" r="1202" b="50824"/>
          <a:stretch>
            <a:fillRect/>
          </a:stretch>
        </p:blipFill>
        <p:spPr bwMode="auto">
          <a:xfrm>
            <a:off x="0" y="1406525"/>
            <a:ext cx="9144000" cy="1987550"/>
          </a:xfrm>
          <a:prstGeom prst="rect">
            <a:avLst/>
          </a:prstGeom>
          <a:noFill/>
          <a:ln w="9525">
            <a:noFill/>
            <a:miter lim="800000"/>
            <a:headEnd/>
            <a:tailEnd/>
          </a:ln>
          <a:effectLst/>
        </p:spPr>
      </p:pic>
      <p:sp>
        <p:nvSpPr>
          <p:cNvPr id="17411" name="Rectangle 3"/>
          <p:cNvSpPr>
            <a:spLocks noChangeArrowheads="1"/>
          </p:cNvSpPr>
          <p:nvPr/>
        </p:nvSpPr>
        <p:spPr bwMode="auto">
          <a:xfrm>
            <a:off x="762000" y="228600"/>
            <a:ext cx="7772400" cy="1143000"/>
          </a:xfrm>
          <a:prstGeom prst="rect">
            <a:avLst/>
          </a:prstGeom>
          <a:noFill/>
          <a:ln w="9525">
            <a:noFill/>
            <a:miter lim="800000"/>
            <a:headEnd/>
            <a:tailEnd/>
          </a:ln>
          <a:effectLst/>
        </p:spPr>
        <p:txBody>
          <a:bodyPr anchor="ctr"/>
          <a:lstStyle/>
          <a:p>
            <a:pPr algn="ctr" eaLnBrk="1" hangingPunct="1"/>
            <a:r>
              <a:rPr lang="en-US" sz="4400">
                <a:solidFill>
                  <a:schemeClr val="tx2"/>
                </a:solidFill>
                <a:effectLst/>
              </a:rPr>
              <a:t>DNA Replication</a:t>
            </a:r>
          </a:p>
        </p:txBody>
      </p:sp>
      <p:sp>
        <p:nvSpPr>
          <p:cNvPr id="17413" name="Text Box 5"/>
          <p:cNvSpPr txBox="1">
            <a:spLocks noChangeArrowheads="1"/>
          </p:cNvSpPr>
          <p:nvPr/>
        </p:nvSpPr>
        <p:spPr bwMode="auto">
          <a:xfrm>
            <a:off x="228600" y="3733800"/>
            <a:ext cx="8077200" cy="1754326"/>
          </a:xfrm>
          <a:prstGeom prst="rect">
            <a:avLst/>
          </a:prstGeom>
          <a:noFill/>
          <a:ln w="9525">
            <a:noFill/>
            <a:miter lim="800000"/>
            <a:headEnd/>
            <a:tailEnd/>
          </a:ln>
          <a:effectLst/>
        </p:spPr>
        <p:txBody>
          <a:bodyPr>
            <a:spAutoFit/>
          </a:bodyPr>
          <a:lstStyle/>
          <a:p>
            <a:pPr>
              <a:spcBef>
                <a:spcPct val="50000"/>
              </a:spcBef>
            </a:pPr>
            <a:r>
              <a:rPr lang="en-US" sz="2400" dirty="0">
                <a:effectLst>
                  <a:outerShdw blurRad="38100" dist="38100" dir="2700000" algn="tl">
                    <a:srgbClr val="C0C0C0"/>
                  </a:outerShdw>
                </a:effectLst>
              </a:rPr>
              <a:t>The nucleotides are connected to form the sugar-phosphate backbones of the new strands.</a:t>
            </a:r>
          </a:p>
          <a:p>
            <a:pPr>
              <a:spcBef>
                <a:spcPct val="50000"/>
              </a:spcBef>
            </a:pPr>
            <a:r>
              <a:rPr lang="en-US" sz="2400" dirty="0">
                <a:effectLst>
                  <a:outerShdw blurRad="38100" dist="38100" dir="2700000" algn="tl">
                    <a:srgbClr val="C0C0C0"/>
                  </a:outerShdw>
                </a:effectLst>
              </a:rPr>
              <a:t>Each “daughter” DNA molecule consists of one parental strand and one new strand.</a:t>
            </a:r>
          </a:p>
        </p:txBody>
      </p:sp>
      <p:sp>
        <p:nvSpPr>
          <p:cNvPr id="5" name="Rounded Rectangle 4">
            <a:hlinkClick r:id="rId4" action="ppaction://hlinkfile"/>
          </p:cNvPr>
          <p:cNvSpPr/>
          <p:nvPr/>
        </p:nvSpPr>
        <p:spPr>
          <a:xfrm>
            <a:off x="3733800" y="5334000"/>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n-US">
                <a:latin typeface="Tahoma" pitchFamily="34" charset="0"/>
              </a:rPr>
              <a:t>The Race to Replicate DNA</a:t>
            </a:r>
          </a:p>
        </p:txBody>
      </p:sp>
      <p:sp>
        <p:nvSpPr>
          <p:cNvPr id="99331" name="Rectangle 3"/>
          <p:cNvSpPr>
            <a:spLocks noGrp="1" noChangeArrowheads="1"/>
          </p:cNvSpPr>
          <p:nvPr>
            <p:ph idx="1"/>
          </p:nvPr>
        </p:nvSpPr>
        <p:spPr/>
        <p:txBody>
          <a:bodyPr/>
          <a:lstStyle/>
          <a:p>
            <a:r>
              <a:rPr lang="en-US">
                <a:latin typeface="Tahoma" pitchFamily="34" charset="0"/>
              </a:rPr>
              <a:t>Two teams:  A and B</a:t>
            </a:r>
          </a:p>
          <a:p>
            <a:r>
              <a:rPr lang="en-US">
                <a:latin typeface="Tahoma" pitchFamily="34" charset="0"/>
              </a:rPr>
              <a:t>Individually, each team member will run to the board to add a nucleotide to the “unzipped” strand of DNA.</a:t>
            </a:r>
          </a:p>
          <a:p>
            <a:r>
              <a:rPr lang="en-US">
                <a:latin typeface="Tahoma" pitchFamily="34" charset="0"/>
              </a:rPr>
              <a:t>The first team to finish base-pairing their DNA correctly will win the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2286000"/>
          </a:xfrm>
        </p:spPr>
        <p:txBody>
          <a:bodyPr/>
          <a:lstStyle/>
          <a:p>
            <a:r>
              <a:rPr lang="en-US" b="1" u="sng" dirty="0">
                <a:latin typeface="Tahoma" pitchFamily="34" charset="0"/>
              </a:rPr>
              <a:t>How did DNA:</a:t>
            </a:r>
            <a:br>
              <a:rPr lang="en-US" b="1" u="sng" dirty="0">
                <a:latin typeface="Tahoma" pitchFamily="34" charset="0"/>
              </a:rPr>
            </a:br>
            <a:r>
              <a:rPr lang="en-US" dirty="0">
                <a:latin typeface="Tahoma" pitchFamily="34" charset="0"/>
              </a:rPr>
              <a:t>1. Store information?</a:t>
            </a:r>
            <a:br>
              <a:rPr lang="en-US" dirty="0">
                <a:latin typeface="Tahoma" pitchFamily="34" charset="0"/>
              </a:rPr>
            </a:br>
            <a:r>
              <a:rPr lang="en-US" dirty="0">
                <a:latin typeface="Tahoma" pitchFamily="34" charset="0"/>
              </a:rPr>
              <a:t>2. Duplicate itself easily?</a:t>
            </a:r>
          </a:p>
        </p:txBody>
      </p:sp>
      <p:sp>
        <p:nvSpPr>
          <p:cNvPr id="92163" name="Rectangle 3"/>
          <p:cNvSpPr>
            <a:spLocks noGrp="1" noChangeArrowheads="1"/>
          </p:cNvSpPr>
          <p:nvPr>
            <p:ph idx="1"/>
          </p:nvPr>
        </p:nvSpPr>
        <p:spPr>
          <a:xfrm>
            <a:off x="685800" y="3657600"/>
            <a:ext cx="7772400" cy="2819400"/>
          </a:xfrm>
        </p:spPr>
        <p:txBody>
          <a:bodyPr/>
          <a:lstStyle/>
          <a:p>
            <a:pPr algn="ctr">
              <a:buFontTx/>
              <a:buNone/>
            </a:pPr>
            <a:r>
              <a:rPr lang="en-US" sz="4400">
                <a:latin typeface="Tahoma" pitchFamily="34" charset="0"/>
              </a:rPr>
              <a:t>	These questions would be answered by discovering DNA’s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1000" fill="hold"/>
                                        <p:tgtEl>
                                          <p:spTgt spid="9216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216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1948 </a:t>
            </a:r>
            <a:br>
              <a:rPr lang="en-US" dirty="0" smtClean="0"/>
            </a:br>
            <a:r>
              <a:rPr lang="en-US" dirty="0" err="1" smtClean="0"/>
              <a:t>Linus</a:t>
            </a:r>
            <a:r>
              <a:rPr lang="en-US" dirty="0" smtClean="0"/>
              <a:t> Pauling</a:t>
            </a:r>
            <a:endParaRPr lang="en-US" dirty="0"/>
          </a:p>
        </p:txBody>
      </p:sp>
      <p:sp>
        <p:nvSpPr>
          <p:cNvPr id="3" name="Content Placeholder 2"/>
          <p:cNvSpPr>
            <a:spLocks noGrp="1"/>
          </p:cNvSpPr>
          <p:nvPr>
            <p:ph idx="1"/>
          </p:nvPr>
        </p:nvSpPr>
        <p:spPr>
          <a:xfrm>
            <a:off x="4800600" y="2286000"/>
            <a:ext cx="3886200" cy="3840163"/>
          </a:xfrm>
        </p:spPr>
        <p:txBody>
          <a:bodyPr>
            <a:normAutofit lnSpcReduction="10000"/>
          </a:bodyPr>
          <a:lstStyle/>
          <a:p>
            <a:r>
              <a:rPr lang="en-US" dirty="0" smtClean="0"/>
              <a:t>                                  </a:t>
            </a:r>
            <a:r>
              <a:rPr lang="en-US" sz="3600" dirty="0" smtClean="0"/>
              <a:t>Discovered that proteins take the shape of an alpha helix</a:t>
            </a:r>
          </a:p>
          <a:p>
            <a:r>
              <a:rPr lang="en-US" sz="3600" dirty="0" smtClean="0"/>
              <a:t>Spiraled like a spring coil.</a:t>
            </a:r>
            <a:endParaRPr lang="en-US" sz="3600" dirty="0"/>
          </a:p>
        </p:txBody>
      </p:sp>
      <p:pic>
        <p:nvPicPr>
          <p:cNvPr id="4" name="Picture 7" descr="mmbbpf">
            <a:hlinkClick r:id="rId3"/>
          </p:cNvPr>
          <p:cNvPicPr>
            <a:picLocks noChangeAspect="1" noChangeArrowheads="1"/>
          </p:cNvPicPr>
          <p:nvPr/>
        </p:nvPicPr>
        <p:blipFill>
          <a:blip r:embed="rId4" cstate="print"/>
          <a:srcRect l="3577" t="3831" r="3577" b="3831"/>
          <a:stretch>
            <a:fillRect/>
          </a:stretch>
        </p:blipFill>
        <p:spPr bwMode="auto">
          <a:xfrm>
            <a:off x="1828800" y="1676400"/>
            <a:ext cx="2809875" cy="3480013"/>
          </a:xfrm>
          <a:prstGeom prst="rect">
            <a:avLst/>
          </a:prstGeom>
          <a:noFill/>
          <a:ln w="9525">
            <a:solidFill>
              <a:srgbClr val="33333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b="1" dirty="0" smtClean="0"/>
              <a:t>1950</a:t>
            </a:r>
            <a:br>
              <a:rPr lang="en-US" b="1" dirty="0" smtClean="0"/>
            </a:br>
            <a:r>
              <a:rPr lang="en-US" b="1" dirty="0" smtClean="0"/>
              <a:t>Erwin Chargaff</a:t>
            </a:r>
            <a:endParaRPr lang="en-US" b="1" dirty="0"/>
          </a:p>
        </p:txBody>
      </p:sp>
      <p:sp>
        <p:nvSpPr>
          <p:cNvPr id="16387" name="Rectangle 3"/>
          <p:cNvSpPr>
            <a:spLocks noGrp="1" noChangeArrowheads="1"/>
          </p:cNvSpPr>
          <p:nvPr>
            <p:ph type="body" idx="1"/>
          </p:nvPr>
        </p:nvSpPr>
        <p:spPr>
          <a:xfrm>
            <a:off x="2819400" y="1600200"/>
            <a:ext cx="2667000" cy="4419600"/>
          </a:xfrm>
        </p:spPr>
        <p:txBody>
          <a:bodyPr>
            <a:normAutofit lnSpcReduction="10000"/>
          </a:bodyPr>
          <a:lstStyle/>
          <a:p>
            <a:pPr>
              <a:buFontTx/>
              <a:buNone/>
            </a:pPr>
            <a:endParaRPr lang="en-US" sz="2800" b="1" dirty="0" smtClean="0">
              <a:solidFill>
                <a:srgbClr val="00FF00"/>
              </a:solidFill>
              <a:latin typeface="Tahoma" pitchFamily="34" charset="0"/>
            </a:endParaRPr>
          </a:p>
          <a:p>
            <a:pPr>
              <a:buFontTx/>
              <a:buNone/>
            </a:pPr>
            <a:endParaRPr lang="en-US" sz="2800" b="1" dirty="0" smtClean="0">
              <a:solidFill>
                <a:srgbClr val="00FF00"/>
              </a:solidFill>
              <a:latin typeface="Tahoma" pitchFamily="34" charset="0"/>
            </a:endParaRPr>
          </a:p>
          <a:p>
            <a:pPr>
              <a:buFontTx/>
              <a:buNone/>
            </a:pPr>
            <a:r>
              <a:rPr lang="en-US" sz="2800" b="1" dirty="0" smtClean="0">
                <a:solidFill>
                  <a:srgbClr val="00FF00"/>
                </a:solidFill>
                <a:latin typeface="Tahoma" pitchFamily="34" charset="0"/>
              </a:rPr>
              <a:t>Base Paring Rule:</a:t>
            </a:r>
            <a:endParaRPr lang="en-US" sz="2800" b="1" dirty="0">
              <a:solidFill>
                <a:srgbClr val="00FF00"/>
              </a:solidFill>
              <a:latin typeface="Tahoma" pitchFamily="34" charset="0"/>
            </a:endParaRPr>
          </a:p>
          <a:p>
            <a:pPr>
              <a:buFontTx/>
              <a:buNone/>
            </a:pPr>
            <a:endParaRPr lang="en-US" b="1" dirty="0">
              <a:solidFill>
                <a:srgbClr val="00FF00"/>
              </a:solidFill>
              <a:latin typeface="Tahoma" pitchFamily="34" charset="0"/>
            </a:endParaRPr>
          </a:p>
          <a:p>
            <a:pPr>
              <a:buFontTx/>
              <a:buNone/>
            </a:pPr>
            <a:r>
              <a:rPr lang="en-US" sz="4400" b="1" dirty="0">
                <a:solidFill>
                  <a:srgbClr val="339933"/>
                </a:solidFill>
                <a:effectLst>
                  <a:outerShdw blurRad="38100" dist="38100" dir="2700000" algn="tl">
                    <a:srgbClr val="FFFFFF"/>
                  </a:outerShdw>
                </a:effectLst>
                <a:latin typeface="Tahoma" pitchFamily="34" charset="0"/>
              </a:rPr>
              <a:t>A</a:t>
            </a:r>
            <a:r>
              <a:rPr lang="en-US" sz="4400" b="1" dirty="0">
                <a:solidFill>
                  <a:srgbClr val="00FF00"/>
                </a:solidFill>
                <a:latin typeface="Tahoma" pitchFamily="34" charset="0"/>
              </a:rPr>
              <a:t> = </a:t>
            </a:r>
            <a:r>
              <a:rPr lang="en-US" sz="4400" b="1" dirty="0">
                <a:solidFill>
                  <a:srgbClr val="87CF9D"/>
                </a:solidFill>
                <a:effectLst>
                  <a:outerShdw blurRad="38100" dist="38100" dir="2700000" algn="tl">
                    <a:srgbClr val="FFFFFF"/>
                  </a:outerShdw>
                </a:effectLst>
                <a:latin typeface="Tahoma" pitchFamily="34" charset="0"/>
              </a:rPr>
              <a:t>T</a:t>
            </a:r>
            <a:endParaRPr lang="en-US" sz="4400" b="1" dirty="0">
              <a:solidFill>
                <a:srgbClr val="00FF00"/>
              </a:solidFill>
              <a:latin typeface="Tahoma" pitchFamily="34" charset="0"/>
            </a:endParaRPr>
          </a:p>
          <a:p>
            <a:pPr>
              <a:buFontTx/>
              <a:buNone/>
            </a:pPr>
            <a:r>
              <a:rPr lang="en-US" sz="4400" b="1" dirty="0">
                <a:solidFill>
                  <a:srgbClr val="FF9900"/>
                </a:solidFill>
                <a:effectLst>
                  <a:outerShdw blurRad="38100" dist="38100" dir="2700000" algn="tl">
                    <a:srgbClr val="FFFFFF"/>
                  </a:outerShdw>
                </a:effectLst>
                <a:latin typeface="Tahoma" pitchFamily="34" charset="0"/>
              </a:rPr>
              <a:t>G</a:t>
            </a:r>
            <a:r>
              <a:rPr lang="en-US" sz="4400" b="1" dirty="0">
                <a:solidFill>
                  <a:srgbClr val="00FF00"/>
                </a:solidFill>
                <a:latin typeface="Tahoma" pitchFamily="34" charset="0"/>
              </a:rPr>
              <a:t> = </a:t>
            </a:r>
            <a:r>
              <a:rPr lang="en-US" sz="4400" b="1" dirty="0">
                <a:solidFill>
                  <a:srgbClr val="FFCC00"/>
                </a:solidFill>
                <a:effectLst>
                  <a:outerShdw blurRad="38100" dist="38100" dir="2700000" algn="tl">
                    <a:srgbClr val="FFFFFF"/>
                  </a:outerShdw>
                </a:effectLst>
                <a:latin typeface="Tahoma" pitchFamily="34" charset="0"/>
              </a:rPr>
              <a:t>C</a:t>
            </a:r>
            <a:endParaRPr lang="en-US" dirty="0">
              <a:solidFill>
                <a:srgbClr val="00FF00"/>
              </a:solidFill>
              <a:latin typeface="Tahoma" pitchFamily="34" charset="0"/>
            </a:endParaRPr>
          </a:p>
        </p:txBody>
      </p:sp>
      <p:pic>
        <p:nvPicPr>
          <p:cNvPr id="16388" name="Picture 4" descr="16-06-DNABasePairing-L"/>
          <p:cNvPicPr>
            <a:picLocks noChangeAspect="1" noChangeArrowheads="1"/>
          </p:cNvPicPr>
          <p:nvPr/>
        </p:nvPicPr>
        <p:blipFill>
          <a:blip r:embed="rId3" cstate="print"/>
          <a:srcRect/>
          <a:stretch>
            <a:fillRect/>
          </a:stretch>
        </p:blipFill>
        <p:spPr bwMode="auto">
          <a:xfrm>
            <a:off x="5234940" y="1600200"/>
            <a:ext cx="3680460" cy="5257800"/>
          </a:xfrm>
          <a:prstGeom prst="rect">
            <a:avLst/>
          </a:prstGeom>
          <a:noFill/>
        </p:spPr>
      </p:pic>
      <p:pic>
        <p:nvPicPr>
          <p:cNvPr id="6" name="Picture 5" descr="03_chargaff_pu2"/>
          <p:cNvPicPr>
            <a:picLocks noChangeAspect="1" noChangeArrowheads="1"/>
          </p:cNvPicPr>
          <p:nvPr/>
        </p:nvPicPr>
        <p:blipFill>
          <a:blip r:embed="rId4" cstate="print"/>
          <a:srcRect/>
          <a:stretch>
            <a:fillRect/>
          </a:stretch>
        </p:blipFill>
        <p:spPr bwMode="auto">
          <a:xfrm>
            <a:off x="0" y="0"/>
            <a:ext cx="2895600" cy="3642058"/>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down)">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 calcmode="lin" valueType="num">
                                      <p:cBhvr additive="base">
                                        <p:cTn id="12"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387">
                                            <p:txEl>
                                              <p:pRg st="4" end="4"/>
                                            </p:txEl>
                                          </p:spTgt>
                                        </p:tgtEl>
                                        <p:attrNameLst>
                                          <p:attrName>style.visibility</p:attrName>
                                        </p:attrNameLst>
                                      </p:cBhvr>
                                      <p:to>
                                        <p:strVal val="visible"/>
                                      </p:to>
                                    </p:set>
                                    <p:anim calcmode="lin" valueType="num">
                                      <p:cBhvr additive="base">
                                        <p:cTn id="18"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 calcmode="lin" valueType="num">
                                      <p:cBhvr additive="base">
                                        <p:cTn id="24"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4"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to="" calcmode="lin" valueType="num">
                                      <p:cBhvr>
                                        <p:cTn id="29"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a:xfrm>
            <a:off x="685800" y="152400"/>
            <a:ext cx="7772400" cy="1143000"/>
          </a:xfrm>
        </p:spPr>
        <p:txBody>
          <a:bodyPr>
            <a:normAutofit fontScale="90000"/>
          </a:bodyPr>
          <a:lstStyle/>
          <a:p>
            <a:r>
              <a:rPr lang="en-US" sz="4000">
                <a:latin typeface="Tahoma" pitchFamily="34" charset="0"/>
              </a:rPr>
              <a:t>The Race to Discover DNA’s Structure</a:t>
            </a:r>
          </a:p>
        </p:txBody>
      </p:sp>
      <p:pic>
        <p:nvPicPr>
          <p:cNvPr id="78860" name="Picture 12" descr="xbdna_br"/>
          <p:cNvPicPr>
            <a:picLocks noChangeAspect="1" noChangeArrowheads="1"/>
          </p:cNvPicPr>
          <p:nvPr/>
        </p:nvPicPr>
        <p:blipFill>
          <a:blip r:embed="rId3" cstate="print"/>
          <a:srcRect/>
          <a:stretch>
            <a:fillRect/>
          </a:stretch>
        </p:blipFill>
        <p:spPr bwMode="auto">
          <a:xfrm>
            <a:off x="2362200" y="1524000"/>
            <a:ext cx="4165600" cy="4181475"/>
          </a:xfrm>
          <a:prstGeom prst="rect">
            <a:avLst/>
          </a:prstGeom>
          <a:noFill/>
        </p:spPr>
      </p:pic>
      <p:pic>
        <p:nvPicPr>
          <p:cNvPr id="78861" name="Picture 13" descr="Franklin cover shot"/>
          <p:cNvPicPr>
            <a:picLocks noChangeAspect="1" noChangeArrowheads="1"/>
          </p:cNvPicPr>
          <p:nvPr/>
        </p:nvPicPr>
        <p:blipFill>
          <a:blip r:embed="rId4" cstate="print"/>
          <a:srcRect l="9697" r="9697" b="8888"/>
          <a:stretch>
            <a:fillRect/>
          </a:stretch>
        </p:blipFill>
        <p:spPr bwMode="auto">
          <a:xfrm>
            <a:off x="6705600" y="3200400"/>
            <a:ext cx="2289175" cy="2819400"/>
          </a:xfrm>
          <a:prstGeom prst="rect">
            <a:avLst/>
          </a:prstGeom>
          <a:noFill/>
          <a:ln w="9525">
            <a:solidFill>
              <a:srgbClr val="333333"/>
            </a:solidFill>
            <a:miter lim="800000"/>
            <a:headEnd/>
            <a:tailEnd/>
          </a:ln>
        </p:spPr>
      </p:pic>
      <p:pic>
        <p:nvPicPr>
          <p:cNvPr id="78862" name="Picture 14" descr="maurice-wilkins-MED"/>
          <p:cNvPicPr>
            <a:picLocks noChangeAspect="1" noChangeArrowheads="1"/>
          </p:cNvPicPr>
          <p:nvPr/>
        </p:nvPicPr>
        <p:blipFill>
          <a:blip r:embed="rId5" cstate="print"/>
          <a:srcRect/>
          <a:stretch>
            <a:fillRect/>
          </a:stretch>
        </p:blipFill>
        <p:spPr bwMode="auto">
          <a:xfrm>
            <a:off x="228600" y="3200400"/>
            <a:ext cx="1952625" cy="2819400"/>
          </a:xfrm>
          <a:prstGeom prst="rect">
            <a:avLst/>
          </a:prstGeom>
          <a:noFill/>
          <a:ln w="9525">
            <a:solidFill>
              <a:srgbClr val="333333"/>
            </a:solidFill>
            <a:miter lim="800000"/>
            <a:headEnd/>
            <a:tailEnd/>
          </a:ln>
        </p:spPr>
      </p:pic>
      <p:sp>
        <p:nvSpPr>
          <p:cNvPr id="78863" name="Text Box 15"/>
          <p:cNvSpPr txBox="1">
            <a:spLocks noChangeArrowheads="1"/>
          </p:cNvSpPr>
          <p:nvPr/>
        </p:nvSpPr>
        <p:spPr bwMode="auto">
          <a:xfrm>
            <a:off x="76200" y="6096000"/>
            <a:ext cx="2362200" cy="457200"/>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C0C0C0"/>
                  </a:outerShdw>
                </a:effectLst>
              </a:rPr>
              <a:t>Maurice Wilkins</a:t>
            </a:r>
          </a:p>
        </p:txBody>
      </p:sp>
      <p:sp>
        <p:nvSpPr>
          <p:cNvPr id="78864" name="Text Box 16"/>
          <p:cNvSpPr txBox="1">
            <a:spLocks noChangeArrowheads="1"/>
          </p:cNvSpPr>
          <p:nvPr/>
        </p:nvSpPr>
        <p:spPr bwMode="auto">
          <a:xfrm>
            <a:off x="6629400" y="6096000"/>
            <a:ext cx="2514600" cy="457200"/>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C0C0C0"/>
                  </a:outerShdw>
                </a:effectLst>
              </a:rPr>
              <a:t>Rosalind Franklin</a:t>
            </a:r>
          </a:p>
        </p:txBody>
      </p:sp>
      <p:sp>
        <p:nvSpPr>
          <p:cNvPr id="78865" name="Text Box 17"/>
          <p:cNvSpPr txBox="1">
            <a:spLocks noChangeArrowheads="1"/>
          </p:cNvSpPr>
          <p:nvPr/>
        </p:nvSpPr>
        <p:spPr bwMode="auto">
          <a:xfrm>
            <a:off x="2209800" y="5730875"/>
            <a:ext cx="4495800" cy="822325"/>
          </a:xfrm>
          <a:prstGeom prst="rect">
            <a:avLst/>
          </a:prstGeom>
          <a:noFill/>
          <a:ln w="9525">
            <a:noFill/>
            <a:miter lim="800000"/>
            <a:headEnd/>
            <a:tailEnd/>
          </a:ln>
          <a:effectLst/>
        </p:spPr>
        <p:txBody>
          <a:bodyPr>
            <a:spAutoFit/>
          </a:bodyPr>
          <a:lstStyle/>
          <a:p>
            <a:pPr algn="ctr">
              <a:spcBef>
                <a:spcPct val="50000"/>
              </a:spcBef>
            </a:pPr>
            <a:r>
              <a:rPr lang="en-US">
                <a:effectLst>
                  <a:outerShdw blurRad="38100" dist="38100" dir="2700000" algn="tl">
                    <a:srgbClr val="C0C0C0"/>
                  </a:outerShdw>
                </a:effectLst>
              </a:rPr>
              <a:t>X-Ray diffraction image of DNA taken by Franklin in 1951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8860"/>
                                        </p:tgtEl>
                                        <p:attrNameLst>
                                          <p:attrName>style.visibility</p:attrName>
                                        </p:attrNameLst>
                                      </p:cBhvr>
                                      <p:to>
                                        <p:strVal val="visible"/>
                                      </p:to>
                                    </p:set>
                                    <p:anim calcmode="lin" valueType="num">
                                      <p:cBhvr additive="base">
                                        <p:cTn id="7" dur="1000" fill="hold"/>
                                        <p:tgtEl>
                                          <p:spTgt spid="78860"/>
                                        </p:tgtEl>
                                        <p:attrNameLst>
                                          <p:attrName>ppt_x</p:attrName>
                                        </p:attrNameLst>
                                      </p:cBhvr>
                                      <p:tavLst>
                                        <p:tav tm="0">
                                          <p:val>
                                            <p:strVal val="1+#ppt_w/2"/>
                                          </p:val>
                                        </p:tav>
                                        <p:tav tm="100000">
                                          <p:val>
                                            <p:strVal val="#ppt_x"/>
                                          </p:val>
                                        </p:tav>
                                      </p:tavLst>
                                    </p:anim>
                                    <p:anim calcmode="lin" valueType="num">
                                      <p:cBhvr additive="base">
                                        <p:cTn id="8" dur="1000" fill="hold"/>
                                        <p:tgtEl>
                                          <p:spTgt spid="7886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78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47800" y="228600"/>
            <a:ext cx="7239000" cy="1143000"/>
          </a:xfrm>
        </p:spPr>
        <p:txBody>
          <a:bodyPr>
            <a:normAutofit fontScale="90000"/>
          </a:bodyPr>
          <a:lstStyle/>
          <a:p>
            <a:r>
              <a:rPr lang="en-US" b="1" dirty="0" smtClean="0"/>
              <a:t>Rosalind Franklin</a:t>
            </a:r>
            <a:br>
              <a:rPr lang="en-US" b="1" dirty="0" smtClean="0"/>
            </a:br>
            <a:r>
              <a:rPr lang="en-US" b="1" dirty="0" smtClean="0"/>
              <a:t>1951</a:t>
            </a:r>
            <a:endParaRPr lang="en-US" b="1" dirty="0"/>
          </a:p>
        </p:txBody>
      </p:sp>
      <p:sp>
        <p:nvSpPr>
          <p:cNvPr id="73731" name="Rectangle 3"/>
          <p:cNvSpPr>
            <a:spLocks noGrp="1" noChangeArrowheads="1"/>
          </p:cNvSpPr>
          <p:nvPr>
            <p:ph idx="1"/>
          </p:nvPr>
        </p:nvSpPr>
        <p:spPr>
          <a:xfrm>
            <a:off x="381000" y="1676400"/>
            <a:ext cx="8534400" cy="3886200"/>
          </a:xfrm>
        </p:spPr>
        <p:txBody>
          <a:bodyPr>
            <a:normAutofit/>
          </a:bodyPr>
          <a:lstStyle/>
          <a:p>
            <a:r>
              <a:rPr lang="en-US" sz="3200" b="1" dirty="0"/>
              <a:t>Was an expert in X-ray crystallography</a:t>
            </a:r>
          </a:p>
          <a:p>
            <a:r>
              <a:rPr lang="en-US" sz="3200" b="1" dirty="0"/>
              <a:t>Used this technique to examine DNA fibers  </a:t>
            </a:r>
          </a:p>
          <a:p>
            <a:r>
              <a:rPr lang="en-US" sz="3200" b="1" dirty="0"/>
              <a:t>Concluded that DNA was </a:t>
            </a:r>
            <a:r>
              <a:rPr lang="en-US" sz="3200" b="1" dirty="0" smtClean="0"/>
              <a:t>some sort of helix</a:t>
            </a:r>
            <a:endParaRPr lang="en-US" sz="3200" b="1" dirty="0"/>
          </a:p>
        </p:txBody>
      </p:sp>
      <p:pic>
        <p:nvPicPr>
          <p:cNvPr id="73732" name="Picture 4" descr="rosalind_franklin-dna"/>
          <p:cNvPicPr>
            <a:picLocks noChangeAspect="1" noChangeArrowheads="1"/>
          </p:cNvPicPr>
          <p:nvPr/>
        </p:nvPicPr>
        <p:blipFill>
          <a:blip r:embed="rId3" cstate="print"/>
          <a:srcRect/>
          <a:stretch>
            <a:fillRect/>
          </a:stretch>
        </p:blipFill>
        <p:spPr bwMode="auto">
          <a:xfrm>
            <a:off x="5032578" y="3657600"/>
            <a:ext cx="2968422" cy="3012948"/>
          </a:xfrm>
          <a:prstGeom prst="rect">
            <a:avLst/>
          </a:prstGeom>
          <a:noFill/>
        </p:spPr>
      </p:pic>
      <p:pic>
        <p:nvPicPr>
          <p:cNvPr id="73733" name="Picture 5" descr="franklinc"/>
          <p:cNvPicPr>
            <a:picLocks noChangeAspect="1" noChangeArrowheads="1"/>
          </p:cNvPicPr>
          <p:nvPr/>
        </p:nvPicPr>
        <p:blipFill>
          <a:blip r:embed="rId4" cstate="print"/>
          <a:srcRect/>
          <a:stretch>
            <a:fillRect/>
          </a:stretch>
        </p:blipFill>
        <p:spPr bwMode="auto">
          <a:xfrm>
            <a:off x="1600200" y="3886200"/>
            <a:ext cx="2076450" cy="2667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85800" y="1447800"/>
            <a:ext cx="7841018" cy="4581525"/>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fontScale="90000"/>
          </a:bodyPr>
          <a:lstStyle/>
          <a:p>
            <a:r>
              <a:rPr lang="en-US" dirty="0" smtClean="0"/>
              <a:t>1952 – Al Hershey &amp; Martha Chase</a:t>
            </a:r>
            <a:endParaRPr lang="en-US" dirty="0"/>
          </a:p>
        </p:txBody>
      </p:sp>
      <p:sp>
        <p:nvSpPr>
          <p:cNvPr id="3" name="Content Placeholder 2"/>
          <p:cNvSpPr>
            <a:spLocks noGrp="1"/>
          </p:cNvSpPr>
          <p:nvPr>
            <p:ph idx="1"/>
          </p:nvPr>
        </p:nvSpPr>
        <p:spPr/>
        <p:txBody>
          <a:bodyPr/>
          <a:lstStyle/>
          <a:p>
            <a:r>
              <a:rPr lang="en-US" dirty="0" smtClean="0"/>
              <a:t>Proved that DNA is the genetic material </a:t>
            </a:r>
            <a:r>
              <a:rPr lang="en-US" smtClean="0"/>
              <a:t>in cells.</a:t>
            </a:r>
            <a:endParaRPr lang="en-US"/>
          </a:p>
        </p:txBody>
      </p:sp>
      <p:pic>
        <p:nvPicPr>
          <p:cNvPr id="4" name="Picture 3" descr="hersheychase1953-md"/>
          <p:cNvPicPr>
            <a:picLocks noChangeAspect="1" noChangeArrowheads="1"/>
          </p:cNvPicPr>
          <p:nvPr/>
        </p:nvPicPr>
        <p:blipFill>
          <a:blip r:embed="rId2" cstate="print"/>
          <a:srcRect/>
          <a:stretch>
            <a:fillRect/>
          </a:stretch>
        </p:blipFill>
        <p:spPr bwMode="auto">
          <a:xfrm>
            <a:off x="0" y="3005137"/>
            <a:ext cx="4876800" cy="385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960</TotalTime>
  <Words>839</Words>
  <Application>Microsoft Office PowerPoint</Application>
  <PresentationFormat>On-screen Show (4:3)</PresentationFormat>
  <Paragraphs>114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vt:lpstr>
      <vt:lpstr>The Race to Discover DNA’s Structure</vt:lpstr>
      <vt:lpstr>Oswald Avery   1944</vt:lpstr>
      <vt:lpstr>How did DNA: 1. Store information? 2. Duplicate itself easily?</vt:lpstr>
      <vt:lpstr>1948  Linus Pauling</vt:lpstr>
      <vt:lpstr>1950 Erwin Chargaff</vt:lpstr>
      <vt:lpstr>The Race to Discover DNA’s Structure</vt:lpstr>
      <vt:lpstr>Rosalind Franklin 1951</vt:lpstr>
      <vt:lpstr>Slide 8</vt:lpstr>
      <vt:lpstr>1952 – Al Hershey &amp; Martha Chase</vt:lpstr>
      <vt:lpstr>Slide 10</vt:lpstr>
      <vt:lpstr>1953 James Watson &amp; Francis Crick</vt:lpstr>
      <vt:lpstr>The Race to Discover DNA’s Structure was Over</vt:lpstr>
      <vt:lpstr>Slide 13</vt:lpstr>
      <vt:lpstr>Slide 14</vt:lpstr>
      <vt:lpstr>Basic Functions of DNA</vt:lpstr>
      <vt:lpstr>DNA Replication</vt:lpstr>
      <vt:lpstr>Slide 17</vt:lpstr>
      <vt:lpstr>Slide 18</vt:lpstr>
      <vt:lpstr>Slide 19</vt:lpstr>
      <vt:lpstr>Slide 20</vt:lpstr>
      <vt:lpstr>The Race to Replicate DNA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Desktop</dc:creator>
  <cp:lastModifiedBy>staff</cp:lastModifiedBy>
  <cp:revision>83</cp:revision>
  <dcterms:created xsi:type="dcterms:W3CDTF">2010-10-10T12:09:46Z</dcterms:created>
  <dcterms:modified xsi:type="dcterms:W3CDTF">2016-10-21T18:39:08Z</dcterms:modified>
</cp:coreProperties>
</file>