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66" r:id="rId2"/>
    <p:sldId id="280" r:id="rId3"/>
    <p:sldId id="300" r:id="rId4"/>
    <p:sldId id="281" r:id="rId5"/>
    <p:sldId id="283" r:id="rId6"/>
    <p:sldId id="257" r:id="rId7"/>
    <p:sldId id="258" r:id="rId8"/>
    <p:sldId id="259" r:id="rId9"/>
    <p:sldId id="285" r:id="rId10"/>
    <p:sldId id="286" r:id="rId11"/>
    <p:sldId id="287" r:id="rId12"/>
    <p:sldId id="288" r:id="rId13"/>
    <p:sldId id="260" r:id="rId14"/>
    <p:sldId id="261" r:id="rId15"/>
    <p:sldId id="289" r:id="rId16"/>
    <p:sldId id="290" r:id="rId17"/>
    <p:sldId id="291" r:id="rId18"/>
    <p:sldId id="292" r:id="rId19"/>
    <p:sldId id="293" r:id="rId20"/>
    <p:sldId id="295" r:id="rId21"/>
    <p:sldId id="296" r:id="rId22"/>
    <p:sldId id="298" r:id="rId23"/>
    <p:sldId id="297" r:id="rId24"/>
    <p:sldId id="294" r:id="rId25"/>
    <p:sldId id="29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F8E54BF-5DB6-401C-8034-51079C1E922B}" type="datetimeFigureOut">
              <a:rPr lang="en-US"/>
              <a:pPr>
                <a:defRPr/>
              </a:pPr>
              <a:t>5/5/2016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5A1619D-73E2-4EC6-A7A0-6B4196B57E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4A108D-0E1C-4F76-89E4-BC4C70A6655E}"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D60120F-D098-4737-8B5F-F5F40BECA110}"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059C8-12E7-4B00-A7D5-F14584793A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93ABD9-EA41-4384-8417-F6485B31C3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050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74407-F700-4341-B35E-0789D26915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4FDEA7-45A0-494C-9B79-8874458FAF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D87326-ACC9-4494-9116-B7417192DD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23F422-6BAD-4715-83DE-6A74075BCB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AC34D3-3815-4ABE-B367-883219AD68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DC2462-0666-42CC-AA9C-5B97CF75A5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FC1394-AB05-40A5-BE22-7897530579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EC91D0-0A31-4D33-8FBF-E6B5E7E9A6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0D1250-41AD-45BC-B8A8-6F54B28283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415160A9-6725-43EC-BAE3-5F7B4353F26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audio" Target="file:///C:\Documents%20and%20Settings\cmassengale\My%20Documents\PowerPoint%20Sounds\outer%20space.mid"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video.nationalgeographic.com/video/player/animals/invertebrates-animals/octopus-and-squid/octopus_giant_kills_shark.html" TargetMode="Externa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2" Type="http://schemas.openxmlformats.org/officeDocument/2006/relationships/hyperlink" Target="http://video.nationalgeographic.com/video/player/animals/fish-animals/bony-fish/trout_spawning.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Pacific_hagfish_Myxin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pPr algn="ctr" eaLnBrk="1" hangingPunct="1">
              <a:buFontTx/>
              <a:buNone/>
              <a:defRPr/>
            </a:pPr>
            <a:r>
              <a:rPr lang="en-US" sz="6000" b="1" dirty="0" smtClean="0">
                <a:latin typeface="Comic Sans MS" pitchFamily="66" charset="0"/>
              </a:rPr>
              <a:t>List the major adaptations that allow fish to live in water.</a:t>
            </a:r>
          </a:p>
        </p:txBody>
      </p:sp>
      <p:pic>
        <p:nvPicPr>
          <p:cNvPr id="7171" name="Picture 3" descr="droid_with_spinning_head_problem_hg_clr"/>
          <p:cNvPicPr>
            <a:picLocks noChangeAspect="1" noChangeArrowheads="1" noCrop="1"/>
          </p:cNvPicPr>
          <p:nvPr/>
        </p:nvPicPr>
        <p:blipFill>
          <a:blip r:embed="rId3" cstate="print"/>
          <a:srcRect/>
          <a:stretch>
            <a:fillRect/>
          </a:stretch>
        </p:blipFill>
        <p:spPr bwMode="auto">
          <a:xfrm>
            <a:off x="7631113" y="4191000"/>
            <a:ext cx="1589087" cy="2000250"/>
          </a:xfrm>
          <a:prstGeom prst="rect">
            <a:avLst/>
          </a:prstGeom>
          <a:noFill/>
          <a:ln w="9525">
            <a:noFill/>
            <a:miter lim="800000"/>
            <a:headEnd/>
            <a:tailEnd/>
          </a:ln>
        </p:spPr>
      </p:pic>
      <p:pic>
        <p:nvPicPr>
          <p:cNvPr id="18436" name="outer space.mid">
            <a:hlinkClick r:id="" action="ppaction://media"/>
          </p:cNvPr>
          <p:cNvPicPr>
            <a:picLocks noRot="1" noChangeAspect="1" noChangeArrowheads="1"/>
          </p:cNvPicPr>
          <p:nvPr>
            <a:audioFile r:link="rId1"/>
          </p:nvPr>
        </p:nvPicPr>
        <p:blipFill>
          <a:blip r:embed="rId4" cstate="print"/>
          <a:srcRect/>
          <a:stretch>
            <a:fillRect/>
          </a:stretch>
        </p:blipFill>
        <p:spPr bwMode="auto">
          <a:xfrm>
            <a:off x="457200" y="6324600"/>
            <a:ext cx="304800" cy="304800"/>
          </a:xfrm>
          <a:prstGeom prst="rect">
            <a:avLst/>
          </a:prstGeom>
          <a:noFill/>
          <a:ln w="9525">
            <a:noFill/>
            <a:miter lim="800000"/>
            <a:headEnd/>
            <a:tailEnd/>
          </a:ln>
        </p:spPr>
      </p:pic>
    </p:spTree>
  </p:cSld>
  <p:clrMapOvr>
    <a:masterClrMapping/>
  </p:clrMapOvr>
  <p:transition advClick="0" advTm="4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4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1843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Jawless Fish</a:t>
            </a:r>
          </a:p>
        </p:txBody>
      </p:sp>
      <p:sp>
        <p:nvSpPr>
          <p:cNvPr id="38915" name="Rectangle 3"/>
          <p:cNvSpPr>
            <a:spLocks noGrp="1" noChangeArrowheads="1"/>
          </p:cNvSpPr>
          <p:nvPr>
            <p:ph type="body" idx="1"/>
          </p:nvPr>
        </p:nvSpPr>
        <p:spPr>
          <a:xfrm>
            <a:off x="457200" y="1905000"/>
            <a:ext cx="5943600" cy="4495800"/>
          </a:xfrm>
        </p:spPr>
        <p:txBody>
          <a:bodyPr/>
          <a:lstStyle/>
          <a:p>
            <a:pPr eaLnBrk="1" hangingPunct="1">
              <a:defRPr/>
            </a:pPr>
            <a:r>
              <a:rPr lang="en-US" dirty="0" smtClean="0"/>
              <a:t>Survive by sucking the tissues of living (lampreys) and dead (hagfishes) organisms.</a:t>
            </a:r>
          </a:p>
          <a:p>
            <a:pPr eaLnBrk="1" hangingPunct="1">
              <a:defRPr/>
            </a:pPr>
            <a:r>
              <a:rPr lang="en-US" dirty="0" smtClean="0"/>
              <a:t>Hagfishes are considered the most primitive of all vertebrates.</a:t>
            </a:r>
          </a:p>
        </p:txBody>
      </p:sp>
      <p:pic>
        <p:nvPicPr>
          <p:cNvPr id="28676" name="Picture 5" descr="lamprey_mouth_3"/>
          <p:cNvPicPr>
            <a:picLocks noChangeAspect="1" noChangeArrowheads="1"/>
          </p:cNvPicPr>
          <p:nvPr/>
        </p:nvPicPr>
        <p:blipFill>
          <a:blip r:embed="rId2" cstate="print"/>
          <a:srcRect/>
          <a:stretch>
            <a:fillRect/>
          </a:stretch>
        </p:blipFill>
        <p:spPr bwMode="auto">
          <a:xfrm>
            <a:off x="6629400" y="457200"/>
            <a:ext cx="2957513" cy="3429000"/>
          </a:xfrm>
          <a:prstGeom prst="rect">
            <a:avLst/>
          </a:prstGeom>
          <a:noFill/>
          <a:ln w="9525">
            <a:noFill/>
            <a:miter lim="800000"/>
            <a:headEnd/>
            <a:tailEnd/>
          </a:ln>
        </p:spPr>
      </p:pic>
      <p:pic>
        <p:nvPicPr>
          <p:cNvPr id="28677" name="Picture 7" descr="Deep%20Scope%2005%208_23%20log%20%20Justin%20Marshall%20w_%20hagfish%20slime"/>
          <p:cNvPicPr>
            <a:picLocks noChangeAspect="1" noChangeArrowheads="1"/>
          </p:cNvPicPr>
          <p:nvPr/>
        </p:nvPicPr>
        <p:blipFill>
          <a:blip r:embed="rId3" cstate="print"/>
          <a:srcRect/>
          <a:stretch>
            <a:fillRect/>
          </a:stretch>
        </p:blipFill>
        <p:spPr bwMode="auto">
          <a:xfrm>
            <a:off x="5334000" y="4038600"/>
            <a:ext cx="3810000" cy="285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descr="Manta_ray"/>
          <p:cNvPicPr>
            <a:picLocks noChangeAspect="1" noChangeArrowheads="1"/>
          </p:cNvPicPr>
          <p:nvPr/>
        </p:nvPicPr>
        <p:blipFill>
          <a:blip r:embed="rId2" cstate="print"/>
          <a:srcRect/>
          <a:stretch>
            <a:fillRect/>
          </a:stretch>
        </p:blipFill>
        <p:spPr bwMode="auto">
          <a:xfrm>
            <a:off x="457200" y="3540125"/>
            <a:ext cx="5038725" cy="3317875"/>
          </a:xfrm>
          <a:prstGeom prst="rect">
            <a:avLst/>
          </a:prstGeom>
          <a:noFill/>
          <a:ln w="9525">
            <a:noFill/>
            <a:miter lim="800000"/>
            <a:headEnd/>
            <a:tailEnd/>
          </a:ln>
        </p:spPr>
      </p:pic>
      <p:pic>
        <p:nvPicPr>
          <p:cNvPr id="29699" name="Picture 7" descr="whale-shark-with-fish"/>
          <p:cNvPicPr>
            <a:picLocks noChangeAspect="1" noChangeArrowheads="1"/>
          </p:cNvPicPr>
          <p:nvPr/>
        </p:nvPicPr>
        <p:blipFill>
          <a:blip r:embed="rId3" cstate="print"/>
          <a:srcRect/>
          <a:stretch>
            <a:fillRect/>
          </a:stretch>
        </p:blipFill>
        <p:spPr bwMode="auto">
          <a:xfrm>
            <a:off x="5562600" y="0"/>
            <a:ext cx="3581400" cy="2684463"/>
          </a:xfrm>
          <a:prstGeom prst="rect">
            <a:avLst/>
          </a:prstGeom>
          <a:noFill/>
          <a:ln w="9525">
            <a:noFill/>
            <a:miter lim="800000"/>
            <a:headEnd/>
            <a:tailEnd/>
          </a:ln>
        </p:spPr>
      </p:pic>
      <p:pic>
        <p:nvPicPr>
          <p:cNvPr id="29700" name="Picture 5" descr="sawshark"/>
          <p:cNvPicPr>
            <a:picLocks noChangeAspect="1" noChangeArrowheads="1"/>
          </p:cNvPicPr>
          <p:nvPr/>
        </p:nvPicPr>
        <p:blipFill>
          <a:blip r:embed="rId4" cstate="print"/>
          <a:srcRect/>
          <a:stretch>
            <a:fillRect/>
          </a:stretch>
        </p:blipFill>
        <p:spPr bwMode="auto">
          <a:xfrm>
            <a:off x="6400800" y="2743200"/>
            <a:ext cx="2743200" cy="4114800"/>
          </a:xfrm>
          <a:prstGeom prst="rect">
            <a:avLst/>
          </a:prstGeom>
          <a:noFill/>
          <a:ln w="9525">
            <a:noFill/>
            <a:miter lim="800000"/>
            <a:headEnd/>
            <a:tailEnd/>
          </a:ln>
        </p:spPr>
      </p:pic>
      <p:sp>
        <p:nvSpPr>
          <p:cNvPr id="39938" name="Rectangle 2"/>
          <p:cNvSpPr>
            <a:spLocks noGrp="1" noChangeArrowheads="1"/>
          </p:cNvSpPr>
          <p:nvPr>
            <p:ph type="title"/>
          </p:nvPr>
        </p:nvSpPr>
        <p:spPr/>
        <p:txBody>
          <a:bodyPr/>
          <a:lstStyle/>
          <a:p>
            <a:pPr eaLnBrk="1" hangingPunct="1">
              <a:defRPr/>
            </a:pPr>
            <a:r>
              <a:rPr lang="en-US" smtClean="0"/>
              <a:t>Cartilaginous Fish</a:t>
            </a:r>
          </a:p>
        </p:txBody>
      </p:sp>
      <p:sp>
        <p:nvSpPr>
          <p:cNvPr id="39939" name="Rectangle 3"/>
          <p:cNvSpPr>
            <a:spLocks noGrp="1" noChangeArrowheads="1"/>
          </p:cNvSpPr>
          <p:nvPr>
            <p:ph type="body" idx="1"/>
          </p:nvPr>
        </p:nvSpPr>
        <p:spPr/>
        <p:txBody>
          <a:bodyPr/>
          <a:lstStyle/>
          <a:p>
            <a:pPr eaLnBrk="1" hangingPunct="1">
              <a:defRPr/>
            </a:pPr>
            <a:r>
              <a:rPr lang="en-US" dirty="0" smtClean="0"/>
              <a:t>Cartilaginous Fish include sharks and rays and have a skeleton of cartilage.  Their teeth may be the only bony parts within the fish.</a:t>
            </a:r>
          </a:p>
          <a:p>
            <a:pPr eaLnBrk="1" hangingPunct="1">
              <a:defRPr/>
            </a:pPr>
            <a:r>
              <a:rPr lang="en-US" dirty="0" smtClean="0"/>
              <a:t>Most sharks cannot stop moving or they will not get enough oxygen.</a:t>
            </a:r>
          </a:p>
          <a:p>
            <a:pPr eaLnBrk="1" hangingPunct="1">
              <a:defRPr/>
            </a:pPr>
            <a:r>
              <a:rPr lang="en-US" dirty="0" smtClean="0"/>
              <a:t>Many Sharks are internally fertilized, meaning the egg meets the sperm inside of the mother.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 calcmode="lin" valueType="num">
                                      <p:cBhvr additive="base">
                                        <p:cTn id="7"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Cartilaginous Fish</a:t>
            </a:r>
          </a:p>
        </p:txBody>
      </p:sp>
      <p:sp>
        <p:nvSpPr>
          <p:cNvPr id="40963" name="Rectangle 3"/>
          <p:cNvSpPr>
            <a:spLocks noGrp="1" noChangeArrowheads="1"/>
          </p:cNvSpPr>
          <p:nvPr>
            <p:ph type="body" idx="1"/>
          </p:nvPr>
        </p:nvSpPr>
        <p:spPr/>
        <p:txBody>
          <a:bodyPr/>
          <a:lstStyle/>
          <a:p>
            <a:pPr eaLnBrk="1" hangingPunct="1">
              <a:defRPr/>
            </a:pPr>
            <a:endParaRPr lang="en-US" smtClean="0"/>
          </a:p>
        </p:txBody>
      </p:sp>
      <p:pic>
        <p:nvPicPr>
          <p:cNvPr id="30724" name="Picture 5" descr="skeleton"/>
          <p:cNvPicPr>
            <a:picLocks noChangeAspect="1" noChangeArrowheads="1"/>
          </p:cNvPicPr>
          <p:nvPr/>
        </p:nvPicPr>
        <p:blipFill>
          <a:blip r:embed="rId2" cstate="print"/>
          <a:srcRect/>
          <a:stretch>
            <a:fillRect/>
          </a:stretch>
        </p:blipFill>
        <p:spPr bwMode="auto">
          <a:xfrm>
            <a:off x="0" y="0"/>
            <a:ext cx="6096000" cy="2255838"/>
          </a:xfrm>
          <a:prstGeom prst="rect">
            <a:avLst/>
          </a:prstGeom>
          <a:noFill/>
          <a:ln w="9525">
            <a:noFill/>
            <a:miter lim="800000"/>
            <a:headEnd/>
            <a:tailEnd/>
          </a:ln>
        </p:spPr>
      </p:pic>
      <p:pic>
        <p:nvPicPr>
          <p:cNvPr id="30725" name="Picture 7" descr="Shark%20Helicopter"/>
          <p:cNvPicPr>
            <a:picLocks noChangeAspect="1" noChangeArrowheads="1"/>
          </p:cNvPicPr>
          <p:nvPr/>
        </p:nvPicPr>
        <p:blipFill>
          <a:blip r:embed="rId3" cstate="print"/>
          <a:srcRect/>
          <a:stretch>
            <a:fillRect/>
          </a:stretch>
        </p:blipFill>
        <p:spPr bwMode="auto">
          <a:xfrm>
            <a:off x="3429000" y="2571750"/>
            <a:ext cx="5715000" cy="4286250"/>
          </a:xfrm>
          <a:prstGeom prst="rect">
            <a:avLst/>
          </a:prstGeom>
          <a:noFill/>
          <a:ln w="9525">
            <a:noFill/>
            <a:miter lim="800000"/>
            <a:headEnd/>
            <a:tailEnd/>
          </a:ln>
        </p:spPr>
      </p:pic>
      <p:pic>
        <p:nvPicPr>
          <p:cNvPr id="30726" name="Picture 9" descr="scallopedhammerhead_wideweb__470x306,0"/>
          <p:cNvPicPr>
            <a:picLocks noChangeAspect="1" noChangeArrowheads="1"/>
          </p:cNvPicPr>
          <p:nvPr/>
        </p:nvPicPr>
        <p:blipFill>
          <a:blip r:embed="rId4" cstate="print"/>
          <a:srcRect/>
          <a:stretch>
            <a:fillRect/>
          </a:stretch>
        </p:blipFill>
        <p:spPr bwMode="auto">
          <a:xfrm>
            <a:off x="0" y="3943350"/>
            <a:ext cx="4476750" cy="2914650"/>
          </a:xfrm>
          <a:prstGeom prst="rect">
            <a:avLst/>
          </a:prstGeom>
          <a:noFill/>
          <a:ln w="9525">
            <a:noFill/>
            <a:miter lim="800000"/>
            <a:headEnd/>
            <a:tailEnd/>
          </a:ln>
        </p:spPr>
      </p:pic>
      <p:sp>
        <p:nvSpPr>
          <p:cNvPr id="40971" name="Rectangle 11"/>
          <p:cNvSpPr>
            <a:spLocks noChangeArrowheads="1"/>
          </p:cNvSpPr>
          <p:nvPr/>
        </p:nvSpPr>
        <p:spPr bwMode="auto">
          <a:xfrm>
            <a:off x="609600" y="2057400"/>
            <a:ext cx="8229600" cy="4114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buFontTx/>
              <a:buChar char="•"/>
              <a:defRPr/>
            </a:pPr>
            <a:r>
              <a:rPr lang="en-US" sz="3200">
                <a:effectLst>
                  <a:outerShdw blurRad="38100" dist="38100" dir="2700000" algn="tl">
                    <a:srgbClr val="000000"/>
                  </a:outerShdw>
                </a:effectLst>
                <a:hlinkClick r:id="rId5"/>
              </a:rPr>
              <a:t>Shark Vs. Octopus!!!</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Fish - continued</a:t>
            </a:r>
          </a:p>
        </p:txBody>
      </p:sp>
      <p:sp>
        <p:nvSpPr>
          <p:cNvPr id="12291" name="Rectangle 3"/>
          <p:cNvSpPr>
            <a:spLocks noGrp="1" noChangeArrowheads="1"/>
          </p:cNvSpPr>
          <p:nvPr>
            <p:ph type="body" idx="1"/>
          </p:nvPr>
        </p:nvSpPr>
        <p:spPr>
          <a:xfrm>
            <a:off x="0" y="1981200"/>
            <a:ext cx="8229600" cy="4114800"/>
          </a:xfrm>
        </p:spPr>
        <p:txBody>
          <a:bodyPr/>
          <a:lstStyle/>
          <a:p>
            <a:pPr eaLnBrk="1" hangingPunct="1">
              <a:defRPr/>
            </a:pPr>
            <a:r>
              <a:rPr lang="en-US" sz="3600" dirty="0" smtClean="0"/>
              <a:t>All Bony Fish have:</a:t>
            </a:r>
          </a:p>
          <a:p>
            <a:pPr lvl="1" eaLnBrk="1" hangingPunct="1">
              <a:defRPr/>
            </a:pPr>
            <a:r>
              <a:rPr lang="en-US" sz="3200" dirty="0" smtClean="0"/>
              <a:t>Scales</a:t>
            </a:r>
          </a:p>
          <a:p>
            <a:pPr lvl="1" eaLnBrk="1" hangingPunct="1">
              <a:defRPr/>
            </a:pPr>
            <a:r>
              <a:rPr lang="en-US" sz="3200" dirty="0" smtClean="0"/>
              <a:t>Fins</a:t>
            </a:r>
          </a:p>
          <a:p>
            <a:pPr lvl="1" eaLnBrk="1" hangingPunct="1">
              <a:defRPr/>
            </a:pPr>
            <a:r>
              <a:rPr lang="en-US" sz="3200" dirty="0" smtClean="0"/>
              <a:t>Gills</a:t>
            </a:r>
          </a:p>
          <a:p>
            <a:pPr lvl="1" eaLnBrk="1" hangingPunct="1">
              <a:defRPr/>
            </a:pPr>
            <a:r>
              <a:rPr lang="en-US" sz="3200" dirty="0" smtClean="0"/>
              <a:t>Swim Bladder</a:t>
            </a:r>
          </a:p>
        </p:txBody>
      </p:sp>
      <p:pic>
        <p:nvPicPr>
          <p:cNvPr id="31748" name="Picture 5" descr="fig025"/>
          <p:cNvPicPr>
            <a:picLocks noChangeAspect="1" noChangeArrowheads="1"/>
          </p:cNvPicPr>
          <p:nvPr/>
        </p:nvPicPr>
        <p:blipFill>
          <a:blip r:embed="rId2" cstate="print"/>
          <a:srcRect/>
          <a:stretch>
            <a:fillRect/>
          </a:stretch>
        </p:blipFill>
        <p:spPr bwMode="auto">
          <a:xfrm>
            <a:off x="4724400" y="0"/>
            <a:ext cx="2286000" cy="2746375"/>
          </a:xfrm>
          <a:prstGeom prst="rect">
            <a:avLst/>
          </a:prstGeom>
          <a:noFill/>
          <a:ln w="9525">
            <a:noFill/>
            <a:miter lim="800000"/>
            <a:headEnd/>
            <a:tailEnd/>
          </a:ln>
        </p:spPr>
      </p:pic>
      <p:pic>
        <p:nvPicPr>
          <p:cNvPr id="12297" name="Picture 9" descr="recordalbacore"/>
          <p:cNvPicPr>
            <a:picLocks noChangeAspect="1" noChangeArrowheads="1"/>
          </p:cNvPicPr>
          <p:nvPr/>
        </p:nvPicPr>
        <p:blipFill>
          <a:blip r:embed="rId3" cstate="print"/>
          <a:srcRect/>
          <a:stretch>
            <a:fillRect/>
          </a:stretch>
        </p:blipFill>
        <p:spPr bwMode="auto">
          <a:xfrm>
            <a:off x="3276600" y="2667000"/>
            <a:ext cx="3333750" cy="3305175"/>
          </a:xfrm>
          <a:prstGeom prst="rect">
            <a:avLst/>
          </a:prstGeom>
          <a:noFill/>
          <a:ln w="9525">
            <a:noFill/>
            <a:miter lim="800000"/>
            <a:headEnd/>
            <a:tailEnd/>
          </a:ln>
        </p:spPr>
      </p:pic>
      <p:pic>
        <p:nvPicPr>
          <p:cNvPr id="31751" name="Picture 11" descr="fish_disease_close_up_gill_shot"/>
          <p:cNvPicPr>
            <a:picLocks noChangeAspect="1" noChangeArrowheads="1"/>
          </p:cNvPicPr>
          <p:nvPr/>
        </p:nvPicPr>
        <p:blipFill>
          <a:blip r:embed="rId4" cstate="print"/>
          <a:srcRect r="22501" b="23955"/>
          <a:stretch>
            <a:fillRect/>
          </a:stretch>
        </p:blipFill>
        <p:spPr bwMode="auto">
          <a:xfrm>
            <a:off x="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297"/>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Bony Fish </a:t>
            </a:r>
          </a:p>
        </p:txBody>
      </p:sp>
      <p:sp>
        <p:nvSpPr>
          <p:cNvPr id="13315" name="Rectangle 3"/>
          <p:cNvSpPr>
            <a:spLocks noGrp="1" noChangeArrowheads="1"/>
          </p:cNvSpPr>
          <p:nvPr>
            <p:ph type="body" idx="1"/>
          </p:nvPr>
        </p:nvSpPr>
        <p:spPr>
          <a:xfrm>
            <a:off x="457200" y="2133600"/>
            <a:ext cx="8229600" cy="4114800"/>
          </a:xfrm>
        </p:spPr>
        <p:txBody>
          <a:bodyPr/>
          <a:lstStyle/>
          <a:p>
            <a:pPr eaLnBrk="1" hangingPunct="1">
              <a:defRPr/>
            </a:pPr>
            <a:r>
              <a:rPr lang="en-US" smtClean="0"/>
              <a:t>Bony Fish Contain Salmon, Trout, Halibut, Haddock, Tropical Fish, Deep-Sea Fish, Tuna, Eels, Ling Cod! etc…</a:t>
            </a:r>
          </a:p>
        </p:txBody>
      </p:sp>
      <p:graphicFrame>
        <p:nvGraphicFramePr>
          <p:cNvPr id="1026" name="Object 6"/>
          <p:cNvGraphicFramePr>
            <a:graphicFrameLocks noChangeAspect="1"/>
          </p:cNvGraphicFramePr>
          <p:nvPr/>
        </p:nvGraphicFramePr>
        <p:xfrm>
          <a:off x="0" y="4005263"/>
          <a:ext cx="3810000" cy="2852737"/>
        </p:xfrm>
        <a:graphic>
          <a:graphicData uri="http://schemas.openxmlformats.org/presentationml/2006/ole">
            <p:oleObj spid="_x0000_s1026" name="Photo Editor Photo" r:id="rId3" imgW="7621064" imgH="5706272" progId="">
              <p:embed/>
            </p:oleObj>
          </a:graphicData>
        </a:graphic>
      </p:graphicFrame>
      <p:pic>
        <p:nvPicPr>
          <p:cNvPr id="1030" name="Picture 8" descr="palomino"/>
          <p:cNvPicPr>
            <a:picLocks noChangeAspect="1" noChangeArrowheads="1"/>
          </p:cNvPicPr>
          <p:nvPr/>
        </p:nvPicPr>
        <p:blipFill>
          <a:blip r:embed="rId4" cstate="print"/>
          <a:srcRect/>
          <a:stretch>
            <a:fillRect/>
          </a:stretch>
        </p:blipFill>
        <p:spPr bwMode="auto">
          <a:xfrm>
            <a:off x="6934200" y="0"/>
            <a:ext cx="2209800" cy="1676400"/>
          </a:xfrm>
          <a:prstGeom prst="rect">
            <a:avLst/>
          </a:prstGeom>
          <a:noFill/>
          <a:ln w="9525">
            <a:noFill/>
            <a:miter lim="800000"/>
            <a:headEnd/>
            <a:tailEnd/>
          </a:ln>
        </p:spPr>
      </p:pic>
      <p:pic>
        <p:nvPicPr>
          <p:cNvPr id="1031" name="Picture 10" descr="anglerfish_noaa_001"/>
          <p:cNvPicPr>
            <a:picLocks noChangeAspect="1" noChangeArrowheads="1"/>
          </p:cNvPicPr>
          <p:nvPr/>
        </p:nvPicPr>
        <p:blipFill>
          <a:blip r:embed="rId5" cstate="print"/>
          <a:srcRect/>
          <a:stretch>
            <a:fillRect/>
          </a:stretch>
        </p:blipFill>
        <p:spPr bwMode="auto">
          <a:xfrm>
            <a:off x="3429000" y="0"/>
            <a:ext cx="3086100" cy="2011363"/>
          </a:xfrm>
          <a:prstGeom prst="rect">
            <a:avLst/>
          </a:prstGeom>
          <a:noFill/>
          <a:ln w="9525">
            <a:noFill/>
            <a:miter lim="800000"/>
            <a:headEnd/>
            <a:tailEnd/>
          </a:ln>
        </p:spPr>
      </p:pic>
      <p:pic>
        <p:nvPicPr>
          <p:cNvPr id="1027" name="Picture 3" descr="H:\Pictures\RC-733__Brook_Trout.jpg"/>
          <p:cNvPicPr>
            <a:picLocks noChangeAspect="1" noChangeArrowheads="1"/>
          </p:cNvPicPr>
          <p:nvPr/>
        </p:nvPicPr>
        <p:blipFill>
          <a:blip r:embed="rId6" cstate="print"/>
          <a:srcRect/>
          <a:stretch>
            <a:fillRect/>
          </a:stretch>
        </p:blipFill>
        <p:spPr bwMode="auto">
          <a:xfrm>
            <a:off x="4572000" y="3733799"/>
            <a:ext cx="4114800" cy="31159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en-US" smtClean="0"/>
          </a:p>
        </p:txBody>
      </p:sp>
      <p:sp>
        <p:nvSpPr>
          <p:cNvPr id="41987" name="Rectangle 3"/>
          <p:cNvSpPr>
            <a:spLocks noGrp="1" noChangeArrowheads="1"/>
          </p:cNvSpPr>
          <p:nvPr>
            <p:ph type="body" idx="1"/>
          </p:nvPr>
        </p:nvSpPr>
        <p:spPr/>
        <p:txBody>
          <a:bodyPr/>
          <a:lstStyle/>
          <a:p>
            <a:pPr eaLnBrk="1" hangingPunct="1">
              <a:defRPr/>
            </a:pPr>
            <a:endParaRPr lang="en-US" smtClean="0"/>
          </a:p>
        </p:txBody>
      </p:sp>
      <p:pic>
        <p:nvPicPr>
          <p:cNvPr id="32772" name="Picture 5" descr="3740881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Spawning </a:t>
            </a:r>
          </a:p>
        </p:txBody>
      </p:sp>
      <p:sp>
        <p:nvSpPr>
          <p:cNvPr id="43011" name="Rectangle 3"/>
          <p:cNvSpPr>
            <a:spLocks noGrp="1" noChangeArrowheads="1"/>
          </p:cNvSpPr>
          <p:nvPr>
            <p:ph type="body" idx="1"/>
          </p:nvPr>
        </p:nvSpPr>
        <p:spPr/>
        <p:txBody>
          <a:bodyPr/>
          <a:lstStyle/>
          <a:p>
            <a:pPr eaLnBrk="1" hangingPunct="1">
              <a:defRPr/>
            </a:pPr>
            <a:r>
              <a:rPr lang="en-US" smtClean="0"/>
              <a:t>Some ocean-dwelling fish will return to their homewaters (the very stream they were born in) to reproduce. </a:t>
            </a:r>
          </a:p>
        </p:txBody>
      </p:sp>
      <p:pic>
        <p:nvPicPr>
          <p:cNvPr id="33796" name="Picture 7" descr="steelhead_trout"/>
          <p:cNvPicPr>
            <a:picLocks noChangeAspect="1" noChangeArrowheads="1"/>
          </p:cNvPicPr>
          <p:nvPr/>
        </p:nvPicPr>
        <p:blipFill>
          <a:blip r:embed="rId2" cstate="print"/>
          <a:srcRect l="32530"/>
          <a:stretch>
            <a:fillRect/>
          </a:stretch>
        </p:blipFill>
        <p:spPr bwMode="auto">
          <a:xfrm>
            <a:off x="0" y="3505200"/>
            <a:ext cx="3733800" cy="2260600"/>
          </a:xfrm>
          <a:prstGeom prst="rect">
            <a:avLst/>
          </a:prstGeom>
          <a:noFill/>
          <a:ln w="9525">
            <a:noFill/>
            <a:miter lim="800000"/>
            <a:headEnd/>
            <a:tailEnd/>
          </a:ln>
        </p:spPr>
      </p:pic>
      <p:pic>
        <p:nvPicPr>
          <p:cNvPr id="33797" name="Picture 9" descr="kokanee_at_taylor"/>
          <p:cNvPicPr>
            <a:picLocks noChangeAspect="1" noChangeArrowheads="1"/>
          </p:cNvPicPr>
          <p:nvPr/>
        </p:nvPicPr>
        <p:blipFill>
          <a:blip r:embed="rId3" cstate="print"/>
          <a:srcRect/>
          <a:stretch>
            <a:fillRect/>
          </a:stretch>
        </p:blipFill>
        <p:spPr bwMode="auto">
          <a:xfrm>
            <a:off x="3810000" y="3617913"/>
            <a:ext cx="533400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Spawning</a:t>
            </a:r>
          </a:p>
        </p:txBody>
      </p:sp>
      <p:sp>
        <p:nvSpPr>
          <p:cNvPr id="44035" name="Rectangle 3"/>
          <p:cNvSpPr>
            <a:spLocks noGrp="1" noChangeArrowheads="1"/>
          </p:cNvSpPr>
          <p:nvPr>
            <p:ph type="body" idx="1"/>
          </p:nvPr>
        </p:nvSpPr>
        <p:spPr/>
        <p:txBody>
          <a:bodyPr/>
          <a:lstStyle/>
          <a:p>
            <a:pPr eaLnBrk="1" hangingPunct="1">
              <a:defRPr/>
            </a:pPr>
            <a:r>
              <a:rPr lang="en-US" dirty="0" smtClean="0"/>
              <a:t>Here females deposit eggs and males fertilize the eggs by putting sperm on top of the eggs.</a:t>
            </a:r>
          </a:p>
          <a:p>
            <a:pPr eaLnBrk="1" hangingPunct="1">
              <a:defRPr/>
            </a:pPr>
            <a:endParaRPr lang="en-US" dirty="0" smtClean="0"/>
          </a:p>
        </p:txBody>
      </p:sp>
      <p:pic>
        <p:nvPicPr>
          <p:cNvPr id="34820" name="Picture 5" descr="circle1"/>
          <p:cNvPicPr>
            <a:picLocks noChangeAspect="1" noChangeArrowheads="1"/>
          </p:cNvPicPr>
          <p:nvPr/>
        </p:nvPicPr>
        <p:blipFill>
          <a:blip r:embed="rId2" cstate="print"/>
          <a:srcRect/>
          <a:stretch>
            <a:fillRect/>
          </a:stretch>
        </p:blipFill>
        <p:spPr bwMode="auto">
          <a:xfrm>
            <a:off x="1143000" y="3886200"/>
            <a:ext cx="3048000" cy="2286000"/>
          </a:xfrm>
          <a:prstGeom prst="rect">
            <a:avLst/>
          </a:prstGeom>
          <a:noFill/>
          <a:ln w="9525">
            <a:noFill/>
            <a:miter lim="800000"/>
            <a:headEnd/>
            <a:tailEnd/>
          </a:ln>
        </p:spPr>
      </p:pic>
      <p:pic>
        <p:nvPicPr>
          <p:cNvPr id="34821" name="Picture 7" descr="circle4"/>
          <p:cNvPicPr>
            <a:picLocks noChangeAspect="1" noChangeArrowheads="1"/>
          </p:cNvPicPr>
          <p:nvPr/>
        </p:nvPicPr>
        <p:blipFill>
          <a:blip r:embed="rId3" cstate="print"/>
          <a:srcRect/>
          <a:stretch>
            <a:fillRect/>
          </a:stretch>
        </p:blipFill>
        <p:spPr bwMode="auto">
          <a:xfrm>
            <a:off x="4800600" y="3657600"/>
            <a:ext cx="391477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n-US" smtClean="0"/>
          </a:p>
        </p:txBody>
      </p:sp>
      <p:sp>
        <p:nvSpPr>
          <p:cNvPr id="45059" name="Rectangle 3"/>
          <p:cNvSpPr>
            <a:spLocks noGrp="1" noChangeArrowheads="1"/>
          </p:cNvSpPr>
          <p:nvPr>
            <p:ph type="body" idx="1"/>
          </p:nvPr>
        </p:nvSpPr>
        <p:spPr/>
        <p:txBody>
          <a:bodyPr/>
          <a:lstStyle/>
          <a:p>
            <a:pPr eaLnBrk="1" hangingPunct="1">
              <a:defRPr/>
            </a:pPr>
            <a:r>
              <a:rPr lang="en-US" dirty="0" smtClean="0"/>
              <a:t>After Pacific Salmon deposit their eggs or sperm, they die. </a:t>
            </a:r>
          </a:p>
        </p:txBody>
      </p:sp>
      <p:pic>
        <p:nvPicPr>
          <p:cNvPr id="35844" name="Picture 5" descr="chumpic"/>
          <p:cNvPicPr>
            <a:picLocks noChangeAspect="1" noChangeArrowheads="1"/>
          </p:cNvPicPr>
          <p:nvPr/>
        </p:nvPicPr>
        <p:blipFill>
          <a:blip r:embed="rId2" cstate="print"/>
          <a:srcRect/>
          <a:stretch>
            <a:fillRect/>
          </a:stretch>
        </p:blipFill>
        <p:spPr bwMode="auto">
          <a:xfrm>
            <a:off x="457200" y="3267075"/>
            <a:ext cx="5105400" cy="3590925"/>
          </a:xfrm>
          <a:prstGeom prst="rect">
            <a:avLst/>
          </a:prstGeom>
          <a:noFill/>
          <a:ln w="9525">
            <a:noFill/>
            <a:miter lim="800000"/>
            <a:headEnd/>
            <a:tailEnd/>
          </a:ln>
        </p:spPr>
      </p:pic>
      <p:pic>
        <p:nvPicPr>
          <p:cNvPr id="35845" name="Picture 7" descr="pinkpic"/>
          <p:cNvPicPr>
            <a:picLocks noChangeAspect="1" noChangeArrowheads="1"/>
          </p:cNvPicPr>
          <p:nvPr/>
        </p:nvPicPr>
        <p:blipFill>
          <a:blip r:embed="rId3" cstate="print"/>
          <a:srcRect/>
          <a:stretch>
            <a:fillRect/>
          </a:stretch>
        </p:blipFill>
        <p:spPr bwMode="auto">
          <a:xfrm>
            <a:off x="3952875" y="3276600"/>
            <a:ext cx="5191125" cy="2919413"/>
          </a:xfrm>
          <a:prstGeom prst="rect">
            <a:avLst/>
          </a:prstGeom>
          <a:noFill/>
          <a:ln w="9525">
            <a:noFill/>
            <a:miter lim="800000"/>
            <a:headEnd/>
            <a:tailEnd/>
          </a:ln>
        </p:spPr>
      </p:pic>
      <p:pic>
        <p:nvPicPr>
          <p:cNvPr id="35846" name="Picture 9" descr="22741242"/>
          <p:cNvPicPr>
            <a:picLocks noChangeAspect="1" noChangeArrowheads="1"/>
          </p:cNvPicPr>
          <p:nvPr/>
        </p:nvPicPr>
        <p:blipFill>
          <a:blip r:embed="rId4" cstate="print"/>
          <a:srcRect/>
          <a:stretch>
            <a:fillRect/>
          </a:stretch>
        </p:blipFill>
        <p:spPr bwMode="auto">
          <a:xfrm>
            <a:off x="7581900" y="2590800"/>
            <a:ext cx="15621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4000" smtClean="0"/>
              <a:t>Male Vs. Female Spawning Salmon</a:t>
            </a:r>
          </a:p>
        </p:txBody>
      </p:sp>
      <p:sp>
        <p:nvSpPr>
          <p:cNvPr id="46083" name="Rectangle 3"/>
          <p:cNvSpPr>
            <a:spLocks noGrp="1" noChangeArrowheads="1"/>
          </p:cNvSpPr>
          <p:nvPr>
            <p:ph type="body" idx="1"/>
          </p:nvPr>
        </p:nvSpPr>
        <p:spPr>
          <a:xfrm>
            <a:off x="5638800" y="1295400"/>
            <a:ext cx="3048000" cy="4724400"/>
          </a:xfrm>
        </p:spPr>
        <p:txBody>
          <a:bodyPr/>
          <a:lstStyle/>
          <a:p>
            <a:pPr eaLnBrk="1" hangingPunct="1">
              <a:defRPr/>
            </a:pPr>
            <a:r>
              <a:rPr lang="en-US" dirty="0" smtClean="0">
                <a:solidFill>
                  <a:schemeClr val="accent2">
                    <a:lumMod val="40000"/>
                    <a:lumOff val="60000"/>
                  </a:schemeClr>
                </a:solidFill>
              </a:rPr>
              <a:t>Why do the males have a huge hump on their backs?</a:t>
            </a:r>
          </a:p>
        </p:txBody>
      </p:sp>
      <p:pic>
        <p:nvPicPr>
          <p:cNvPr id="36868" name="Picture 5" descr="pinks"/>
          <p:cNvPicPr>
            <a:picLocks noChangeAspect="1" noChangeArrowheads="1"/>
          </p:cNvPicPr>
          <p:nvPr/>
        </p:nvPicPr>
        <p:blipFill>
          <a:blip r:embed="rId2" cstate="print"/>
          <a:srcRect/>
          <a:stretch>
            <a:fillRect/>
          </a:stretch>
        </p:blipFill>
        <p:spPr bwMode="auto">
          <a:xfrm>
            <a:off x="0" y="1828800"/>
            <a:ext cx="5638800" cy="3621088"/>
          </a:xfrm>
          <a:prstGeom prst="rect">
            <a:avLst/>
          </a:prstGeom>
          <a:noFill/>
          <a:ln w="9525">
            <a:noFill/>
            <a:miter lim="800000"/>
            <a:headEnd/>
            <a:tailEnd/>
          </a:ln>
        </p:spPr>
      </p:pic>
      <p:pic>
        <p:nvPicPr>
          <p:cNvPr id="36869" name="Picture 7" descr="brooks-brown-bear_8203"/>
          <p:cNvPicPr>
            <a:picLocks noChangeAspect="1" noChangeArrowheads="1"/>
          </p:cNvPicPr>
          <p:nvPr/>
        </p:nvPicPr>
        <p:blipFill>
          <a:blip r:embed="rId3" cstate="print"/>
          <a:srcRect/>
          <a:stretch>
            <a:fillRect/>
          </a:stretch>
        </p:blipFill>
        <p:spPr bwMode="auto">
          <a:xfrm>
            <a:off x="4686300" y="3800475"/>
            <a:ext cx="445770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Fish Adaptations</a:t>
            </a:r>
          </a:p>
        </p:txBody>
      </p:sp>
      <p:sp>
        <p:nvSpPr>
          <p:cNvPr id="32771" name="Rectangle 3"/>
          <p:cNvSpPr>
            <a:spLocks noGrp="1" noChangeArrowheads="1"/>
          </p:cNvSpPr>
          <p:nvPr>
            <p:ph type="body" idx="1"/>
          </p:nvPr>
        </p:nvSpPr>
        <p:spPr/>
        <p:txBody>
          <a:bodyPr/>
          <a:lstStyle/>
          <a:p>
            <a:pPr eaLnBrk="1" hangingPunct="1">
              <a:buSzPct val="150000"/>
              <a:defRPr/>
            </a:pPr>
            <a:r>
              <a:rPr lang="en-US" dirty="0" smtClean="0"/>
              <a:t>Buoyancy is the ability to float. Fish have a structure called a “swim bladder” that allows them to be “neutrally buoyant”, or to maintain ones position in the water without sinking or floating to the surface.</a:t>
            </a:r>
          </a:p>
          <a:p>
            <a:pPr eaLnBrk="1" hangingPunct="1">
              <a:defRPr/>
            </a:pPr>
            <a:endParaRPr lang="en-US" dirty="0" smtClean="0"/>
          </a:p>
        </p:txBody>
      </p:sp>
      <p:pic>
        <p:nvPicPr>
          <p:cNvPr id="21508" name="Picture 5" descr="swimbl"/>
          <p:cNvPicPr>
            <a:picLocks noChangeAspect="1" noChangeArrowheads="1"/>
          </p:cNvPicPr>
          <p:nvPr/>
        </p:nvPicPr>
        <p:blipFill>
          <a:blip r:embed="rId2" cstate="print"/>
          <a:srcRect/>
          <a:stretch>
            <a:fillRect/>
          </a:stretch>
        </p:blipFill>
        <p:spPr bwMode="auto">
          <a:xfrm>
            <a:off x="6781800" y="4419600"/>
            <a:ext cx="2157308" cy="2438400"/>
          </a:xfrm>
          <a:prstGeom prst="rect">
            <a:avLst/>
          </a:prstGeom>
          <a:noFill/>
          <a:ln w="9525">
            <a:noFill/>
            <a:miter lim="800000"/>
            <a:headEnd/>
            <a:tailEnd/>
          </a:ln>
        </p:spPr>
      </p:pic>
      <p:pic>
        <p:nvPicPr>
          <p:cNvPr id="21509" name="Picture 7" descr="4932"/>
          <p:cNvPicPr>
            <a:picLocks noChangeAspect="1" noChangeArrowheads="1"/>
          </p:cNvPicPr>
          <p:nvPr/>
        </p:nvPicPr>
        <p:blipFill>
          <a:blip r:embed="rId3" cstate="print"/>
          <a:srcRect/>
          <a:stretch>
            <a:fillRect/>
          </a:stretch>
        </p:blipFill>
        <p:spPr bwMode="auto">
          <a:xfrm>
            <a:off x="0" y="4476750"/>
            <a:ext cx="3581400" cy="2381250"/>
          </a:xfrm>
          <a:prstGeom prst="rect">
            <a:avLst/>
          </a:prstGeom>
          <a:noFill/>
          <a:ln w="9525">
            <a:noFill/>
            <a:miter lim="800000"/>
            <a:headEnd/>
            <a:tailEnd/>
          </a:ln>
        </p:spPr>
      </p:pic>
      <p:pic>
        <p:nvPicPr>
          <p:cNvPr id="21510" name="Picture 9" descr="scan0005-778431"/>
          <p:cNvPicPr>
            <a:picLocks noChangeAspect="1" noChangeArrowheads="1"/>
          </p:cNvPicPr>
          <p:nvPr/>
        </p:nvPicPr>
        <p:blipFill>
          <a:blip r:embed="rId4" cstate="print"/>
          <a:srcRect/>
          <a:stretch>
            <a:fillRect/>
          </a:stretch>
        </p:blipFill>
        <p:spPr bwMode="auto">
          <a:xfrm>
            <a:off x="5486400" y="0"/>
            <a:ext cx="3052763" cy="203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384300"/>
          </a:xfrm>
        </p:spPr>
        <p:txBody>
          <a:bodyPr/>
          <a:lstStyle/>
          <a:p>
            <a:pPr eaLnBrk="1" hangingPunct="1">
              <a:defRPr/>
            </a:pPr>
            <a:r>
              <a:rPr lang="en-US" dirty="0" smtClean="0"/>
              <a:t>Gills=Obtaining O</a:t>
            </a:r>
            <a:r>
              <a:rPr lang="en-US" baseline="-25000" dirty="0" smtClean="0"/>
              <a:t>2</a:t>
            </a:r>
            <a:endParaRPr lang="en-US" dirty="0" smtClean="0"/>
          </a:p>
        </p:txBody>
      </p:sp>
      <p:sp>
        <p:nvSpPr>
          <p:cNvPr id="48131" name="Rectangle 3"/>
          <p:cNvSpPr>
            <a:spLocks noGrp="1" noChangeArrowheads="1"/>
          </p:cNvSpPr>
          <p:nvPr>
            <p:ph type="body" idx="1"/>
          </p:nvPr>
        </p:nvSpPr>
        <p:spPr>
          <a:xfrm>
            <a:off x="685800" y="1066800"/>
            <a:ext cx="4038600" cy="4267200"/>
          </a:xfrm>
        </p:spPr>
        <p:txBody>
          <a:bodyPr/>
          <a:lstStyle/>
          <a:p>
            <a:pPr eaLnBrk="1" hangingPunct="1">
              <a:defRPr/>
            </a:pPr>
            <a:r>
              <a:rPr lang="en-US" sz="2800" dirty="0" smtClean="0"/>
              <a:t>Inside the gills, oxygen is taken out of the water and the gills give off carbon dioxide. The gasses flow from an area of higher concentration to an area of lower concentration…</a:t>
            </a:r>
          </a:p>
        </p:txBody>
      </p:sp>
      <p:pic>
        <p:nvPicPr>
          <p:cNvPr id="37892" name="Picture 5" descr="Image266"/>
          <p:cNvPicPr>
            <a:picLocks noChangeAspect="1" noChangeArrowheads="1"/>
          </p:cNvPicPr>
          <p:nvPr/>
        </p:nvPicPr>
        <p:blipFill>
          <a:blip r:embed="rId2" cstate="print"/>
          <a:srcRect/>
          <a:stretch>
            <a:fillRect/>
          </a:stretch>
        </p:blipFill>
        <p:spPr bwMode="auto">
          <a:xfrm>
            <a:off x="5248275" y="0"/>
            <a:ext cx="3895725" cy="3543300"/>
          </a:xfrm>
          <a:prstGeom prst="rect">
            <a:avLst/>
          </a:prstGeom>
          <a:noFill/>
          <a:ln w="9525">
            <a:noFill/>
            <a:miter lim="800000"/>
            <a:headEnd/>
            <a:tailEnd/>
          </a:ln>
        </p:spPr>
      </p:pic>
      <p:pic>
        <p:nvPicPr>
          <p:cNvPr id="37893" name="Picture 7" descr="gill_05_-_normal_low_mag_good"/>
          <p:cNvPicPr>
            <a:picLocks noChangeAspect="1" noChangeArrowheads="1"/>
          </p:cNvPicPr>
          <p:nvPr/>
        </p:nvPicPr>
        <p:blipFill>
          <a:blip r:embed="rId3" cstate="print"/>
          <a:srcRect/>
          <a:stretch>
            <a:fillRect/>
          </a:stretch>
        </p:blipFill>
        <p:spPr bwMode="auto">
          <a:xfrm>
            <a:off x="1" y="4953000"/>
            <a:ext cx="1640416" cy="1905000"/>
          </a:xfrm>
          <a:prstGeom prst="rect">
            <a:avLst/>
          </a:prstGeom>
          <a:noFill/>
          <a:ln w="9525">
            <a:noFill/>
            <a:miter lim="800000"/>
            <a:headEnd/>
            <a:tailEnd/>
          </a:ln>
        </p:spPr>
      </p:pic>
      <p:pic>
        <p:nvPicPr>
          <p:cNvPr id="37894" name="Picture 9" descr="biol_02_img0188"/>
          <p:cNvPicPr>
            <a:picLocks noChangeAspect="1" noChangeArrowheads="1"/>
          </p:cNvPicPr>
          <p:nvPr/>
        </p:nvPicPr>
        <p:blipFill>
          <a:blip r:embed="rId4" cstate="print"/>
          <a:srcRect/>
          <a:stretch>
            <a:fillRect/>
          </a:stretch>
        </p:blipFill>
        <p:spPr bwMode="auto">
          <a:xfrm>
            <a:off x="4714875" y="2571750"/>
            <a:ext cx="44291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Osmosis and Fish</a:t>
            </a:r>
          </a:p>
        </p:txBody>
      </p:sp>
      <p:sp>
        <p:nvSpPr>
          <p:cNvPr id="49155" name="Rectangle 3"/>
          <p:cNvSpPr>
            <a:spLocks noGrp="1" noChangeArrowheads="1"/>
          </p:cNvSpPr>
          <p:nvPr>
            <p:ph type="body" idx="1"/>
          </p:nvPr>
        </p:nvSpPr>
        <p:spPr>
          <a:xfrm>
            <a:off x="457200" y="1905000"/>
            <a:ext cx="8229600" cy="2590800"/>
          </a:xfrm>
        </p:spPr>
        <p:txBody>
          <a:bodyPr/>
          <a:lstStyle/>
          <a:p>
            <a:pPr eaLnBrk="1" hangingPunct="1">
              <a:defRPr/>
            </a:pPr>
            <a:r>
              <a:rPr lang="en-US" dirty="0" smtClean="0"/>
              <a:t>According to Osmosis, in saltwater, water will be drawn out of the fish because there is a higher concentration of pure water inside the fish than in the surrounding saltwater. </a:t>
            </a:r>
          </a:p>
        </p:txBody>
      </p:sp>
      <p:pic>
        <p:nvPicPr>
          <p:cNvPr id="38916" name="Picture 5" descr="image?id=6541&amp;rendTypeId=4"/>
          <p:cNvPicPr>
            <a:picLocks noChangeAspect="1" noChangeArrowheads="1"/>
          </p:cNvPicPr>
          <p:nvPr/>
        </p:nvPicPr>
        <p:blipFill>
          <a:blip r:embed="rId2" cstate="print"/>
          <a:srcRect/>
          <a:stretch>
            <a:fillRect/>
          </a:stretch>
        </p:blipFill>
        <p:spPr bwMode="auto">
          <a:xfrm>
            <a:off x="3810000" y="4095750"/>
            <a:ext cx="5334000" cy="2762250"/>
          </a:xfrm>
          <a:prstGeom prst="rect">
            <a:avLst/>
          </a:prstGeom>
          <a:noFill/>
          <a:ln w="9525">
            <a:noFill/>
            <a:miter lim="800000"/>
            <a:headEnd/>
            <a:tailEnd/>
          </a:ln>
        </p:spPr>
      </p:pic>
      <p:sp>
        <p:nvSpPr>
          <p:cNvPr id="5" name="TextBox 4"/>
          <p:cNvSpPr txBox="1"/>
          <p:nvPr/>
        </p:nvSpPr>
        <p:spPr>
          <a:xfrm>
            <a:off x="228600" y="4648200"/>
            <a:ext cx="3429000" cy="1384995"/>
          </a:xfrm>
          <a:prstGeom prst="rect">
            <a:avLst/>
          </a:prstGeom>
          <a:noFill/>
        </p:spPr>
        <p:txBody>
          <a:bodyPr wrap="square" rtlCol="0">
            <a:spAutoFit/>
          </a:bodyPr>
          <a:lstStyle/>
          <a:p>
            <a:r>
              <a:rPr lang="en-US" sz="2800" dirty="0" smtClean="0"/>
              <a:t>Remember – </a:t>
            </a:r>
            <a:r>
              <a:rPr lang="en-US" sz="2800" u="sng" dirty="0" smtClean="0"/>
              <a:t>osmosis</a:t>
            </a:r>
            <a:r>
              <a:rPr lang="en-US" sz="2800" dirty="0" smtClean="0"/>
              <a:t> is the </a:t>
            </a:r>
            <a:r>
              <a:rPr lang="en-US" sz="2800" u="sng" dirty="0" smtClean="0"/>
              <a:t>diffusion</a:t>
            </a:r>
            <a:r>
              <a:rPr lang="en-US" sz="2800" dirty="0" smtClean="0"/>
              <a:t> of water…</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39940" name="Picture 5" descr="image?id=6541&amp;rendTypeId=4"/>
          <p:cNvPicPr>
            <a:picLocks noChangeAspect="1" noChangeArrowheads="1"/>
          </p:cNvPicPr>
          <p:nvPr/>
        </p:nvPicPr>
        <p:blipFill>
          <a:blip r:embed="rId2" cstate="print"/>
          <a:srcRect/>
          <a:stretch>
            <a:fillRect/>
          </a:stretch>
        </p:blipFill>
        <p:spPr bwMode="auto">
          <a:xfrm>
            <a:off x="0" y="838200"/>
            <a:ext cx="9144000" cy="473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Osmoregularity</a:t>
            </a:r>
          </a:p>
        </p:txBody>
      </p:sp>
      <p:sp>
        <p:nvSpPr>
          <p:cNvPr id="50179" name="Rectangle 3"/>
          <p:cNvSpPr>
            <a:spLocks noGrp="1" noChangeArrowheads="1"/>
          </p:cNvSpPr>
          <p:nvPr>
            <p:ph type="body" idx="1"/>
          </p:nvPr>
        </p:nvSpPr>
        <p:spPr/>
        <p:txBody>
          <a:bodyPr/>
          <a:lstStyle/>
          <a:p>
            <a:pPr eaLnBrk="1" hangingPunct="1">
              <a:defRPr/>
            </a:pPr>
            <a:r>
              <a:rPr lang="en-US" dirty="0" smtClean="0"/>
              <a:t>Salt water fish constantly swallow salt water and have very concentrated (high salt) urine.</a:t>
            </a:r>
          </a:p>
        </p:txBody>
      </p:sp>
      <p:pic>
        <p:nvPicPr>
          <p:cNvPr id="40964" name="Picture 5" descr="world-record-piranha2"/>
          <p:cNvPicPr>
            <a:picLocks noChangeAspect="1" noChangeArrowheads="1"/>
          </p:cNvPicPr>
          <p:nvPr/>
        </p:nvPicPr>
        <p:blipFill>
          <a:blip r:embed="rId2" cstate="print"/>
          <a:srcRect/>
          <a:stretch>
            <a:fillRect/>
          </a:stretch>
        </p:blipFill>
        <p:spPr bwMode="auto">
          <a:xfrm>
            <a:off x="6286500" y="3038475"/>
            <a:ext cx="2857500" cy="3819525"/>
          </a:xfrm>
          <a:prstGeom prst="rect">
            <a:avLst/>
          </a:prstGeom>
          <a:noFill/>
          <a:ln w="9525">
            <a:noFill/>
            <a:miter lim="800000"/>
            <a:headEnd/>
            <a:tailEnd/>
          </a:ln>
        </p:spPr>
      </p:pic>
      <p:pic>
        <p:nvPicPr>
          <p:cNvPr id="40965" name="Picture 7" descr="piranha_hands"/>
          <p:cNvPicPr>
            <a:picLocks noChangeAspect="1" noChangeArrowheads="1"/>
          </p:cNvPicPr>
          <p:nvPr/>
        </p:nvPicPr>
        <p:blipFill>
          <a:blip r:embed="rId3" cstate="print"/>
          <a:srcRect/>
          <a:stretch>
            <a:fillRect/>
          </a:stretch>
        </p:blipFill>
        <p:spPr bwMode="auto">
          <a:xfrm>
            <a:off x="2590800" y="4343400"/>
            <a:ext cx="3352800" cy="2514600"/>
          </a:xfrm>
          <a:prstGeom prst="rect">
            <a:avLst/>
          </a:prstGeom>
          <a:noFill/>
          <a:ln w="9525">
            <a:noFill/>
            <a:miter lim="800000"/>
            <a:headEnd/>
            <a:tailEnd/>
          </a:ln>
        </p:spPr>
      </p:pic>
      <p:pic>
        <p:nvPicPr>
          <p:cNvPr id="40966" name="Picture 9" descr="piranha3Dbig"/>
          <p:cNvPicPr>
            <a:picLocks noChangeAspect="1" noChangeArrowheads="1"/>
          </p:cNvPicPr>
          <p:nvPr/>
        </p:nvPicPr>
        <p:blipFill>
          <a:blip r:embed="rId4" cstate="print"/>
          <a:srcRect/>
          <a:stretch>
            <a:fillRect/>
          </a:stretch>
        </p:blipFill>
        <p:spPr bwMode="auto">
          <a:xfrm>
            <a:off x="0" y="3733800"/>
            <a:ext cx="2312988"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type="body" idx="1"/>
          </p:nvPr>
        </p:nvSpPr>
        <p:spPr/>
        <p:txBody>
          <a:bodyPr/>
          <a:lstStyle/>
          <a:p>
            <a:pPr eaLnBrk="1" hangingPunct="1">
              <a:defRPr/>
            </a:pPr>
            <a:r>
              <a:rPr lang="en-US" smtClean="0">
                <a:hlinkClick r:id="rId2"/>
              </a:rPr>
              <a:t>Trout Spawning!</a:t>
            </a: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43012" name="Picture 2" descr="http://universe-review.ca/I10-82-frog.jpg"/>
          <p:cNvPicPr>
            <a:picLocks noChangeAspect="1" noChangeArrowheads="1"/>
          </p:cNvPicPr>
          <p:nvPr/>
        </p:nvPicPr>
        <p:blipFill>
          <a:blip r:embed="rId2" cstate="print"/>
          <a:srcRect/>
          <a:stretch>
            <a:fillRect/>
          </a:stretch>
        </p:blipFill>
        <p:spPr bwMode="auto">
          <a:xfrm>
            <a:off x="1137708" y="1"/>
            <a:ext cx="754909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Swim Bladder=Buoyancy Control Device.</a:t>
            </a:r>
            <a:endParaRPr lang="en-US" sz="3200" dirty="0"/>
          </a:p>
        </p:txBody>
      </p:sp>
      <p:sp>
        <p:nvSpPr>
          <p:cNvPr id="3" name="Content Placeholder 2"/>
          <p:cNvSpPr>
            <a:spLocks noGrp="1"/>
          </p:cNvSpPr>
          <p:nvPr>
            <p:ph idx="1"/>
          </p:nvPr>
        </p:nvSpPr>
        <p:spPr/>
        <p:txBody>
          <a:bodyPr/>
          <a:lstStyle/>
          <a:p>
            <a:endParaRPr lang="en-US" dirty="0"/>
          </a:p>
        </p:txBody>
      </p:sp>
      <p:pic>
        <p:nvPicPr>
          <p:cNvPr id="29698" name="Picture 2" descr="http://www.scubatoys.com/store/bcds/pics/OceanicExplorerYouthBCD.jpg"/>
          <p:cNvPicPr>
            <a:picLocks noChangeAspect="1" noChangeArrowheads="1"/>
          </p:cNvPicPr>
          <p:nvPr/>
        </p:nvPicPr>
        <p:blipFill>
          <a:blip r:embed="rId2" cstate="print"/>
          <a:srcRect/>
          <a:stretch>
            <a:fillRect/>
          </a:stretch>
        </p:blipFill>
        <p:spPr bwMode="auto">
          <a:xfrm>
            <a:off x="228599" y="1447800"/>
            <a:ext cx="4052741" cy="4876800"/>
          </a:xfrm>
          <a:prstGeom prst="rect">
            <a:avLst/>
          </a:prstGeom>
          <a:noFill/>
        </p:spPr>
      </p:pic>
      <p:pic>
        <p:nvPicPr>
          <p:cNvPr id="29700" name="Picture 4" descr="http://upload.wikimedia.org/wikipedia/en/b/bb/Bcd_ablj.jpg"/>
          <p:cNvPicPr>
            <a:picLocks noChangeAspect="1" noChangeArrowheads="1"/>
          </p:cNvPicPr>
          <p:nvPr/>
        </p:nvPicPr>
        <p:blipFill>
          <a:blip r:embed="rId3" cstate="print"/>
          <a:srcRect/>
          <a:stretch>
            <a:fillRect/>
          </a:stretch>
        </p:blipFill>
        <p:spPr bwMode="auto">
          <a:xfrm>
            <a:off x="4876800" y="1371600"/>
            <a:ext cx="3819525" cy="49815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Mucus --------</a:t>
            </a:r>
            <a:r>
              <a:rPr lang="en-US" dirty="0" smtClean="0">
                <a:sym typeface="Wingdings" pitchFamily="2" charset="2"/>
              </a:rPr>
              <a:t></a:t>
            </a:r>
            <a:endParaRPr lang="en-US" dirty="0" smtClean="0"/>
          </a:p>
        </p:txBody>
      </p:sp>
      <p:sp>
        <p:nvSpPr>
          <p:cNvPr id="33795" name="Rectangle 3"/>
          <p:cNvSpPr>
            <a:spLocks noGrp="1" noChangeArrowheads="1"/>
          </p:cNvSpPr>
          <p:nvPr>
            <p:ph type="body" idx="1"/>
          </p:nvPr>
        </p:nvSpPr>
        <p:spPr>
          <a:xfrm>
            <a:off x="457200" y="2286000"/>
            <a:ext cx="5105400" cy="4572000"/>
          </a:xfrm>
        </p:spPr>
        <p:txBody>
          <a:bodyPr/>
          <a:lstStyle/>
          <a:p>
            <a:pPr eaLnBrk="1" hangingPunct="1">
              <a:buSzPct val="150000"/>
              <a:defRPr/>
            </a:pPr>
            <a:r>
              <a:rPr lang="en-US" dirty="0" smtClean="0"/>
              <a:t>Fish can swim because they have a streamlined shape and muscular tail. Both adaptations enable them to move rapidly through the water.  Mucus on their scales reduces friction.</a:t>
            </a:r>
          </a:p>
          <a:p>
            <a:pPr eaLnBrk="1" hangingPunct="1">
              <a:defRPr/>
            </a:pPr>
            <a:endParaRPr lang="en-US" dirty="0" smtClean="0"/>
          </a:p>
        </p:txBody>
      </p:sp>
      <p:pic>
        <p:nvPicPr>
          <p:cNvPr id="22532" name="Picture 5" descr="P1-fish03"/>
          <p:cNvPicPr>
            <a:picLocks noChangeAspect="1" noChangeArrowheads="1"/>
          </p:cNvPicPr>
          <p:nvPr/>
        </p:nvPicPr>
        <p:blipFill>
          <a:blip r:embed="rId2" cstate="print"/>
          <a:srcRect/>
          <a:stretch>
            <a:fillRect/>
          </a:stretch>
        </p:blipFill>
        <p:spPr bwMode="auto">
          <a:xfrm>
            <a:off x="5219700" y="0"/>
            <a:ext cx="39243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a:xfrm>
            <a:off x="0" y="1981200"/>
            <a:ext cx="9144000" cy="4419600"/>
          </a:xfrm>
        </p:spPr>
        <p:txBody>
          <a:bodyPr/>
          <a:lstStyle/>
          <a:p>
            <a:pPr eaLnBrk="1" hangingPunct="1">
              <a:buSzPct val="150000"/>
              <a:defRPr/>
            </a:pPr>
            <a:r>
              <a:rPr lang="en-US" dirty="0" smtClean="0"/>
              <a:t>Their nervous system contains a Lateral line, or a row of nerves that detect vibrations in the water.  The lateral line can often be seen on the side of the fish.</a:t>
            </a:r>
          </a:p>
          <a:p>
            <a:pPr eaLnBrk="1" hangingPunct="1">
              <a:defRPr/>
            </a:pPr>
            <a:endParaRPr lang="en-US" dirty="0" smtClean="0"/>
          </a:p>
        </p:txBody>
      </p:sp>
      <p:pic>
        <p:nvPicPr>
          <p:cNvPr id="23556" name="Picture 5" descr="auv_with_lateral_line"/>
          <p:cNvPicPr>
            <a:picLocks noChangeAspect="1" noChangeArrowheads="1"/>
          </p:cNvPicPr>
          <p:nvPr/>
        </p:nvPicPr>
        <p:blipFill>
          <a:blip r:embed="rId2" cstate="print"/>
          <a:srcRect/>
          <a:stretch>
            <a:fillRect/>
          </a:stretch>
        </p:blipFill>
        <p:spPr bwMode="auto">
          <a:xfrm>
            <a:off x="0" y="4286250"/>
            <a:ext cx="3429000" cy="2571750"/>
          </a:xfrm>
          <a:prstGeom prst="rect">
            <a:avLst/>
          </a:prstGeom>
          <a:noFill/>
          <a:ln w="9525">
            <a:noFill/>
            <a:miter lim="800000"/>
            <a:headEnd/>
            <a:tailEnd/>
          </a:ln>
        </p:spPr>
      </p:pic>
      <p:pic>
        <p:nvPicPr>
          <p:cNvPr id="23557" name="Picture 7" descr="external"/>
          <p:cNvPicPr>
            <a:picLocks noChangeAspect="1" noChangeArrowheads="1"/>
          </p:cNvPicPr>
          <p:nvPr/>
        </p:nvPicPr>
        <p:blipFill>
          <a:blip r:embed="rId3" cstate="print"/>
          <a:srcRect/>
          <a:stretch>
            <a:fillRect/>
          </a:stretch>
        </p:blipFill>
        <p:spPr bwMode="auto">
          <a:xfrm>
            <a:off x="1295400" y="0"/>
            <a:ext cx="5562600" cy="1981200"/>
          </a:xfrm>
          <a:prstGeom prst="rect">
            <a:avLst/>
          </a:prstGeom>
          <a:noFill/>
          <a:ln w="9525">
            <a:noFill/>
            <a:miter lim="800000"/>
            <a:headEnd/>
            <a:tailEnd/>
          </a:ln>
        </p:spPr>
      </p:pic>
      <p:pic>
        <p:nvPicPr>
          <p:cNvPr id="23558" name="Picture 9" descr="shark-diagram1"/>
          <p:cNvPicPr>
            <a:picLocks noChangeAspect="1" noChangeArrowheads="1"/>
          </p:cNvPicPr>
          <p:nvPr/>
        </p:nvPicPr>
        <p:blipFill>
          <a:blip r:embed="rId4" cstate="print"/>
          <a:srcRect/>
          <a:stretch>
            <a:fillRect/>
          </a:stretch>
        </p:blipFill>
        <p:spPr bwMode="auto">
          <a:xfrm>
            <a:off x="5867400" y="3581400"/>
            <a:ext cx="3276600" cy="3276600"/>
          </a:xfrm>
          <a:prstGeom prst="rect">
            <a:avLst/>
          </a:prstGeom>
          <a:noFill/>
          <a:ln w="9525">
            <a:noFill/>
            <a:miter lim="800000"/>
            <a:headEnd/>
            <a:tailEnd/>
          </a:ln>
        </p:spPr>
      </p:pic>
      <p:pic>
        <p:nvPicPr>
          <p:cNvPr id="23559" name="Picture 11" descr="logo"/>
          <p:cNvPicPr>
            <a:picLocks noChangeAspect="1" noChangeArrowheads="1"/>
          </p:cNvPicPr>
          <p:nvPr/>
        </p:nvPicPr>
        <p:blipFill>
          <a:blip r:embed="rId5" cstate="print"/>
          <a:srcRect/>
          <a:stretch>
            <a:fillRect/>
          </a:stretch>
        </p:blipFill>
        <p:spPr bwMode="auto">
          <a:xfrm>
            <a:off x="7239000" y="0"/>
            <a:ext cx="190500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1524000"/>
            <a:ext cx="6629400" cy="914400"/>
          </a:xfrm>
        </p:spPr>
        <p:txBody>
          <a:bodyPr/>
          <a:lstStyle/>
          <a:p>
            <a:pPr eaLnBrk="1" hangingPunct="1">
              <a:defRPr/>
            </a:pPr>
            <a:r>
              <a:rPr lang="en-US" sz="6000" b="1" smtClean="0">
                <a:solidFill>
                  <a:schemeClr val="accent1"/>
                </a:solidFill>
              </a:rPr>
              <a:t>Chordates and Fishes</a:t>
            </a:r>
          </a:p>
        </p:txBody>
      </p:sp>
      <p:sp>
        <p:nvSpPr>
          <p:cNvPr id="5123" name="Rectangle 3"/>
          <p:cNvSpPr>
            <a:spLocks noGrp="1" noChangeArrowheads="1"/>
          </p:cNvSpPr>
          <p:nvPr>
            <p:ph type="subTitle" idx="1"/>
          </p:nvPr>
        </p:nvSpPr>
        <p:spPr>
          <a:xfrm>
            <a:off x="2133600" y="2590800"/>
            <a:ext cx="5257800" cy="914400"/>
          </a:xfrm>
        </p:spPr>
        <p:txBody>
          <a:bodyPr/>
          <a:lstStyle/>
          <a:p>
            <a:pPr eaLnBrk="1" hangingPunct="1">
              <a:defRPr/>
            </a:pPr>
            <a:endParaRPr lang="en-US" sz="2400" smtClean="0">
              <a:solidFill>
                <a:srgbClr val="FD8D77"/>
              </a:solidFill>
            </a:endParaRPr>
          </a:p>
        </p:txBody>
      </p:sp>
      <p:pic>
        <p:nvPicPr>
          <p:cNvPr id="24580" name="Picture 4" descr="Picture1"/>
          <p:cNvPicPr>
            <a:picLocks noChangeAspect="1" noChangeArrowheads="1" noCrop="1"/>
          </p:cNvPicPr>
          <p:nvPr/>
        </p:nvPicPr>
        <p:blipFill>
          <a:blip r:embed="rId2" cstate="print"/>
          <a:srcRect/>
          <a:stretch>
            <a:fillRect/>
          </a:stretch>
        </p:blipFill>
        <p:spPr bwMode="auto">
          <a:xfrm>
            <a:off x="0" y="1220788"/>
            <a:ext cx="9144000" cy="563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Chordates – a review</a:t>
            </a:r>
          </a:p>
        </p:txBody>
      </p:sp>
      <p:sp>
        <p:nvSpPr>
          <p:cNvPr id="6147" name="Rectangle 3"/>
          <p:cNvSpPr>
            <a:spLocks noGrp="1" noChangeArrowheads="1"/>
          </p:cNvSpPr>
          <p:nvPr>
            <p:ph type="body" idx="1"/>
          </p:nvPr>
        </p:nvSpPr>
        <p:spPr>
          <a:xfrm>
            <a:off x="457200" y="1676400"/>
            <a:ext cx="8229600" cy="4114800"/>
          </a:xfrm>
        </p:spPr>
        <p:txBody>
          <a:bodyPr/>
          <a:lstStyle/>
          <a:p>
            <a:pPr eaLnBrk="1" hangingPunct="1">
              <a:defRPr/>
            </a:pPr>
            <a:r>
              <a:rPr lang="en-US" sz="2800" dirty="0" smtClean="0"/>
              <a:t>Remember - Chordates are the phylum of animals characterized by having a notochord </a:t>
            </a:r>
            <a:r>
              <a:rPr lang="en-US" sz="2800" dirty="0" smtClean="0"/>
              <a:t>at </a:t>
            </a:r>
            <a:r>
              <a:rPr lang="en-US" sz="2800" dirty="0" smtClean="0"/>
              <a:t>some point in their life.</a:t>
            </a:r>
          </a:p>
          <a:p>
            <a:pPr eaLnBrk="1" hangingPunct="1">
              <a:defRPr/>
            </a:pPr>
            <a:r>
              <a:rPr lang="en-US" sz="2800" dirty="0" smtClean="0"/>
              <a:t>The Notochord is a special rod of nerves along the dorsal side.</a:t>
            </a:r>
          </a:p>
          <a:p>
            <a:pPr lvl="1" eaLnBrk="1" hangingPunct="1">
              <a:defRPr/>
            </a:pPr>
            <a:r>
              <a:rPr lang="en-US" dirty="0" smtClean="0"/>
              <a:t>This Includes All Vertebrates!</a:t>
            </a:r>
          </a:p>
        </p:txBody>
      </p:sp>
      <p:pic>
        <p:nvPicPr>
          <p:cNvPr id="25604" name="Picture 5" descr="Pacific hagfish resting on bottom280 m depth off Oregon coast">
            <a:hlinkClick r:id="rId3" tooltip="Pacific hagfish resting on bottom280 m depth off Oregon coast"/>
          </p:cNvPr>
          <p:cNvPicPr>
            <a:picLocks noChangeAspect="1" noChangeArrowheads="1"/>
          </p:cNvPicPr>
          <p:nvPr/>
        </p:nvPicPr>
        <p:blipFill>
          <a:blip r:embed="rId4" cstate="print"/>
          <a:srcRect/>
          <a:stretch>
            <a:fillRect/>
          </a:stretch>
        </p:blipFill>
        <p:spPr bwMode="auto">
          <a:xfrm>
            <a:off x="5892800" y="4419600"/>
            <a:ext cx="3251200" cy="2438400"/>
          </a:xfrm>
          <a:prstGeom prst="rect">
            <a:avLst/>
          </a:prstGeom>
          <a:noFill/>
          <a:ln w="9525">
            <a:noFill/>
            <a:miter lim="800000"/>
            <a:headEnd/>
            <a:tailEnd/>
          </a:ln>
        </p:spPr>
      </p:pic>
      <p:pic>
        <p:nvPicPr>
          <p:cNvPr id="25605" name="Picture 7" descr="asiatic-lion"/>
          <p:cNvPicPr>
            <a:picLocks noChangeAspect="1" noChangeArrowheads="1"/>
          </p:cNvPicPr>
          <p:nvPr/>
        </p:nvPicPr>
        <p:blipFill>
          <a:blip r:embed="rId5" cstate="print"/>
          <a:srcRect/>
          <a:stretch>
            <a:fillRect/>
          </a:stretch>
        </p:blipFill>
        <p:spPr bwMode="auto">
          <a:xfrm>
            <a:off x="6629400" y="1"/>
            <a:ext cx="2514600" cy="1752600"/>
          </a:xfrm>
          <a:prstGeom prst="rect">
            <a:avLst/>
          </a:prstGeom>
          <a:noFill/>
          <a:ln w="9525">
            <a:noFill/>
            <a:miter lim="800000"/>
            <a:headEnd/>
            <a:tailEnd/>
          </a:ln>
        </p:spPr>
      </p:pic>
      <p:pic>
        <p:nvPicPr>
          <p:cNvPr id="25606" name="Picture 9" descr="eazoo120"/>
          <p:cNvPicPr>
            <a:picLocks noChangeAspect="1" noChangeArrowheads="1"/>
          </p:cNvPicPr>
          <p:nvPr/>
        </p:nvPicPr>
        <p:blipFill>
          <a:blip r:embed="rId6" cstate="print"/>
          <a:srcRect/>
          <a:stretch>
            <a:fillRect/>
          </a:stretch>
        </p:blipFill>
        <p:spPr bwMode="auto">
          <a:xfrm>
            <a:off x="0" y="4714875"/>
            <a:ext cx="588645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3200" dirty="0" smtClean="0"/>
              <a:t>Chordates-review continued</a:t>
            </a:r>
          </a:p>
        </p:txBody>
      </p:sp>
      <p:sp>
        <p:nvSpPr>
          <p:cNvPr id="11267" name="Rectangle 3"/>
          <p:cNvSpPr>
            <a:spLocks noGrp="1" noChangeArrowheads="1"/>
          </p:cNvSpPr>
          <p:nvPr>
            <p:ph type="body" idx="1"/>
          </p:nvPr>
        </p:nvSpPr>
        <p:spPr/>
        <p:txBody>
          <a:bodyPr/>
          <a:lstStyle/>
          <a:p>
            <a:pPr eaLnBrk="1" hangingPunct="1">
              <a:defRPr/>
            </a:pPr>
            <a:r>
              <a:rPr lang="en-US" sz="3600" dirty="0" smtClean="0"/>
              <a:t>Chordates are either endothermic or </a:t>
            </a:r>
            <a:r>
              <a:rPr lang="en-US" sz="3600" dirty="0" err="1" smtClean="0"/>
              <a:t>ectothermic</a:t>
            </a:r>
            <a:r>
              <a:rPr lang="en-US" sz="3600" dirty="0" smtClean="0"/>
              <a:t>.</a:t>
            </a:r>
          </a:p>
          <a:p>
            <a:pPr lvl="1" eaLnBrk="1" hangingPunct="1">
              <a:defRPr/>
            </a:pPr>
            <a:r>
              <a:rPr lang="en-US" sz="3200" dirty="0" smtClean="0"/>
              <a:t>Endotherms’ can maintain a constant body temperature (Us – Homeostasis)</a:t>
            </a:r>
          </a:p>
          <a:p>
            <a:pPr lvl="1" eaLnBrk="1" hangingPunct="1">
              <a:defRPr/>
            </a:pPr>
            <a:r>
              <a:rPr lang="en-US" sz="3200" dirty="0" smtClean="0"/>
              <a:t>Ectotherms’ body temperature depends on environment</a:t>
            </a:r>
          </a:p>
        </p:txBody>
      </p:sp>
      <p:pic>
        <p:nvPicPr>
          <p:cNvPr id="26628" name="Picture 5" descr="boy_warm"/>
          <p:cNvPicPr>
            <a:picLocks noChangeAspect="1" noChangeArrowheads="1"/>
          </p:cNvPicPr>
          <p:nvPr/>
        </p:nvPicPr>
        <p:blipFill>
          <a:blip r:embed="rId2" cstate="print"/>
          <a:srcRect/>
          <a:stretch>
            <a:fillRect/>
          </a:stretch>
        </p:blipFill>
        <p:spPr bwMode="auto">
          <a:xfrm>
            <a:off x="5781675" y="4848225"/>
            <a:ext cx="3362325" cy="2009775"/>
          </a:xfrm>
          <a:prstGeom prst="rect">
            <a:avLst/>
          </a:prstGeom>
          <a:noFill/>
          <a:ln w="9525">
            <a:noFill/>
            <a:miter lim="800000"/>
            <a:headEnd/>
            <a:tailEnd/>
          </a:ln>
        </p:spPr>
      </p:pic>
      <p:pic>
        <p:nvPicPr>
          <p:cNvPr id="26629" name="Picture 7" descr="scorpion_human"/>
          <p:cNvPicPr>
            <a:picLocks noChangeAspect="1" noChangeArrowheads="1"/>
          </p:cNvPicPr>
          <p:nvPr/>
        </p:nvPicPr>
        <p:blipFill>
          <a:blip r:embed="rId3" cstate="print"/>
          <a:srcRect/>
          <a:stretch>
            <a:fillRect/>
          </a:stretch>
        </p:blipFill>
        <p:spPr bwMode="auto">
          <a:xfrm>
            <a:off x="5734050" y="0"/>
            <a:ext cx="3409950" cy="2038350"/>
          </a:xfrm>
          <a:prstGeom prst="rect">
            <a:avLst/>
          </a:prstGeom>
          <a:noFill/>
          <a:ln w="9525">
            <a:noFill/>
            <a:miter lim="800000"/>
            <a:headEnd/>
            <a:tailEnd/>
          </a:ln>
        </p:spPr>
      </p:pic>
      <p:pic>
        <p:nvPicPr>
          <p:cNvPr id="26630" name="Picture 9" descr="gecko_human"/>
          <p:cNvPicPr>
            <a:picLocks noChangeAspect="1" noChangeArrowheads="1"/>
          </p:cNvPicPr>
          <p:nvPr/>
        </p:nvPicPr>
        <p:blipFill>
          <a:blip r:embed="rId4" cstate="print"/>
          <a:srcRect/>
          <a:stretch>
            <a:fillRect/>
          </a:stretch>
        </p:blipFill>
        <p:spPr bwMode="auto">
          <a:xfrm>
            <a:off x="0" y="5314950"/>
            <a:ext cx="4114800"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Fish</a:t>
            </a:r>
          </a:p>
        </p:txBody>
      </p:sp>
      <p:sp>
        <p:nvSpPr>
          <p:cNvPr id="37891" name="Rectangle 3"/>
          <p:cNvSpPr>
            <a:spLocks noGrp="1" noChangeArrowheads="1"/>
          </p:cNvSpPr>
          <p:nvPr>
            <p:ph type="body" idx="1"/>
          </p:nvPr>
        </p:nvSpPr>
        <p:spPr>
          <a:xfrm>
            <a:off x="0" y="1295400"/>
            <a:ext cx="8229600" cy="4114800"/>
          </a:xfrm>
        </p:spPr>
        <p:txBody>
          <a:bodyPr/>
          <a:lstStyle/>
          <a:p>
            <a:pPr eaLnBrk="1" hangingPunct="1">
              <a:defRPr/>
            </a:pPr>
            <a:r>
              <a:rPr lang="en-US" sz="3600" dirty="0" smtClean="0"/>
              <a:t>Fish can be broken into three categories: </a:t>
            </a:r>
          </a:p>
          <a:p>
            <a:pPr lvl="1" eaLnBrk="1" hangingPunct="1">
              <a:defRPr/>
            </a:pPr>
            <a:r>
              <a:rPr lang="en-US" sz="3200" dirty="0" smtClean="0"/>
              <a:t>Jawless</a:t>
            </a:r>
          </a:p>
          <a:p>
            <a:pPr lvl="1" eaLnBrk="1" hangingPunct="1">
              <a:defRPr/>
            </a:pPr>
            <a:r>
              <a:rPr lang="en-US" sz="3200" dirty="0" smtClean="0"/>
              <a:t>Cartilaginous</a:t>
            </a:r>
          </a:p>
          <a:p>
            <a:pPr lvl="1" eaLnBrk="1" hangingPunct="1">
              <a:defRPr/>
            </a:pPr>
            <a:r>
              <a:rPr lang="en-US" sz="3200" dirty="0" smtClean="0"/>
              <a:t>Bony</a:t>
            </a:r>
          </a:p>
        </p:txBody>
      </p:sp>
      <p:pic>
        <p:nvPicPr>
          <p:cNvPr id="27652" name="Picture 5" descr="051223_jawless_fish_04"/>
          <p:cNvPicPr>
            <a:picLocks noChangeAspect="1" noChangeArrowheads="1"/>
          </p:cNvPicPr>
          <p:nvPr/>
        </p:nvPicPr>
        <p:blipFill>
          <a:blip r:embed="rId2" cstate="print"/>
          <a:srcRect/>
          <a:stretch>
            <a:fillRect/>
          </a:stretch>
        </p:blipFill>
        <p:spPr bwMode="auto">
          <a:xfrm>
            <a:off x="7486650" y="0"/>
            <a:ext cx="1657350" cy="5191125"/>
          </a:xfrm>
          <a:prstGeom prst="rect">
            <a:avLst/>
          </a:prstGeom>
          <a:noFill/>
          <a:ln w="9525">
            <a:noFill/>
            <a:miter lim="800000"/>
            <a:headEnd/>
            <a:tailEnd/>
          </a:ln>
        </p:spPr>
      </p:pic>
      <p:pic>
        <p:nvPicPr>
          <p:cNvPr id="27653" name="Picture 7" descr="airjaw"/>
          <p:cNvPicPr>
            <a:picLocks noChangeAspect="1" noChangeArrowheads="1"/>
          </p:cNvPicPr>
          <p:nvPr/>
        </p:nvPicPr>
        <p:blipFill>
          <a:blip r:embed="rId3" cstate="print"/>
          <a:srcRect/>
          <a:stretch>
            <a:fillRect/>
          </a:stretch>
        </p:blipFill>
        <p:spPr bwMode="auto">
          <a:xfrm>
            <a:off x="3581400" y="2514600"/>
            <a:ext cx="3505200" cy="3154363"/>
          </a:xfrm>
          <a:prstGeom prst="rect">
            <a:avLst/>
          </a:prstGeom>
          <a:noFill/>
          <a:ln w="9525">
            <a:noFill/>
            <a:miter lim="800000"/>
            <a:headEnd/>
            <a:tailEnd/>
          </a:ln>
        </p:spPr>
      </p:pic>
      <p:pic>
        <p:nvPicPr>
          <p:cNvPr id="27654" name="Picture 9" descr="tropical%20fish"/>
          <p:cNvPicPr>
            <a:picLocks noChangeAspect="1" noChangeArrowheads="1"/>
          </p:cNvPicPr>
          <p:nvPr/>
        </p:nvPicPr>
        <p:blipFill>
          <a:blip r:embed="rId4" cstate="print"/>
          <a:srcRect/>
          <a:stretch>
            <a:fillRect/>
          </a:stretch>
        </p:blipFill>
        <p:spPr bwMode="auto">
          <a:xfrm>
            <a:off x="0" y="4383088"/>
            <a:ext cx="3200400" cy="247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2799</TotalTime>
  <Words>523</Words>
  <Application>Microsoft Office PowerPoint</Application>
  <PresentationFormat>On-screen Show (4:3)</PresentationFormat>
  <Paragraphs>54</Paragraphs>
  <Slides>25</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Ocean</vt:lpstr>
      <vt:lpstr>Photo Editor Photo</vt:lpstr>
      <vt:lpstr>Slide 1</vt:lpstr>
      <vt:lpstr>Fish Adaptations</vt:lpstr>
      <vt:lpstr>Swim Bladder=Buoyancy Control Device.</vt:lpstr>
      <vt:lpstr>Mucus --------</vt:lpstr>
      <vt:lpstr>Slide 5</vt:lpstr>
      <vt:lpstr>Chordates and Fishes</vt:lpstr>
      <vt:lpstr>Chordates – a review</vt:lpstr>
      <vt:lpstr>Chordates-review continued</vt:lpstr>
      <vt:lpstr>Fish</vt:lpstr>
      <vt:lpstr>Jawless Fish</vt:lpstr>
      <vt:lpstr>Cartilaginous Fish</vt:lpstr>
      <vt:lpstr>Cartilaginous Fish</vt:lpstr>
      <vt:lpstr>Fish - continued</vt:lpstr>
      <vt:lpstr>Bony Fish </vt:lpstr>
      <vt:lpstr>Slide 15</vt:lpstr>
      <vt:lpstr>Spawning </vt:lpstr>
      <vt:lpstr>Spawning</vt:lpstr>
      <vt:lpstr>Slide 18</vt:lpstr>
      <vt:lpstr>Male Vs. Female Spawning Salmon</vt:lpstr>
      <vt:lpstr>Gills=Obtaining O2</vt:lpstr>
      <vt:lpstr>Osmosis and Fish</vt:lpstr>
      <vt:lpstr>Slide 22</vt:lpstr>
      <vt:lpstr>Osmoregularity</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55</cp:revision>
  <dcterms:created xsi:type="dcterms:W3CDTF">1601-01-01T00:00:00Z</dcterms:created>
  <dcterms:modified xsi:type="dcterms:W3CDTF">2016-05-05T19:31:56Z</dcterms:modified>
</cp:coreProperties>
</file>