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52"/>
  </p:notesMasterIdLst>
  <p:handoutMasterIdLst>
    <p:handoutMasterId r:id="rId53"/>
  </p:handoutMasterIdLst>
  <p:sldIdLst>
    <p:sldId id="256" r:id="rId2"/>
    <p:sldId id="257" r:id="rId3"/>
    <p:sldId id="297" r:id="rId4"/>
    <p:sldId id="298" r:id="rId5"/>
    <p:sldId id="258" r:id="rId6"/>
    <p:sldId id="301" r:id="rId7"/>
    <p:sldId id="276" r:id="rId8"/>
    <p:sldId id="259" r:id="rId9"/>
    <p:sldId id="302" r:id="rId10"/>
    <p:sldId id="303" r:id="rId11"/>
    <p:sldId id="300" r:id="rId12"/>
    <p:sldId id="299" r:id="rId13"/>
    <p:sldId id="265" r:id="rId14"/>
    <p:sldId id="315" r:id="rId15"/>
    <p:sldId id="266" r:id="rId16"/>
    <p:sldId id="294" r:id="rId17"/>
    <p:sldId id="267" r:id="rId18"/>
    <p:sldId id="268" r:id="rId19"/>
    <p:sldId id="295" r:id="rId20"/>
    <p:sldId id="270" r:id="rId21"/>
    <p:sldId id="269" r:id="rId22"/>
    <p:sldId id="271" r:id="rId23"/>
    <p:sldId id="272" r:id="rId24"/>
    <p:sldId id="292" r:id="rId25"/>
    <p:sldId id="304" r:id="rId26"/>
    <p:sldId id="305" r:id="rId27"/>
    <p:sldId id="306" r:id="rId28"/>
    <p:sldId id="307" r:id="rId29"/>
    <p:sldId id="308" r:id="rId30"/>
    <p:sldId id="309" r:id="rId31"/>
    <p:sldId id="310" r:id="rId32"/>
    <p:sldId id="311" r:id="rId33"/>
    <p:sldId id="312" r:id="rId34"/>
    <p:sldId id="313" r:id="rId35"/>
    <p:sldId id="314" r:id="rId36"/>
    <p:sldId id="277" r:id="rId37"/>
    <p:sldId id="278" r:id="rId38"/>
    <p:sldId id="279" r:id="rId39"/>
    <p:sldId id="280" r:id="rId40"/>
    <p:sldId id="281" r:id="rId41"/>
    <p:sldId id="282" r:id="rId42"/>
    <p:sldId id="283" r:id="rId43"/>
    <p:sldId id="284" r:id="rId44"/>
    <p:sldId id="285" r:id="rId45"/>
    <p:sldId id="287" r:id="rId46"/>
    <p:sldId id="288" r:id="rId47"/>
    <p:sldId id="289" r:id="rId48"/>
    <p:sldId id="290" r:id="rId49"/>
    <p:sldId id="291" r:id="rId50"/>
    <p:sldId id="316" r:id="rId51"/>
  </p:sldIdLst>
  <p:sldSz cx="9144000" cy="6858000" type="screen4x3"/>
  <p:notesSz cx="6858000" cy="9077325"/>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5539"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65540" name="Rectangle 4"/>
          <p:cNvSpPr>
            <a:spLocks noGrp="1" noChangeArrowheads="1"/>
          </p:cNvSpPr>
          <p:nvPr>
            <p:ph type="ftr" sz="quarter" idx="2"/>
          </p:nvPr>
        </p:nvSpPr>
        <p:spPr bwMode="auto">
          <a:xfrm>
            <a:off x="0"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5541" name="Rectangle 5"/>
          <p:cNvSpPr>
            <a:spLocks noGrp="1" noChangeArrowheads="1"/>
          </p:cNvSpPr>
          <p:nvPr>
            <p:ph type="sldNum" sz="quarter" idx="3"/>
          </p:nvPr>
        </p:nvSpPr>
        <p:spPr bwMode="auto">
          <a:xfrm>
            <a:off x="3884613"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91D7AED0-527E-4BDA-B9D1-9FB064F26A0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eaLnBrk="0" hangingPunct="0">
              <a:defRPr sz="1200">
                <a:latin typeface="Tahoma" charset="0"/>
                <a:cs typeface="+mn-cs"/>
              </a:defRPr>
            </a:lvl1pPr>
          </a:lstStyle>
          <a:p>
            <a:pPr>
              <a:defRPr/>
            </a:pPr>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eaLnBrk="0" hangingPunct="0">
              <a:defRPr sz="1200">
                <a:latin typeface="Tahoma" charset="0"/>
                <a:cs typeface="+mn-cs"/>
              </a:defRPr>
            </a:lvl1pPr>
          </a:lstStyle>
          <a:p>
            <a:pPr>
              <a:defRPr/>
            </a:pPr>
            <a:fld id="{ED0DFF0A-39C4-4016-80CE-DC0B1DBDF039}" type="datetimeFigureOut">
              <a:rPr lang="en-US"/>
              <a:pPr>
                <a:defRPr/>
              </a:pPr>
              <a:t>5/15/2018</a:t>
            </a:fld>
            <a:endParaRPr lang="en-US"/>
          </a:p>
        </p:txBody>
      </p:sp>
      <p:sp>
        <p:nvSpPr>
          <p:cNvPr id="4" name="Slide Image Placeholder 3"/>
          <p:cNvSpPr>
            <a:spLocks noGrp="1" noRot="1" noChangeAspect="1"/>
          </p:cNvSpPr>
          <p:nvPr>
            <p:ph type="sldImg" idx="2"/>
          </p:nvPr>
        </p:nvSpPr>
        <p:spPr>
          <a:xfrm>
            <a:off x="1160463" y="681038"/>
            <a:ext cx="4537075" cy="34036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11650"/>
            <a:ext cx="5486400" cy="40846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21713"/>
            <a:ext cx="2971800" cy="454025"/>
          </a:xfrm>
          <a:prstGeom prst="rect">
            <a:avLst/>
          </a:prstGeom>
        </p:spPr>
        <p:txBody>
          <a:bodyPr vert="horz" lIns="91440" tIns="45720" rIns="91440" bIns="45720" rtlCol="0" anchor="b"/>
          <a:lstStyle>
            <a:lvl1pPr algn="l" eaLnBrk="0" hangingPunct="0">
              <a:defRPr sz="1200">
                <a:latin typeface="Tahoma" charset="0"/>
                <a:cs typeface="+mn-cs"/>
              </a:defRPr>
            </a:lvl1pPr>
          </a:lstStyle>
          <a:p>
            <a:pPr>
              <a:defRPr/>
            </a:pPr>
            <a:endParaRPr lang="en-US"/>
          </a:p>
        </p:txBody>
      </p:sp>
      <p:sp>
        <p:nvSpPr>
          <p:cNvPr id="7" name="Slide Number Placeholder 6"/>
          <p:cNvSpPr>
            <a:spLocks noGrp="1"/>
          </p:cNvSpPr>
          <p:nvPr>
            <p:ph type="sldNum" sz="quarter" idx="5"/>
          </p:nvPr>
        </p:nvSpPr>
        <p:spPr>
          <a:xfrm>
            <a:off x="3884613" y="8621713"/>
            <a:ext cx="2971800" cy="454025"/>
          </a:xfrm>
          <a:prstGeom prst="rect">
            <a:avLst/>
          </a:prstGeom>
        </p:spPr>
        <p:txBody>
          <a:bodyPr vert="horz" lIns="91440" tIns="45720" rIns="91440" bIns="45720" rtlCol="0" anchor="b"/>
          <a:lstStyle>
            <a:lvl1pPr algn="r" eaLnBrk="0" hangingPunct="0">
              <a:defRPr sz="1200">
                <a:latin typeface="Tahoma" charset="0"/>
                <a:cs typeface="+mn-cs"/>
              </a:defRPr>
            </a:lvl1pPr>
          </a:lstStyle>
          <a:p>
            <a:pPr>
              <a:defRPr/>
            </a:pPr>
            <a:fld id="{E263D6B3-08B4-4875-A731-145D069FFB7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0CBE2E5-AF06-4B1B-A3BB-BEB96EE5F3FC}" type="slidenum">
              <a:rPr lang="en-US" smtClean="0">
                <a:latin typeface="Tahoma" pitchFamily="34" charset="0"/>
              </a:rPr>
              <a:pPr>
                <a:defRPr/>
              </a:pPr>
              <a:t>4</a:t>
            </a:fld>
            <a:endParaRPr lang="en-US" smtClean="0">
              <a:latin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eaLnBrk="0" hangingPunct="0">
              <a:defRPr/>
            </a:pPr>
            <a:endParaRPr lang="en-US">
              <a:latin typeface="Tahoma" charset="0"/>
              <a:cs typeface="+mn-cs"/>
            </a:endParaRPr>
          </a:p>
        </p:txBody>
      </p:sp>
      <p:sp>
        <p:nvSpPr>
          <p:cNvPr id="1229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1229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3772F4DF-578F-409A-9DD6-9729F8734C2C}"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F404E7-404D-4E0E-A6DE-98D41BEE2A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8EA615-2C6C-4602-98CD-9230BF63DD5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05000"/>
            <a:ext cx="40386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DA34A0-41E6-4622-B026-3E652934D68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05000"/>
            <a:ext cx="4038600" cy="4114800"/>
          </a:xfrm>
        </p:spPr>
        <p:txBody>
          <a:bodyPr/>
          <a:lstStyle/>
          <a:p>
            <a:pPr lvl="0"/>
            <a:endParaRPr lang="en-US" noProof="0" smtClean="0"/>
          </a:p>
        </p:txBody>
      </p:sp>
      <p:sp>
        <p:nvSpPr>
          <p:cNvPr id="4" name="Text Placeholder 3"/>
          <p:cNvSpPr>
            <a:spLocks noGrp="1"/>
          </p:cNvSpPr>
          <p:nvPr>
            <p:ph type="body"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EE96B3-7B55-4E40-B93A-7B5BC8650FC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DBA5CC9-6D5D-4017-A072-E8125CA13ED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1B63C8-163E-41C9-B6AB-28EEB9FC45D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D0CFF2-CE2A-4FFC-9868-5ABAF336802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7D223E-688D-4026-BB38-D5DABE786E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F51D00-041E-4B94-ABB2-914844B55CD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6F7801D-AEF6-43F3-AD3A-CB1EE24FD1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F6ECD0-331B-473E-9633-2CD3748C16D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34219C-AD1D-41E2-BBEA-301FAA90773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BD1C90-D629-468B-8CB6-021AD273581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mn-cs"/>
              </a:defRPr>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mn-cs"/>
              </a:defRPr>
            </a:lvl1pPr>
          </a:lstStyle>
          <a:p>
            <a:pPr>
              <a:defRPr/>
            </a:pPr>
            <a:endParaRPr lang="en-U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cs typeface="+mn-cs"/>
              </a:defRPr>
            </a:lvl1pPr>
          </a:lstStyle>
          <a:p>
            <a:pPr>
              <a:defRPr/>
            </a:pPr>
            <a:fld id="{45D0EB56-5AD1-455A-ADBB-707691FCE75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04"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shapeoflife.org/video/sponges-origins"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TEACHER-FS01\USERS\STAFF\MBRINDLE\10.5%20Arthro%20Echino%20Cnidar%20Sponge\Finding%20Nemo%20%20%20Amnemonemomne2.wmv" TargetMode="External"/><Relationship Id="rId1" Type="http://schemas.openxmlformats.org/officeDocument/2006/relationships/video" Target="file:///\\GRPWISE\VOL2\USERS\STAFF\MBRINDLE\10.5%20Arthro%20Echino%20Cnidar%20Sponge\Finding%20Nemo%20%20%20Amnemonemomne2.wmv" TargetMode="Externa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TEACHER-FS01\USERS\STAFF\MBRINDLE\10.5%20Arthro%20Echino%20Cnidar%20Sponge\Finding%20Nemo-Jellyfish%20Scene2.wmv" TargetMode="External"/><Relationship Id="rId1" Type="http://schemas.openxmlformats.org/officeDocument/2006/relationships/video" Target="file:///\\GRPWISE\VOL2\USERS\STAFF\MBRINDLE\10.5%20Arthro%20Echino%20Cnidar%20Sponge\Finding%20Nemo-Jellyfish%20Scene2.wmv"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hapeoflife.org/video/cnidarians-life-move" TargetMode="External"/><Relationship Id="rId2" Type="http://schemas.openxmlformats.org/officeDocument/2006/relationships/hyperlink" Target="http://youtube.com/watch?v=RBdCpcapB0s&amp;feature=relate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2.pn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video.nationalgeographic.com/video/weirdest-sea-cucumber"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video.nationalgeographic.com/video/sea_urchin_breeding"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shapeoflife.org/video/echinoderms-ultimate-anima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shapeoflife.org/video/flatworms-first-hunter"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www.shapeoflife.org/video/annelids-powerful-and-capable-worms"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hyperlink" Target="http://en.wikipedia.org/wiki/Image:Spanish_shawl.JP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4.jpeg"/><Relationship Id="rId5" Type="http://schemas.openxmlformats.org/officeDocument/2006/relationships/image" Target="../media/image62.pn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shapeoflife.org/video/molluscs-survival-gam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p:txBody>
          <a:bodyPr/>
          <a:lstStyle/>
          <a:p>
            <a:pPr eaLnBrk="1" hangingPunct="1">
              <a:defRPr/>
            </a:pPr>
            <a:r>
              <a:rPr lang="en-US" dirty="0" smtClean="0"/>
              <a:t>Kingdom </a:t>
            </a:r>
            <a:r>
              <a:rPr lang="en-US" dirty="0" err="1" smtClean="0"/>
              <a:t>Animalia</a:t>
            </a:r>
            <a:r>
              <a:rPr lang="en-US" dirty="0" smtClean="0"/>
              <a:t/>
            </a:r>
            <a:br>
              <a:rPr lang="en-US" dirty="0" smtClean="0"/>
            </a:br>
            <a:r>
              <a:rPr lang="en-US" dirty="0" smtClean="0"/>
              <a:t>Aquatic Section</a:t>
            </a:r>
          </a:p>
        </p:txBody>
      </p:sp>
      <p:sp>
        <p:nvSpPr>
          <p:cNvPr id="2051" name="Rectangle 3"/>
          <p:cNvSpPr>
            <a:spLocks noGrp="1" noChangeArrowheads="1"/>
          </p:cNvSpPr>
          <p:nvPr>
            <p:ph type="subTitle" sz="quarter" idx="1"/>
          </p:nvPr>
        </p:nvSpPr>
        <p:spPr/>
        <p:txBody>
          <a:bodyPr/>
          <a:lstStyle/>
          <a:p>
            <a:pPr eaLnBrk="1" hangingPunct="1">
              <a:defRPr/>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4000" dirty="0" smtClean="0"/>
              <a:t>You are a </a:t>
            </a:r>
            <a:r>
              <a:rPr lang="en-US" sz="4000" b="1" u="sng" dirty="0" smtClean="0"/>
              <a:t>vertebrate</a:t>
            </a:r>
            <a:r>
              <a:rPr lang="en-US" sz="4000" dirty="0" smtClean="0"/>
              <a:t> – what does that mean?</a:t>
            </a:r>
          </a:p>
        </p:txBody>
      </p:sp>
      <p:pic>
        <p:nvPicPr>
          <p:cNvPr id="14339" name="Picture 6" descr="468325_SPINE_CURVES_OF"/>
          <p:cNvPicPr>
            <a:picLocks noGrp="1" noChangeAspect="1" noChangeArrowheads="1"/>
          </p:cNvPicPr>
          <p:nvPr>
            <p:ph type="clipArt" sz="half" idx="1"/>
          </p:nvPr>
        </p:nvPicPr>
        <p:blipFill>
          <a:blip r:embed="rId2" cstate="print"/>
          <a:srcRect/>
          <a:stretch>
            <a:fillRect/>
          </a:stretch>
        </p:blipFill>
        <p:spPr>
          <a:xfrm>
            <a:off x="698500" y="1905000"/>
            <a:ext cx="3149600" cy="4724400"/>
          </a:xfrm>
        </p:spPr>
      </p:pic>
      <p:sp>
        <p:nvSpPr>
          <p:cNvPr id="20483" name="Rectangle 3"/>
          <p:cNvSpPr>
            <a:spLocks noGrp="1" noChangeArrowheads="1"/>
          </p:cNvSpPr>
          <p:nvPr>
            <p:ph type="body" sz="half" idx="2"/>
          </p:nvPr>
        </p:nvSpPr>
        <p:spPr/>
        <p:txBody>
          <a:bodyPr/>
          <a:lstStyle/>
          <a:p>
            <a:pPr eaLnBrk="1" hangingPunct="1">
              <a:defRPr/>
            </a:pPr>
            <a:r>
              <a:rPr lang="en-US" sz="2800" dirty="0" smtClean="0"/>
              <a:t>You </a:t>
            </a:r>
            <a:r>
              <a:rPr lang="en-US" sz="2800" b="1" u="sng" dirty="0" smtClean="0"/>
              <a:t>have a backbone </a:t>
            </a:r>
            <a:r>
              <a:rPr lang="en-US" sz="2800" dirty="0" smtClean="0"/>
              <a:t>called your spine.</a:t>
            </a:r>
          </a:p>
          <a:p>
            <a:pPr eaLnBrk="1" hangingPunct="1">
              <a:defRPr/>
            </a:pPr>
            <a:endParaRPr lang="en-US" sz="2800" dirty="0" smtClean="0"/>
          </a:p>
          <a:p>
            <a:pPr eaLnBrk="1" hangingPunct="1">
              <a:defRPr/>
            </a:pPr>
            <a:r>
              <a:rPr lang="en-US" sz="2800" dirty="0" smtClean="0"/>
              <a:t>Sponges (and many other animals) do not have a backbone.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 calcmode="lin" valueType="num">
                                      <p:cBhvr additive="base">
                                        <p:cTn id="13"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pPr eaLnBrk="1" hangingPunct="1">
              <a:defRPr/>
            </a:pPr>
            <a:r>
              <a:rPr lang="en-US" smtClean="0"/>
              <a:t>Sponges continued.</a:t>
            </a:r>
          </a:p>
        </p:txBody>
      </p:sp>
      <p:pic>
        <p:nvPicPr>
          <p:cNvPr id="15363" name="Picture 8" descr="photo_3"/>
          <p:cNvPicPr>
            <a:picLocks noGrp="1" noChangeAspect="1" noChangeArrowheads="1"/>
          </p:cNvPicPr>
          <p:nvPr>
            <p:ph type="clipArt" sz="half" idx="1"/>
          </p:nvPr>
        </p:nvPicPr>
        <p:blipFill>
          <a:blip r:embed="rId2" cstate="print"/>
          <a:srcRect/>
          <a:stretch>
            <a:fillRect/>
          </a:stretch>
        </p:blipFill>
        <p:spPr>
          <a:xfrm>
            <a:off x="609600" y="2209800"/>
            <a:ext cx="3860800" cy="3276600"/>
          </a:xfrm>
        </p:spPr>
      </p:pic>
      <p:sp>
        <p:nvSpPr>
          <p:cNvPr id="22534" name="Rectangle 6"/>
          <p:cNvSpPr>
            <a:spLocks noGrp="1" noChangeArrowheads="1"/>
          </p:cNvSpPr>
          <p:nvPr>
            <p:ph type="body" sz="half" idx="2"/>
          </p:nvPr>
        </p:nvSpPr>
        <p:spPr/>
        <p:txBody>
          <a:bodyPr/>
          <a:lstStyle/>
          <a:p>
            <a:pPr eaLnBrk="1" hangingPunct="1">
              <a:defRPr/>
            </a:pPr>
            <a:r>
              <a:rPr lang="en-US" sz="2800" dirty="0" smtClean="0"/>
              <a:t>Many sponges </a:t>
            </a:r>
            <a:r>
              <a:rPr lang="en-US" sz="2800" b="1" u="sng" dirty="0" smtClean="0"/>
              <a:t>produce </a:t>
            </a:r>
            <a:r>
              <a:rPr lang="en-US" sz="2800" b="1" u="sng" dirty="0" err="1" smtClean="0"/>
              <a:t>spicules</a:t>
            </a:r>
            <a:r>
              <a:rPr lang="en-US" sz="2800" dirty="0" smtClean="0"/>
              <a:t>, or </a:t>
            </a:r>
            <a:r>
              <a:rPr lang="en-US" sz="2800" b="1" u="sng" dirty="0" smtClean="0"/>
              <a:t>thin, spiny structures </a:t>
            </a:r>
            <a:r>
              <a:rPr lang="en-US" sz="2800" dirty="0" smtClean="0"/>
              <a:t>that form the skeleton of many sponges.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pPr algn="ctr" eaLnBrk="1" hangingPunct="1">
              <a:defRPr/>
            </a:pPr>
            <a:r>
              <a:rPr lang="en-US" dirty="0" smtClean="0"/>
              <a:t>Cool facts about sponges</a:t>
            </a:r>
          </a:p>
        </p:txBody>
      </p:sp>
      <p:pic>
        <p:nvPicPr>
          <p:cNvPr id="12291" name="Picture 8" descr="S118"/>
          <p:cNvPicPr>
            <a:picLocks noGrp="1" noChangeAspect="1" noChangeArrowheads="1"/>
          </p:cNvPicPr>
          <p:nvPr>
            <p:ph type="clipArt" sz="half" idx="1"/>
          </p:nvPr>
        </p:nvPicPr>
        <p:blipFill>
          <a:blip r:embed="rId2" cstate="print"/>
          <a:srcRect/>
          <a:stretch>
            <a:fillRect/>
          </a:stretch>
        </p:blipFill>
        <p:spPr>
          <a:xfrm>
            <a:off x="0" y="2286000"/>
            <a:ext cx="4038600" cy="3124200"/>
          </a:xfrm>
        </p:spPr>
      </p:pic>
      <p:sp>
        <p:nvSpPr>
          <p:cNvPr id="26630" name="Rectangle 6"/>
          <p:cNvSpPr>
            <a:spLocks noGrp="1" noChangeArrowheads="1"/>
          </p:cNvSpPr>
          <p:nvPr>
            <p:ph type="body" sz="half" idx="2"/>
          </p:nvPr>
        </p:nvSpPr>
        <p:spPr>
          <a:xfrm>
            <a:off x="4114800" y="1447800"/>
            <a:ext cx="5029200" cy="5257800"/>
          </a:xfrm>
        </p:spPr>
        <p:txBody>
          <a:bodyPr/>
          <a:lstStyle/>
          <a:p>
            <a:pPr eaLnBrk="1" hangingPunct="1">
              <a:lnSpc>
                <a:spcPct val="90000"/>
              </a:lnSpc>
              <a:defRPr/>
            </a:pPr>
            <a:r>
              <a:rPr lang="en-US" sz="2800" b="1" u="sng" dirty="0" smtClean="0"/>
              <a:t>Sponges are filter feeders</a:t>
            </a:r>
            <a:r>
              <a:rPr lang="en-US" sz="2800" dirty="0" smtClean="0"/>
              <a:t>, meaning water filters through </a:t>
            </a:r>
            <a:r>
              <a:rPr lang="en-US" sz="2800" smtClean="0"/>
              <a:t>the sponge’s </a:t>
            </a:r>
            <a:r>
              <a:rPr lang="en-US" sz="2800" dirty="0" smtClean="0"/>
              <a:t>pores.</a:t>
            </a:r>
          </a:p>
          <a:p>
            <a:pPr eaLnBrk="1" hangingPunct="1">
              <a:lnSpc>
                <a:spcPct val="90000"/>
              </a:lnSpc>
              <a:defRPr/>
            </a:pPr>
            <a:endParaRPr lang="en-US" sz="2800" dirty="0" smtClean="0"/>
          </a:p>
          <a:p>
            <a:pPr eaLnBrk="1" hangingPunct="1">
              <a:lnSpc>
                <a:spcPct val="90000"/>
              </a:lnSpc>
              <a:defRPr/>
            </a:pPr>
            <a:r>
              <a:rPr lang="en-US" sz="2800" dirty="0" smtClean="0"/>
              <a:t>A sponge can filter up to 20,000 times its volume in 24 hours.</a:t>
            </a:r>
          </a:p>
          <a:p>
            <a:pPr eaLnBrk="1" hangingPunct="1">
              <a:lnSpc>
                <a:spcPct val="90000"/>
              </a:lnSpc>
              <a:defRPr/>
            </a:pPr>
            <a:endParaRPr lang="en-US" sz="2800" dirty="0" smtClean="0"/>
          </a:p>
          <a:p>
            <a:pPr eaLnBrk="1" hangingPunct="1">
              <a:lnSpc>
                <a:spcPct val="90000"/>
              </a:lnSpc>
              <a:defRPr/>
            </a:pPr>
            <a:r>
              <a:rPr lang="en-US" sz="2800" b="1" u="sng" dirty="0" smtClean="0"/>
              <a:t>Sponges feed on bacteria </a:t>
            </a:r>
            <a:r>
              <a:rPr lang="en-US" sz="2800" dirty="0" smtClean="0"/>
              <a:t>and can trap up to 90% of the bacteria that filter through them.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228600" y="292100"/>
            <a:ext cx="8458200" cy="1384300"/>
          </a:xfrm>
        </p:spPr>
        <p:txBody>
          <a:bodyPr/>
          <a:lstStyle/>
          <a:p>
            <a:pPr eaLnBrk="1" hangingPunct="1">
              <a:defRPr/>
            </a:pPr>
            <a:r>
              <a:rPr lang="en-US" sz="3200" smtClean="0"/>
              <a:t>Sponges can reproduce sexually or asexually.</a:t>
            </a:r>
          </a:p>
        </p:txBody>
      </p:sp>
      <p:sp>
        <p:nvSpPr>
          <p:cNvPr id="28677" name="Rectangle 5"/>
          <p:cNvSpPr>
            <a:spLocks noGrp="1" noChangeArrowheads="1"/>
          </p:cNvSpPr>
          <p:nvPr>
            <p:ph sz="half" idx="1"/>
          </p:nvPr>
        </p:nvSpPr>
        <p:spPr>
          <a:xfrm>
            <a:off x="457200" y="1905000"/>
            <a:ext cx="4267200" cy="4953000"/>
          </a:xfrm>
        </p:spPr>
        <p:txBody>
          <a:bodyPr/>
          <a:lstStyle/>
          <a:p>
            <a:pPr eaLnBrk="1" hangingPunct="1">
              <a:defRPr/>
            </a:pPr>
            <a:r>
              <a:rPr lang="en-US" dirty="0" smtClean="0"/>
              <a:t>What is sexual reproduction?</a:t>
            </a:r>
          </a:p>
          <a:p>
            <a:pPr eaLnBrk="1" hangingPunct="1">
              <a:defRPr/>
            </a:pPr>
            <a:endParaRPr lang="en-US" dirty="0" smtClean="0"/>
          </a:p>
          <a:p>
            <a:pPr eaLnBrk="1" hangingPunct="1">
              <a:defRPr/>
            </a:pPr>
            <a:r>
              <a:rPr lang="en-US" dirty="0" smtClean="0"/>
              <a:t>In sexual reproduction, a new organism forms from the joining of a female cell and a male cell.</a:t>
            </a:r>
          </a:p>
        </p:txBody>
      </p:sp>
      <p:sp>
        <p:nvSpPr>
          <p:cNvPr id="28678" name="Rectangle 6"/>
          <p:cNvSpPr>
            <a:spLocks noGrp="1" noChangeArrowheads="1"/>
          </p:cNvSpPr>
          <p:nvPr>
            <p:ph sz="half" idx="2"/>
          </p:nvPr>
        </p:nvSpPr>
        <p:spPr>
          <a:xfrm>
            <a:off x="4648200" y="1905000"/>
            <a:ext cx="4495800" cy="4953000"/>
          </a:xfrm>
        </p:spPr>
        <p:txBody>
          <a:bodyPr/>
          <a:lstStyle/>
          <a:p>
            <a:pPr eaLnBrk="1" hangingPunct="1">
              <a:defRPr/>
            </a:pPr>
            <a:r>
              <a:rPr lang="en-US" dirty="0" smtClean="0"/>
              <a:t>What is asexual reproduction?</a:t>
            </a:r>
          </a:p>
          <a:p>
            <a:pPr eaLnBrk="1" hangingPunct="1">
              <a:defRPr/>
            </a:pPr>
            <a:endParaRPr lang="en-US" dirty="0" smtClean="0"/>
          </a:p>
          <a:p>
            <a:pPr eaLnBrk="1" hangingPunct="1">
              <a:defRPr/>
            </a:pPr>
            <a:r>
              <a:rPr lang="en-US" dirty="0" smtClean="0"/>
              <a:t>In asexual reproduction, an organism can produce a new organism by budding…  just like yeasts.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fade">
                                      <p:cBhvr>
                                        <p:cTn id="7" dur="2000"/>
                                        <p:tgtEl>
                                          <p:spTgt spid="286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7">
                                            <p:txEl>
                                              <p:pRg st="2" end="2"/>
                                            </p:txEl>
                                          </p:spTgt>
                                        </p:tgtEl>
                                        <p:attrNameLst>
                                          <p:attrName>style.visibility</p:attrName>
                                        </p:attrNameLst>
                                      </p:cBhvr>
                                      <p:to>
                                        <p:strVal val="visible"/>
                                      </p:to>
                                    </p:set>
                                    <p:animEffect transition="in" filter="fade">
                                      <p:cBhvr>
                                        <p:cTn id="12" dur="2000"/>
                                        <p:tgtEl>
                                          <p:spTgt spid="2867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8">
                                            <p:txEl>
                                              <p:pRg st="0" end="0"/>
                                            </p:txEl>
                                          </p:spTgt>
                                        </p:tgtEl>
                                        <p:attrNameLst>
                                          <p:attrName>style.visibility</p:attrName>
                                        </p:attrNameLst>
                                      </p:cBhvr>
                                      <p:to>
                                        <p:strVal val="visible"/>
                                      </p:to>
                                    </p:set>
                                    <p:animEffect transition="in" filter="fade">
                                      <p:cBhvr>
                                        <p:cTn id="17" dur="2000"/>
                                        <p:tgtEl>
                                          <p:spTgt spid="2867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8">
                                            <p:txEl>
                                              <p:pRg st="2" end="2"/>
                                            </p:txEl>
                                          </p:spTgt>
                                        </p:tgtEl>
                                        <p:attrNameLst>
                                          <p:attrName>style.visibility</p:attrName>
                                        </p:attrNameLst>
                                      </p:cBhvr>
                                      <p:to>
                                        <p:strVal val="visible"/>
                                      </p:to>
                                    </p:set>
                                    <p:animEffect transition="in" filter="fade">
                                      <p:cBhvr>
                                        <p:cTn id="22" dur="2000"/>
                                        <p:tgtEl>
                                          <p:spTgt spid="286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p:bldP spid="2867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r>
              <a:rPr lang="en-US" dirty="0" smtClean="0">
                <a:hlinkClick r:id="rId2"/>
              </a:rPr>
              <a:t>Sponges Video</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799054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defRPr/>
            </a:pPr>
            <a:r>
              <a:rPr lang="en-US" smtClean="0">
                <a:latin typeface="Showcard Gothic" pitchFamily="82" charset="0"/>
              </a:rPr>
              <a:t>Cnidarians</a:t>
            </a:r>
          </a:p>
        </p:txBody>
      </p:sp>
      <p:sp>
        <p:nvSpPr>
          <p:cNvPr id="30723" name="Rectangle 3"/>
          <p:cNvSpPr>
            <a:spLocks noGrp="1" noChangeArrowheads="1"/>
          </p:cNvSpPr>
          <p:nvPr>
            <p:ph idx="1"/>
          </p:nvPr>
        </p:nvSpPr>
        <p:spPr/>
        <p:txBody>
          <a:bodyPr/>
          <a:lstStyle/>
          <a:p>
            <a:pPr eaLnBrk="1" hangingPunct="1">
              <a:defRPr/>
            </a:pPr>
            <a:r>
              <a:rPr lang="en-US" dirty="0" smtClean="0"/>
              <a:t>Pronounced nigh-DAIR-</a:t>
            </a:r>
            <a:r>
              <a:rPr lang="en-US" dirty="0" err="1" smtClean="0"/>
              <a:t>ee</a:t>
            </a:r>
            <a:r>
              <a:rPr lang="en-US" dirty="0" smtClean="0"/>
              <a:t>-uh</a:t>
            </a:r>
          </a:p>
          <a:p>
            <a:pPr eaLnBrk="1" hangingPunct="1">
              <a:defRPr/>
            </a:pPr>
            <a:endParaRPr lang="en-US" dirty="0" smtClean="0"/>
          </a:p>
          <a:p>
            <a:pPr eaLnBrk="1" hangingPunct="1">
              <a:defRPr/>
            </a:pPr>
            <a:r>
              <a:rPr lang="en-US" dirty="0" smtClean="0"/>
              <a:t>You may have encountered a member of this phylum while at the beach…</a:t>
            </a:r>
          </a:p>
          <a:p>
            <a:pPr eaLnBrk="1" hangingPunct="1">
              <a:defRPr/>
            </a:pPr>
            <a:endParaRPr lang="en-US" dirty="0" smtClean="0"/>
          </a:p>
          <a:p>
            <a:pPr eaLnBrk="1" hangingPunct="1">
              <a:defRPr/>
            </a:pPr>
            <a:r>
              <a:rPr lang="en-US" dirty="0" smtClean="0"/>
              <a:t>Cnidarians include corals, jellyfish, hydra, and sea -------</a:t>
            </a:r>
            <a:r>
              <a:rPr lang="en-US" dirty="0" smtClean="0">
                <a:sym typeface="Wingdings" pitchFamily="2" charset="2"/>
              </a:rPr>
              <a:t></a:t>
            </a:r>
            <a:r>
              <a:rPr lang="en-US"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Anemone</a:t>
            </a:r>
            <a:endParaRPr lang="en-US" dirty="0"/>
          </a:p>
        </p:txBody>
      </p:sp>
      <p:pic>
        <p:nvPicPr>
          <p:cNvPr id="4" name="Finding Nemo   Amnemonemomne2.wmv">
            <a:hlinkClick r:id="" action="ppaction://media"/>
          </p:cNvPr>
          <p:cNvPicPr>
            <a:picLocks noGrp="1" noRot="1" noChangeAspect="1"/>
          </p:cNvPicPr>
          <p:nvPr>
            <p:ph idx="1"/>
            <a:videoFile r:link="rId1"/>
          </p:nvPr>
        </p:nvPicPr>
        <p:blipFill>
          <a:blip r:embed="rId4" cstate="print"/>
          <a:srcRect/>
          <a:stretch>
            <a:fillRect/>
          </a:stretch>
        </p:blipFill>
        <p:spPr>
          <a:xfrm>
            <a:off x="3048000" y="2819400"/>
            <a:ext cx="3048000" cy="2286000"/>
          </a:xfrm>
        </p:spPr>
      </p:pic>
      <p:pic>
        <p:nvPicPr>
          <p:cNvPr id="5" name="Finding Nemo   Amnemonemomne2.wmv">
            <a:hlinkClick r:id="" action="ppaction://media"/>
          </p:cNvPr>
          <p:cNvPicPr>
            <a:picLocks noRot="1" noChangeAspect="1"/>
          </p:cNvPicPr>
          <p:nvPr>
            <a:videoFile r:link="rId2"/>
          </p:nvPr>
        </p:nvPicPr>
        <p:blipFill>
          <a:blip r:embed="rId4" cstate="print"/>
          <a:stretch>
            <a:fillRect/>
          </a:stretch>
        </p:blipFill>
        <p:spPr>
          <a:xfrm>
            <a:off x="2286000" y="1714500"/>
            <a:ext cx="5943600" cy="44577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p:cTn id="13"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lstStyle/>
          <a:p>
            <a:pPr algn="ctr" eaLnBrk="1" hangingPunct="1">
              <a:defRPr/>
            </a:pPr>
            <a:r>
              <a:rPr lang="en-US" dirty="0" smtClean="0"/>
              <a:t>So what’s a Jellyfish anyway?</a:t>
            </a:r>
          </a:p>
        </p:txBody>
      </p:sp>
      <p:sp>
        <p:nvSpPr>
          <p:cNvPr id="31747" name="Rectangle 3"/>
          <p:cNvSpPr>
            <a:spLocks noGrp="1" noChangeArrowheads="1"/>
          </p:cNvSpPr>
          <p:nvPr>
            <p:ph type="body" sz="half" idx="1"/>
          </p:nvPr>
        </p:nvSpPr>
        <p:spPr/>
        <p:txBody>
          <a:bodyPr/>
          <a:lstStyle/>
          <a:p>
            <a:pPr eaLnBrk="1" hangingPunct="1">
              <a:defRPr/>
            </a:pPr>
            <a:r>
              <a:rPr lang="en-US" sz="2800" dirty="0" smtClean="0"/>
              <a:t>All cnidarians have a hollow </a:t>
            </a:r>
            <a:r>
              <a:rPr lang="en-US" sz="2800" b="1" u="sng" dirty="0" smtClean="0"/>
              <a:t>central cavity with only one opening called the mouth</a:t>
            </a:r>
            <a:r>
              <a:rPr lang="en-US" sz="2800" dirty="0" smtClean="0"/>
              <a:t>.</a:t>
            </a:r>
          </a:p>
          <a:p>
            <a:pPr eaLnBrk="1" hangingPunct="1">
              <a:defRPr/>
            </a:pPr>
            <a:endParaRPr lang="en-US" sz="2800" dirty="0" smtClean="0"/>
          </a:p>
          <a:p>
            <a:pPr eaLnBrk="1" hangingPunct="1">
              <a:defRPr/>
            </a:pPr>
            <a:r>
              <a:rPr lang="en-US" sz="2800" dirty="0" smtClean="0"/>
              <a:t>They all have </a:t>
            </a:r>
            <a:r>
              <a:rPr lang="en-US" sz="2800" b="1" u="sng" dirty="0" smtClean="0"/>
              <a:t>nematocysts – which are special stinging structures</a:t>
            </a:r>
            <a:r>
              <a:rPr lang="en-US" sz="2800" dirty="0" smtClean="0"/>
              <a:t>.</a:t>
            </a:r>
          </a:p>
        </p:txBody>
      </p:sp>
      <p:pic>
        <p:nvPicPr>
          <p:cNvPr id="20484" name="Picture 10" descr="jellyfish-10"/>
          <p:cNvPicPr>
            <a:picLocks noGrp="1" noChangeAspect="1" noChangeArrowheads="1"/>
          </p:cNvPicPr>
          <p:nvPr>
            <p:ph type="clipArt" sz="half" idx="2"/>
          </p:nvPr>
        </p:nvPicPr>
        <p:blipFill>
          <a:blip r:embed="rId2" cstate="print"/>
          <a:srcRect/>
          <a:stretch>
            <a:fillRect/>
          </a:stretch>
        </p:blipFill>
        <p:spPr>
          <a:xfrm>
            <a:off x="4826000" y="2032000"/>
            <a:ext cx="3784600" cy="37592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a:xfrm>
            <a:off x="457200" y="292100"/>
            <a:ext cx="8229600" cy="1079500"/>
          </a:xfrm>
        </p:spPr>
        <p:txBody>
          <a:bodyPr/>
          <a:lstStyle/>
          <a:p>
            <a:pPr algn="ctr" eaLnBrk="1" hangingPunct="1">
              <a:defRPr/>
            </a:pPr>
            <a:r>
              <a:rPr lang="en-US" dirty="0" smtClean="0"/>
              <a:t>Scarier than a Man O’ War</a:t>
            </a:r>
          </a:p>
        </p:txBody>
      </p:sp>
      <p:pic>
        <p:nvPicPr>
          <p:cNvPr id="21507" name="Picture 8" descr="Photo: A box jellyfish lurks beneath surface"/>
          <p:cNvPicPr>
            <a:picLocks noGrp="1" noChangeAspect="1" noChangeArrowheads="1"/>
          </p:cNvPicPr>
          <p:nvPr>
            <p:ph type="clipArt" sz="half" idx="1"/>
          </p:nvPr>
        </p:nvPicPr>
        <p:blipFill>
          <a:blip r:embed="rId2" cstate="print"/>
          <a:srcRect/>
          <a:stretch>
            <a:fillRect/>
          </a:stretch>
        </p:blipFill>
        <p:spPr>
          <a:xfrm>
            <a:off x="457200" y="1981200"/>
            <a:ext cx="4191000" cy="3886200"/>
          </a:xfrm>
        </p:spPr>
      </p:pic>
      <p:sp>
        <p:nvSpPr>
          <p:cNvPr id="33798" name="Rectangle 6"/>
          <p:cNvSpPr>
            <a:spLocks noGrp="1" noChangeArrowheads="1"/>
          </p:cNvSpPr>
          <p:nvPr>
            <p:ph type="body" sz="half" idx="2"/>
          </p:nvPr>
        </p:nvSpPr>
        <p:spPr/>
        <p:txBody>
          <a:bodyPr/>
          <a:lstStyle/>
          <a:p>
            <a:pPr eaLnBrk="1" hangingPunct="1">
              <a:lnSpc>
                <a:spcPct val="90000"/>
              </a:lnSpc>
              <a:defRPr/>
            </a:pPr>
            <a:r>
              <a:rPr lang="en-US" sz="2800" dirty="0" smtClean="0"/>
              <a:t>A few are potentially deadly, such as the box jellyfish which lives in the waters off Northern Australia.</a:t>
            </a:r>
          </a:p>
          <a:p>
            <a:pPr eaLnBrk="1" hangingPunct="1">
              <a:lnSpc>
                <a:spcPct val="90000"/>
              </a:lnSpc>
              <a:defRPr/>
            </a:pPr>
            <a:endParaRPr lang="en-US" sz="2800" dirty="0" smtClean="0"/>
          </a:p>
          <a:p>
            <a:pPr eaLnBrk="1" hangingPunct="1">
              <a:lnSpc>
                <a:spcPct val="90000"/>
              </a:lnSpc>
              <a:defRPr/>
            </a:pPr>
            <a:r>
              <a:rPr lang="en-US" sz="2800" dirty="0" smtClean="0"/>
              <a:t>The Box Jellyfish’s tentacles can grow to 10 feet in length and may contain 5,000 stinging cells each.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endParaRPr lang="en-US"/>
          </a:p>
        </p:txBody>
      </p:sp>
      <p:pic>
        <p:nvPicPr>
          <p:cNvPr id="9" name="Finding Nemo-Jellyfish Scene2.wmv">
            <a:hlinkClick r:id="" action="ppaction://media"/>
          </p:cNvPr>
          <p:cNvPicPr>
            <a:picLocks noGrp="1" noRot="1" noChangeAspect="1"/>
          </p:cNvPicPr>
          <p:nvPr>
            <p:ph idx="1"/>
            <a:videoFile r:link="rId1"/>
          </p:nvPr>
        </p:nvPicPr>
        <p:blipFill>
          <a:blip r:embed="rId4" cstate="print"/>
          <a:srcRect/>
          <a:stretch>
            <a:fillRect/>
          </a:stretch>
        </p:blipFill>
        <p:spPr>
          <a:xfrm>
            <a:off x="990600" y="1295400"/>
            <a:ext cx="6705600" cy="5029200"/>
          </a:xfrm>
        </p:spPr>
      </p:pic>
      <p:pic>
        <p:nvPicPr>
          <p:cNvPr id="4" name="Finding Nemo-Jellyfish Scene2.wmv">
            <a:hlinkClick r:id="" action="ppaction://media"/>
          </p:cNvPr>
          <p:cNvPicPr>
            <a:picLocks noRot="1" noChangeAspect="1"/>
          </p:cNvPicPr>
          <p:nvPr>
            <a:videoFile r:link="rId2"/>
          </p:nvPr>
        </p:nvPicPr>
        <p:blipFill>
          <a:blip r:embed="rId4" cstate="print"/>
          <a:stretch>
            <a:fillRect/>
          </a:stretch>
        </p:blipFill>
        <p:spPr>
          <a:xfrm>
            <a:off x="990600" y="1295400"/>
            <a:ext cx="6731000" cy="4953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p:cTn id="13"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smtClean="0"/>
              <a:t>First – a review…</a:t>
            </a:r>
          </a:p>
        </p:txBody>
      </p:sp>
      <p:sp>
        <p:nvSpPr>
          <p:cNvPr id="3075" name="Rectangle 3"/>
          <p:cNvSpPr>
            <a:spLocks noGrp="1" noChangeArrowheads="1"/>
          </p:cNvSpPr>
          <p:nvPr>
            <p:ph sz="half" idx="1"/>
          </p:nvPr>
        </p:nvSpPr>
        <p:spPr/>
        <p:txBody>
          <a:bodyPr/>
          <a:lstStyle/>
          <a:p>
            <a:pPr eaLnBrk="1" hangingPunct="1">
              <a:defRPr/>
            </a:pPr>
            <a:r>
              <a:rPr lang="en-US" sz="3200" dirty="0" smtClean="0"/>
              <a:t>Domain</a:t>
            </a:r>
          </a:p>
          <a:p>
            <a:pPr eaLnBrk="1" hangingPunct="1">
              <a:defRPr/>
            </a:pPr>
            <a:endParaRPr lang="en-US" sz="3200" dirty="0" smtClean="0"/>
          </a:p>
          <a:p>
            <a:pPr eaLnBrk="1" hangingPunct="1">
              <a:defRPr/>
            </a:pPr>
            <a:r>
              <a:rPr lang="en-US" sz="3200" dirty="0" smtClean="0"/>
              <a:t>Kingdom</a:t>
            </a:r>
          </a:p>
          <a:p>
            <a:pPr eaLnBrk="1" hangingPunct="1">
              <a:defRPr/>
            </a:pPr>
            <a:endParaRPr lang="en-US" sz="3200" dirty="0" smtClean="0"/>
          </a:p>
          <a:p>
            <a:pPr eaLnBrk="1" hangingPunct="1">
              <a:defRPr/>
            </a:pPr>
            <a:r>
              <a:rPr lang="en-US" sz="3200" dirty="0" smtClean="0"/>
              <a:t>Phylum</a:t>
            </a:r>
          </a:p>
          <a:p>
            <a:pPr eaLnBrk="1" hangingPunct="1">
              <a:defRPr/>
            </a:pPr>
            <a:endParaRPr lang="en-US" sz="3200" dirty="0" smtClean="0"/>
          </a:p>
          <a:p>
            <a:pPr eaLnBrk="1" hangingPunct="1">
              <a:defRPr/>
            </a:pPr>
            <a:r>
              <a:rPr lang="en-US" sz="3200" dirty="0" smtClean="0"/>
              <a:t>Class</a:t>
            </a:r>
          </a:p>
          <a:p>
            <a:pPr eaLnBrk="1" hangingPunct="1">
              <a:defRPr/>
            </a:pPr>
            <a:endParaRPr lang="en-US" dirty="0" smtClean="0"/>
          </a:p>
        </p:txBody>
      </p:sp>
      <p:sp>
        <p:nvSpPr>
          <p:cNvPr id="4" name="Content Placeholder 3"/>
          <p:cNvSpPr>
            <a:spLocks noGrp="1"/>
          </p:cNvSpPr>
          <p:nvPr>
            <p:ph sz="half" idx="2"/>
          </p:nvPr>
        </p:nvSpPr>
        <p:spPr/>
        <p:txBody>
          <a:bodyPr/>
          <a:lstStyle/>
          <a:p>
            <a:pPr eaLnBrk="1" hangingPunct="1">
              <a:defRPr/>
            </a:pPr>
            <a:r>
              <a:rPr lang="en-US" sz="3200" dirty="0" smtClean="0"/>
              <a:t>Order</a:t>
            </a:r>
          </a:p>
          <a:p>
            <a:pPr eaLnBrk="1" hangingPunct="1">
              <a:defRPr/>
            </a:pPr>
            <a:endParaRPr lang="en-US" sz="3200" dirty="0" smtClean="0"/>
          </a:p>
          <a:p>
            <a:pPr eaLnBrk="1" hangingPunct="1">
              <a:defRPr/>
            </a:pPr>
            <a:r>
              <a:rPr lang="en-US" sz="3200" dirty="0" smtClean="0"/>
              <a:t>Family</a:t>
            </a:r>
          </a:p>
          <a:p>
            <a:pPr eaLnBrk="1" hangingPunct="1">
              <a:defRPr/>
            </a:pPr>
            <a:endParaRPr lang="en-US" sz="3200" dirty="0" smtClean="0"/>
          </a:p>
          <a:p>
            <a:pPr eaLnBrk="1" hangingPunct="1">
              <a:defRPr/>
            </a:pPr>
            <a:r>
              <a:rPr lang="en-US" sz="3200" dirty="0" smtClean="0"/>
              <a:t>Genus</a:t>
            </a:r>
          </a:p>
          <a:p>
            <a:pPr eaLnBrk="1" hangingPunct="1">
              <a:defRPr/>
            </a:pPr>
            <a:endParaRPr lang="en-US" sz="3200" dirty="0" smtClean="0"/>
          </a:p>
          <a:p>
            <a:pPr eaLnBrk="1" hangingPunct="1">
              <a:defRPr/>
            </a:pPr>
            <a:r>
              <a:rPr lang="en-US" sz="3200" dirty="0" smtClean="0"/>
              <a:t>Species</a:t>
            </a:r>
          </a:p>
          <a:p>
            <a:pPr>
              <a:defRPr/>
            </a:pPr>
            <a:endParaRPr lang="en-US" sz="32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fade">
                                      <p:cBhvr>
                                        <p:cTn id="7" dur="2000"/>
                                        <p:tgtEl>
                                          <p:spTgt spid="307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20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4" end="4"/>
                                            </p:txEl>
                                          </p:spTgt>
                                        </p:tgtEl>
                                        <p:attrNameLst>
                                          <p:attrName>style.visibility</p:attrName>
                                        </p:attrNameLst>
                                      </p:cBhvr>
                                      <p:to>
                                        <p:strVal val="visible"/>
                                      </p:to>
                                    </p:set>
                                    <p:animEffect transition="in" filter="fade">
                                      <p:cBhvr>
                                        <p:cTn id="17" dur="2000"/>
                                        <p:tgtEl>
                                          <p:spTgt spid="307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6" end="6"/>
                                            </p:txEl>
                                          </p:spTgt>
                                        </p:tgtEl>
                                        <p:attrNameLst>
                                          <p:attrName>style.visibility</p:attrName>
                                        </p:attrNameLst>
                                      </p:cBhvr>
                                      <p:to>
                                        <p:strVal val="visible"/>
                                      </p:to>
                                    </p:set>
                                    <p:animEffect transition="in" filter="fade">
                                      <p:cBhvr>
                                        <p:cTn id="22" dur="20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92100"/>
            <a:ext cx="8229600" cy="1003300"/>
          </a:xfrm>
        </p:spPr>
        <p:txBody>
          <a:bodyPr/>
          <a:lstStyle/>
          <a:p>
            <a:pPr algn="ctr" eaLnBrk="1" hangingPunct="1">
              <a:defRPr/>
            </a:pPr>
            <a:r>
              <a:rPr lang="en-US" dirty="0" smtClean="0"/>
              <a:t>Cnidarians’ Reproduction</a:t>
            </a:r>
          </a:p>
        </p:txBody>
      </p:sp>
      <p:sp>
        <p:nvSpPr>
          <p:cNvPr id="37891" name="Rectangle 3"/>
          <p:cNvSpPr>
            <a:spLocks noGrp="1" noChangeArrowheads="1"/>
          </p:cNvSpPr>
          <p:nvPr>
            <p:ph idx="1"/>
          </p:nvPr>
        </p:nvSpPr>
        <p:spPr/>
        <p:txBody>
          <a:bodyPr/>
          <a:lstStyle/>
          <a:p>
            <a:pPr eaLnBrk="1" hangingPunct="1">
              <a:defRPr/>
            </a:pPr>
            <a:r>
              <a:rPr lang="en-US" dirty="0" smtClean="0"/>
              <a:t>Like sponges, jellyfish can reproduce both sexually (by producing eggs and sperm) or asexually </a:t>
            </a:r>
          </a:p>
          <a:p>
            <a:pPr eaLnBrk="1" hangingPunct="1">
              <a:defRPr/>
            </a:pPr>
            <a:endParaRPr lang="en-US"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defRPr/>
            </a:pPr>
            <a:r>
              <a:rPr lang="en-US" smtClean="0"/>
              <a:t>Corals</a:t>
            </a:r>
          </a:p>
        </p:txBody>
      </p:sp>
      <p:sp>
        <p:nvSpPr>
          <p:cNvPr id="35844" name="Rectangle 4"/>
          <p:cNvSpPr>
            <a:spLocks noGrp="1" noChangeArrowheads="1"/>
          </p:cNvSpPr>
          <p:nvPr>
            <p:ph type="body" sz="half" idx="1"/>
          </p:nvPr>
        </p:nvSpPr>
        <p:spPr/>
        <p:txBody>
          <a:bodyPr/>
          <a:lstStyle/>
          <a:p>
            <a:pPr eaLnBrk="1" hangingPunct="1">
              <a:defRPr/>
            </a:pPr>
            <a:r>
              <a:rPr lang="en-US" sz="2800" dirty="0" smtClean="0"/>
              <a:t>Corals can be quite beautiful as their hard exoskeleton can be virtually any color.</a:t>
            </a:r>
          </a:p>
          <a:p>
            <a:pPr eaLnBrk="1" hangingPunct="1">
              <a:defRPr/>
            </a:pPr>
            <a:endParaRPr lang="en-US" sz="2800" dirty="0" smtClean="0"/>
          </a:p>
          <a:p>
            <a:pPr eaLnBrk="1" hangingPunct="1">
              <a:defRPr/>
            </a:pPr>
            <a:r>
              <a:rPr lang="en-US" sz="2800" dirty="0" smtClean="0"/>
              <a:t>Their exoskeleton is made from limestone minerals extracted from the sea water (CaCO</a:t>
            </a:r>
            <a:r>
              <a:rPr lang="en-US" sz="2800" baseline="-25000" dirty="0" smtClean="0"/>
              <a:t>3</a:t>
            </a:r>
            <a:r>
              <a:rPr lang="en-US" sz="2800" dirty="0" smtClean="0"/>
              <a:t>).</a:t>
            </a:r>
          </a:p>
        </p:txBody>
      </p:sp>
      <p:pic>
        <p:nvPicPr>
          <p:cNvPr id="24580" name="Picture 7" descr="a coral reef with many fish"/>
          <p:cNvPicPr>
            <a:picLocks noGrp="1" noChangeAspect="1" noChangeArrowheads="1"/>
          </p:cNvPicPr>
          <p:nvPr>
            <p:ph type="clipArt" sz="half" idx="2"/>
          </p:nvPr>
        </p:nvPicPr>
        <p:blipFill>
          <a:blip r:embed="rId2" cstate="print"/>
          <a:srcRect/>
          <a:stretch>
            <a:fillRect/>
          </a:stretch>
        </p:blipFill>
        <p:spPr>
          <a:xfrm>
            <a:off x="4648200" y="2609850"/>
            <a:ext cx="4038600" cy="27051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eaLnBrk="1" hangingPunct="1">
              <a:defRPr/>
            </a:pPr>
            <a:r>
              <a:rPr lang="en-US" smtClean="0"/>
              <a:t>Hydras</a:t>
            </a:r>
          </a:p>
        </p:txBody>
      </p:sp>
      <p:pic>
        <p:nvPicPr>
          <p:cNvPr id="25603" name="Picture 7" descr="hydra"/>
          <p:cNvPicPr>
            <a:picLocks noGrp="1" noChangeAspect="1" noChangeArrowheads="1"/>
          </p:cNvPicPr>
          <p:nvPr>
            <p:ph type="clipArt" sz="half" idx="1"/>
          </p:nvPr>
        </p:nvPicPr>
        <p:blipFill>
          <a:blip r:embed="rId2" cstate="print"/>
          <a:srcRect/>
          <a:stretch>
            <a:fillRect/>
          </a:stretch>
        </p:blipFill>
        <p:spPr>
          <a:xfrm>
            <a:off x="487363" y="1828800"/>
            <a:ext cx="3727450" cy="4572000"/>
          </a:xfrm>
        </p:spPr>
      </p:pic>
      <p:sp>
        <p:nvSpPr>
          <p:cNvPr id="38917" name="Rectangle 5"/>
          <p:cNvSpPr>
            <a:spLocks noGrp="1" noChangeArrowheads="1"/>
          </p:cNvSpPr>
          <p:nvPr>
            <p:ph type="body" sz="half" idx="2"/>
          </p:nvPr>
        </p:nvSpPr>
        <p:spPr/>
        <p:txBody>
          <a:bodyPr/>
          <a:lstStyle/>
          <a:p>
            <a:pPr eaLnBrk="1" hangingPunct="1">
              <a:lnSpc>
                <a:spcPct val="90000"/>
              </a:lnSpc>
              <a:defRPr/>
            </a:pPr>
            <a:r>
              <a:rPr lang="en-US" sz="2800" dirty="0" smtClean="0"/>
              <a:t>Unlike most cnidarians, hydra can be found in salt and fresh water.</a:t>
            </a:r>
          </a:p>
          <a:p>
            <a:pPr eaLnBrk="1" hangingPunct="1">
              <a:lnSpc>
                <a:spcPct val="90000"/>
              </a:lnSpc>
              <a:defRPr/>
            </a:pPr>
            <a:endParaRPr lang="en-US" sz="2800" dirty="0" smtClean="0"/>
          </a:p>
          <a:p>
            <a:pPr eaLnBrk="1" hangingPunct="1">
              <a:lnSpc>
                <a:spcPct val="90000"/>
              </a:lnSpc>
              <a:defRPr/>
            </a:pPr>
            <a:r>
              <a:rPr lang="en-US" sz="2800" dirty="0" smtClean="0"/>
              <a:t>They can also reproduce sexually or asexually.</a:t>
            </a:r>
          </a:p>
          <a:p>
            <a:pPr eaLnBrk="1" hangingPunct="1">
              <a:lnSpc>
                <a:spcPct val="90000"/>
              </a:lnSpc>
              <a:defRPr/>
            </a:pPr>
            <a:endParaRPr lang="en-US" sz="2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lstStyle/>
          <a:p>
            <a:pPr algn="ctr" eaLnBrk="1" hangingPunct="1">
              <a:defRPr/>
            </a:pPr>
            <a:r>
              <a:rPr lang="en-US" smtClean="0"/>
              <a:t>Sea Anemones</a:t>
            </a:r>
          </a:p>
        </p:txBody>
      </p:sp>
      <p:sp>
        <p:nvSpPr>
          <p:cNvPr id="40965" name="Rectangle 5"/>
          <p:cNvSpPr>
            <a:spLocks noGrp="1" noChangeArrowheads="1"/>
          </p:cNvSpPr>
          <p:nvPr>
            <p:ph type="body" sz="half" idx="1"/>
          </p:nvPr>
        </p:nvSpPr>
        <p:spPr/>
        <p:txBody>
          <a:bodyPr/>
          <a:lstStyle/>
          <a:p>
            <a:pPr eaLnBrk="1" hangingPunct="1">
              <a:defRPr/>
            </a:pPr>
            <a:r>
              <a:rPr lang="en-US" sz="2000" smtClean="0"/>
              <a:t>Pronounced uh-Nehm-uh-nee</a:t>
            </a:r>
          </a:p>
          <a:p>
            <a:pPr eaLnBrk="1" hangingPunct="1">
              <a:defRPr/>
            </a:pPr>
            <a:r>
              <a:rPr lang="en-US" sz="2400" smtClean="0"/>
              <a:t>Their tentacles are nematocysts – ie. They can sting you.</a:t>
            </a:r>
          </a:p>
          <a:p>
            <a:pPr eaLnBrk="1" hangingPunct="1">
              <a:defRPr/>
            </a:pPr>
            <a:r>
              <a:rPr lang="en-US" sz="2400" smtClean="0"/>
              <a:t>Unless, of course, you’re Nemo.</a:t>
            </a:r>
          </a:p>
        </p:txBody>
      </p:sp>
      <p:pic>
        <p:nvPicPr>
          <p:cNvPr id="26628" name="Picture 8" descr="Picture of a White Spotted Rose Anemone"/>
          <p:cNvPicPr>
            <a:picLocks noGrp="1" noChangeAspect="1" noChangeArrowheads="1"/>
          </p:cNvPicPr>
          <p:nvPr>
            <p:ph type="clipArt" sz="half" idx="2"/>
          </p:nvPr>
        </p:nvPicPr>
        <p:blipFill>
          <a:blip r:embed="rId2" cstate="print"/>
          <a:srcRect/>
          <a:stretch>
            <a:fillRect/>
          </a:stretch>
        </p:blipFill>
        <p:spPr>
          <a:xfrm>
            <a:off x="4648200" y="2301875"/>
            <a:ext cx="4038600" cy="33210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5">
                                            <p:txEl>
                                              <p:pRg st="2" end="2"/>
                                            </p:txEl>
                                          </p:spTgt>
                                        </p:tgtEl>
                                        <p:attrNameLst>
                                          <p:attrName>style.visibility</p:attrName>
                                        </p:attrNameLst>
                                      </p:cBhvr>
                                      <p:to>
                                        <p:strVal val="visible"/>
                                      </p:to>
                                    </p:set>
                                    <p:animEffect transition="in" filter="fade">
                                      <p:cBhvr>
                                        <p:cTn id="7" dur="2000"/>
                                        <p:tgtEl>
                                          <p:spTgt spid="409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endParaRPr lang="en-US" smtClean="0"/>
          </a:p>
        </p:txBody>
      </p:sp>
      <p:sp>
        <p:nvSpPr>
          <p:cNvPr id="67587" name="Rectangle 3"/>
          <p:cNvSpPr>
            <a:spLocks noGrp="1" noChangeArrowheads="1"/>
          </p:cNvSpPr>
          <p:nvPr>
            <p:ph idx="1"/>
          </p:nvPr>
        </p:nvSpPr>
        <p:spPr/>
        <p:txBody>
          <a:bodyPr/>
          <a:lstStyle/>
          <a:p>
            <a:pPr eaLnBrk="1" hangingPunct="1">
              <a:defRPr/>
            </a:pPr>
            <a:r>
              <a:rPr lang="en-US" dirty="0" smtClean="0">
                <a:hlinkClick r:id="rId2"/>
              </a:rPr>
              <a:t>Man o' War vs. </a:t>
            </a:r>
            <a:r>
              <a:rPr lang="en-US" dirty="0" smtClean="0">
                <a:hlinkClick r:id="rId2"/>
              </a:rPr>
              <a:t>Nudibranch</a:t>
            </a:r>
            <a:endParaRPr lang="en-US" dirty="0" smtClean="0"/>
          </a:p>
          <a:p>
            <a:pPr eaLnBrk="1" hangingPunct="1">
              <a:defRPr/>
            </a:pPr>
            <a:endParaRPr lang="en-US" dirty="0"/>
          </a:p>
          <a:p>
            <a:pPr eaLnBrk="1" hangingPunct="1">
              <a:defRPr/>
            </a:pPr>
            <a:r>
              <a:rPr lang="en-US" dirty="0" smtClean="0">
                <a:hlinkClick r:id="rId3"/>
              </a:rPr>
              <a:t>Cnidarian Video</a:t>
            </a:r>
            <a:endParaRPr lang="en-US" dirty="0" smtClean="0"/>
          </a:p>
          <a:p>
            <a:pPr eaLnBrk="1" hangingPunct="1">
              <a:defRPr/>
            </a:pPr>
            <a:endParaRPr lang="en-US" dirty="0"/>
          </a:p>
          <a:p>
            <a:pPr marL="0" indent="0" eaLnBrk="1" hangingPunct="1">
              <a:buNone/>
              <a:defRPr/>
            </a:pPr>
            <a:endParaRPr lang="en-US" dirty="0" smtClean="0"/>
          </a:p>
          <a:p>
            <a:pPr eaLnBrk="1" hangingPunct="1">
              <a:defRPr/>
            </a:pPr>
            <a:endParaRPr lang="en-US" dirty="0" smtClean="0"/>
          </a:p>
          <a:p>
            <a:pPr marL="0" indent="0" eaLnBrk="1" hangingPunct="1">
              <a:buNone/>
              <a:defRPr/>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2209800"/>
            <a:ext cx="7772400" cy="1555750"/>
          </a:xfrm>
        </p:spPr>
        <p:txBody>
          <a:bodyPr/>
          <a:lstStyle/>
          <a:p>
            <a:pPr eaLnBrk="1" hangingPunct="1">
              <a:defRPr/>
            </a:pPr>
            <a:r>
              <a:rPr lang="en-US" dirty="0" smtClean="0"/>
              <a:t>Echinoderms</a:t>
            </a:r>
          </a:p>
        </p:txBody>
      </p:sp>
      <p:sp>
        <p:nvSpPr>
          <p:cNvPr id="4099" name="Rectangle 3"/>
          <p:cNvSpPr>
            <a:spLocks noGrp="1" noChangeArrowheads="1"/>
          </p:cNvSpPr>
          <p:nvPr>
            <p:ph type="subTitle" idx="1"/>
          </p:nvPr>
        </p:nvSpPr>
        <p:spPr/>
        <p:txBody>
          <a:bodyPr/>
          <a:lstStyle/>
          <a:p>
            <a:pPr eaLnBrk="1" hangingPunct="1">
              <a:defRPr/>
            </a:pPr>
            <a:endParaRPr lang="en-US" dirty="0" smtClean="0"/>
          </a:p>
        </p:txBody>
      </p:sp>
      <p:pic>
        <p:nvPicPr>
          <p:cNvPr id="4100" name="Picture 5" descr="starfish_05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613" y="2971800"/>
            <a:ext cx="25923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biol_02_img01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44975"/>
            <a:ext cx="35814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9" descr="Urch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971800"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1" descr="Sea-Cucumber"/>
          <p:cNvPicPr>
            <a:picLocks noChangeAspect="1" noChangeArrowheads="1"/>
          </p:cNvPicPr>
          <p:nvPr/>
        </p:nvPicPr>
        <p:blipFill>
          <a:blip r:embed="rId5">
            <a:extLst>
              <a:ext uri="{28A0092B-C50C-407E-A947-70E740481C1C}">
                <a14:useLocalDpi xmlns:a14="http://schemas.microsoft.com/office/drawing/2010/main" val="0"/>
              </a:ext>
            </a:extLst>
          </a:blip>
          <a:srcRect t="35822" b="24377"/>
          <a:stretch>
            <a:fillRect/>
          </a:stretch>
        </p:blipFill>
        <p:spPr bwMode="auto">
          <a:xfrm>
            <a:off x="3886200" y="381000"/>
            <a:ext cx="50673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3" descr="Sea_Cucumber_Ready_For_Cook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4572000"/>
            <a:ext cx="2524125"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761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mtClean="0"/>
              <a:t>Echinoderms</a:t>
            </a:r>
          </a:p>
        </p:txBody>
      </p:sp>
      <p:sp>
        <p:nvSpPr>
          <p:cNvPr id="8195" name="Rectangle 3"/>
          <p:cNvSpPr>
            <a:spLocks noGrp="1" noChangeArrowheads="1"/>
          </p:cNvSpPr>
          <p:nvPr>
            <p:ph type="body" idx="1"/>
          </p:nvPr>
        </p:nvSpPr>
        <p:spPr/>
        <p:txBody>
          <a:bodyPr/>
          <a:lstStyle/>
          <a:p>
            <a:pPr eaLnBrk="1" hangingPunct="1">
              <a:defRPr/>
            </a:pPr>
            <a:r>
              <a:rPr lang="en-US" smtClean="0"/>
              <a:t>Spiny skin</a:t>
            </a:r>
          </a:p>
          <a:p>
            <a:pPr eaLnBrk="1" hangingPunct="1">
              <a:defRPr/>
            </a:pPr>
            <a:r>
              <a:rPr lang="en-US" smtClean="0"/>
              <a:t>Internal skeleton</a:t>
            </a:r>
          </a:p>
          <a:p>
            <a:pPr eaLnBrk="1" hangingPunct="1">
              <a:defRPr/>
            </a:pPr>
            <a:r>
              <a:rPr lang="en-US" smtClean="0"/>
              <a:t>Water vascular system</a:t>
            </a:r>
          </a:p>
          <a:p>
            <a:pPr eaLnBrk="1" hangingPunct="1">
              <a:defRPr/>
            </a:pPr>
            <a:r>
              <a:rPr lang="en-US" smtClean="0"/>
              <a:t>Tube feet</a:t>
            </a:r>
          </a:p>
          <a:p>
            <a:pPr eaLnBrk="1" hangingPunct="1">
              <a:defRPr/>
            </a:pPr>
            <a:r>
              <a:rPr lang="en-US" smtClean="0"/>
              <a:t>Five-fold symmetry</a:t>
            </a:r>
          </a:p>
        </p:txBody>
      </p:sp>
      <p:pic>
        <p:nvPicPr>
          <p:cNvPr id="5124" name="Picture 5" descr="adultsea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775" y="1295400"/>
            <a:ext cx="4086225"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descr="Art:Principal features of a starfish. Water for the water vascular system enters through the madreporite and passes into a ring canal and on to radial and lateral canals, from which it enters the tube feet, which are connected to saclike ampullae on top. Contraction of the tube feet forces water into the ampullae, creating suction that allows suckers at the ends of the feet to hold to a surface. When the ampullae contract, water is forced into the feet, extending them and releasing the suction. These coordinated actions permit movement, attachment, and capture of prey. In many starfish, the cardiac stomach is everted through the mouth on the body's undersurface to envelop prey, and digestion may begin outside the body before the stomach is drawn back 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557713"/>
            <a:ext cx="495300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506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mtClean="0"/>
              <a:t>Water Vascular System</a:t>
            </a:r>
          </a:p>
        </p:txBody>
      </p:sp>
      <p:sp>
        <p:nvSpPr>
          <p:cNvPr id="15363" name="Rectangle 3"/>
          <p:cNvSpPr>
            <a:spLocks noGrp="1" noChangeArrowheads="1"/>
          </p:cNvSpPr>
          <p:nvPr>
            <p:ph type="body" idx="1"/>
          </p:nvPr>
        </p:nvSpPr>
        <p:spPr/>
        <p:txBody>
          <a:bodyPr/>
          <a:lstStyle/>
          <a:p>
            <a:pPr eaLnBrk="1" hangingPunct="1">
              <a:defRPr/>
            </a:pPr>
            <a:r>
              <a:rPr lang="en-US" smtClean="0"/>
              <a:t>Uses pressurized water to help echinoderms move, and move food, wastes, and oxygen around the body</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53130"/>
            <a:ext cx="5334000" cy="340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721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Tube FEET</a:t>
            </a:r>
          </a:p>
        </p:txBody>
      </p:sp>
      <p:sp>
        <p:nvSpPr>
          <p:cNvPr id="14339" name="Rectangle 3"/>
          <p:cNvSpPr>
            <a:spLocks noGrp="1" noChangeArrowheads="1"/>
          </p:cNvSpPr>
          <p:nvPr>
            <p:ph type="body" idx="1"/>
          </p:nvPr>
        </p:nvSpPr>
        <p:spPr/>
        <p:txBody>
          <a:bodyPr/>
          <a:lstStyle/>
          <a:p>
            <a:pPr eaLnBrk="1" hangingPunct="1">
              <a:defRPr/>
            </a:pPr>
            <a:r>
              <a:rPr lang="en-US" smtClean="0"/>
              <a:t>Tube feet are the suction cup extensions that allow echinoderms to move</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290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505200"/>
            <a:ext cx="36576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751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t>Starfish</a:t>
            </a:r>
          </a:p>
        </p:txBody>
      </p:sp>
      <p:sp>
        <p:nvSpPr>
          <p:cNvPr id="9219" name="Rectangle 3"/>
          <p:cNvSpPr>
            <a:spLocks noGrp="1" noChangeArrowheads="1"/>
          </p:cNvSpPr>
          <p:nvPr>
            <p:ph type="body" idx="1"/>
          </p:nvPr>
        </p:nvSpPr>
        <p:spPr/>
        <p:txBody>
          <a:bodyPr/>
          <a:lstStyle/>
          <a:p>
            <a:pPr eaLnBrk="1" hangingPunct="1">
              <a:defRPr/>
            </a:pPr>
            <a:r>
              <a:rPr lang="en-US" smtClean="0"/>
              <a:t>Starfish tend to eat bivalves </a:t>
            </a:r>
          </a:p>
          <a:p>
            <a:pPr eaLnBrk="1" hangingPunct="1">
              <a:defRPr/>
            </a:pPr>
            <a:r>
              <a:rPr lang="en-US" smtClean="0"/>
              <a:t>They use their tube feet to pry the shell open</a:t>
            </a:r>
          </a:p>
          <a:p>
            <a:pPr eaLnBrk="1" hangingPunct="1">
              <a:defRPr/>
            </a:pPr>
            <a:r>
              <a:rPr lang="en-US" smtClean="0"/>
              <a:t>Then expel their stomach to </a:t>
            </a:r>
            <a:br>
              <a:rPr lang="en-US" smtClean="0"/>
            </a:br>
            <a:r>
              <a:rPr lang="en-US" smtClean="0"/>
              <a:t>envelop their meal</a:t>
            </a:r>
          </a:p>
        </p:txBody>
      </p:sp>
      <p:pic>
        <p:nvPicPr>
          <p:cNvPr id="8196" name="Picture 5" descr="istockphoto_1629802_starfish_feeding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175" y="3238500"/>
            <a:ext cx="24098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cot-fi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720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665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292100"/>
            <a:ext cx="8839200" cy="1003300"/>
          </a:xfrm>
        </p:spPr>
        <p:txBody>
          <a:bodyPr/>
          <a:lstStyle/>
          <a:p>
            <a:pPr algn="ctr" eaLnBrk="1" hangingPunct="1">
              <a:defRPr/>
            </a:pPr>
            <a:r>
              <a:rPr lang="en-US" dirty="0" smtClean="0"/>
              <a:t>So what would a human being be?</a:t>
            </a:r>
          </a:p>
        </p:txBody>
      </p:sp>
      <p:sp>
        <p:nvSpPr>
          <p:cNvPr id="3075" name="Rectangle 3"/>
          <p:cNvSpPr>
            <a:spLocks noGrp="1" noChangeArrowheads="1"/>
          </p:cNvSpPr>
          <p:nvPr>
            <p:ph sz="half" idx="1"/>
          </p:nvPr>
        </p:nvSpPr>
        <p:spPr>
          <a:xfrm>
            <a:off x="457200" y="990600"/>
            <a:ext cx="4038600" cy="5029200"/>
          </a:xfrm>
        </p:spPr>
        <p:txBody>
          <a:bodyPr/>
          <a:lstStyle/>
          <a:p>
            <a:pPr eaLnBrk="1" hangingPunct="1">
              <a:defRPr/>
            </a:pPr>
            <a:r>
              <a:rPr lang="en-US" sz="3200" dirty="0" smtClean="0"/>
              <a:t>Domain- </a:t>
            </a:r>
            <a:r>
              <a:rPr lang="en-US" sz="3200" dirty="0" err="1" smtClean="0"/>
              <a:t>Eukarya</a:t>
            </a:r>
            <a:endParaRPr lang="en-US" sz="3200" dirty="0" smtClean="0"/>
          </a:p>
          <a:p>
            <a:pPr eaLnBrk="1" hangingPunct="1">
              <a:defRPr/>
            </a:pPr>
            <a:endParaRPr lang="en-US" sz="3200" dirty="0" smtClean="0"/>
          </a:p>
          <a:p>
            <a:pPr eaLnBrk="1" hangingPunct="1">
              <a:defRPr/>
            </a:pPr>
            <a:r>
              <a:rPr lang="en-US" sz="3200" dirty="0" smtClean="0"/>
              <a:t>Kingdom - </a:t>
            </a:r>
            <a:r>
              <a:rPr lang="en-US" sz="3200" dirty="0" err="1" smtClean="0"/>
              <a:t>Animalia</a:t>
            </a:r>
            <a:endParaRPr lang="en-US" sz="3200" dirty="0" smtClean="0"/>
          </a:p>
          <a:p>
            <a:pPr eaLnBrk="1" hangingPunct="1">
              <a:defRPr/>
            </a:pPr>
            <a:endParaRPr lang="en-US" sz="3200" dirty="0" smtClean="0"/>
          </a:p>
          <a:p>
            <a:pPr eaLnBrk="1" hangingPunct="1">
              <a:defRPr/>
            </a:pPr>
            <a:r>
              <a:rPr lang="en-US" sz="3200" dirty="0" smtClean="0"/>
              <a:t>Phylum - </a:t>
            </a:r>
            <a:r>
              <a:rPr lang="en-US" sz="3200" dirty="0" err="1" smtClean="0"/>
              <a:t>Chordata</a:t>
            </a:r>
            <a:endParaRPr lang="en-US" sz="3200" dirty="0" smtClean="0"/>
          </a:p>
          <a:p>
            <a:pPr eaLnBrk="1" hangingPunct="1">
              <a:defRPr/>
            </a:pPr>
            <a:endParaRPr lang="en-US" sz="3200" dirty="0" smtClean="0"/>
          </a:p>
          <a:p>
            <a:pPr eaLnBrk="1" hangingPunct="1">
              <a:defRPr/>
            </a:pPr>
            <a:r>
              <a:rPr lang="en-US" sz="3200" dirty="0" smtClean="0"/>
              <a:t>Class – </a:t>
            </a:r>
            <a:r>
              <a:rPr lang="en-US" sz="3200" dirty="0" err="1" smtClean="0"/>
              <a:t>Mammalia</a:t>
            </a:r>
            <a:r>
              <a:rPr lang="en-US" sz="3200" dirty="0" smtClean="0"/>
              <a:t> </a:t>
            </a:r>
          </a:p>
          <a:p>
            <a:pPr eaLnBrk="1" hangingPunct="1">
              <a:defRPr/>
            </a:pPr>
            <a:endParaRPr lang="en-US" dirty="0" smtClean="0"/>
          </a:p>
        </p:txBody>
      </p:sp>
      <p:sp>
        <p:nvSpPr>
          <p:cNvPr id="4" name="Content Placeholder 3"/>
          <p:cNvSpPr>
            <a:spLocks noGrp="1"/>
          </p:cNvSpPr>
          <p:nvPr>
            <p:ph sz="half" idx="2"/>
          </p:nvPr>
        </p:nvSpPr>
        <p:spPr>
          <a:xfrm>
            <a:off x="4648200" y="1905000"/>
            <a:ext cx="4267200" cy="4114800"/>
          </a:xfrm>
        </p:spPr>
        <p:txBody>
          <a:bodyPr/>
          <a:lstStyle/>
          <a:p>
            <a:pPr eaLnBrk="1" hangingPunct="1">
              <a:defRPr/>
            </a:pPr>
            <a:r>
              <a:rPr lang="en-US" sz="3200" dirty="0" smtClean="0"/>
              <a:t>Order – Primates</a:t>
            </a:r>
          </a:p>
          <a:p>
            <a:pPr eaLnBrk="1" hangingPunct="1">
              <a:defRPr/>
            </a:pPr>
            <a:endParaRPr lang="en-US" sz="3200" dirty="0" smtClean="0"/>
          </a:p>
          <a:p>
            <a:pPr eaLnBrk="1" hangingPunct="1">
              <a:defRPr/>
            </a:pPr>
            <a:r>
              <a:rPr lang="en-US" sz="3200" dirty="0" smtClean="0"/>
              <a:t>Family - </a:t>
            </a:r>
            <a:r>
              <a:rPr lang="en-US" sz="3200" dirty="0" err="1" smtClean="0"/>
              <a:t>Hominidae</a:t>
            </a:r>
            <a:endParaRPr lang="en-US" sz="3200" dirty="0" smtClean="0"/>
          </a:p>
          <a:p>
            <a:pPr eaLnBrk="1" hangingPunct="1">
              <a:defRPr/>
            </a:pPr>
            <a:endParaRPr lang="en-US" sz="3200" dirty="0" smtClean="0"/>
          </a:p>
          <a:p>
            <a:pPr eaLnBrk="1" hangingPunct="1">
              <a:defRPr/>
            </a:pPr>
            <a:r>
              <a:rPr lang="en-US" sz="3200" dirty="0" smtClean="0"/>
              <a:t>Genus - </a:t>
            </a:r>
            <a:r>
              <a:rPr lang="en-US" sz="3200" i="1" dirty="0" smtClean="0"/>
              <a:t>Homo</a:t>
            </a:r>
          </a:p>
          <a:p>
            <a:pPr eaLnBrk="1" hangingPunct="1">
              <a:defRPr/>
            </a:pPr>
            <a:endParaRPr lang="en-US" sz="3200" dirty="0" smtClean="0"/>
          </a:p>
          <a:p>
            <a:pPr eaLnBrk="1" hangingPunct="1">
              <a:defRPr/>
            </a:pPr>
            <a:r>
              <a:rPr lang="en-US" sz="3200" dirty="0" smtClean="0"/>
              <a:t>Species – </a:t>
            </a:r>
            <a:r>
              <a:rPr lang="en-US" sz="3200" i="1" dirty="0" smtClean="0"/>
              <a:t>H. sapiens</a:t>
            </a:r>
            <a:endParaRPr lang="en-US" sz="3200" dirty="0" smtClean="0"/>
          </a:p>
          <a:p>
            <a:pPr>
              <a:defRPr/>
            </a:pPr>
            <a:endParaRPr lang="en-US" sz="3200" b="1" dirty="0"/>
          </a:p>
        </p:txBody>
      </p:sp>
      <p:pic>
        <p:nvPicPr>
          <p:cNvPr id="6149" name="Picture 2" descr="http://tripleaccounting.files.wordpress.com/2011/05/humanbody.jpg"/>
          <p:cNvPicPr>
            <a:picLocks noChangeAspect="1" noChangeArrowheads="1"/>
          </p:cNvPicPr>
          <p:nvPr/>
        </p:nvPicPr>
        <p:blipFill>
          <a:blip r:embed="rId2" cstate="print"/>
          <a:srcRect/>
          <a:stretch>
            <a:fillRect/>
          </a:stretch>
        </p:blipFill>
        <p:spPr bwMode="auto">
          <a:xfrm>
            <a:off x="1600200" y="5105400"/>
            <a:ext cx="1905000" cy="1752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fade">
                                      <p:cBhvr>
                                        <p:cTn id="7" dur="2000"/>
                                        <p:tgtEl>
                                          <p:spTgt spid="307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20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4" end="4"/>
                                            </p:txEl>
                                          </p:spTgt>
                                        </p:tgtEl>
                                        <p:attrNameLst>
                                          <p:attrName>style.visibility</p:attrName>
                                        </p:attrNameLst>
                                      </p:cBhvr>
                                      <p:to>
                                        <p:strVal val="visible"/>
                                      </p:to>
                                    </p:set>
                                    <p:animEffect transition="in" filter="fade">
                                      <p:cBhvr>
                                        <p:cTn id="17" dur="2000"/>
                                        <p:tgtEl>
                                          <p:spTgt spid="307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6" end="6"/>
                                            </p:txEl>
                                          </p:spTgt>
                                        </p:tgtEl>
                                        <p:attrNameLst>
                                          <p:attrName>style.visibility</p:attrName>
                                        </p:attrNameLst>
                                      </p:cBhvr>
                                      <p:to>
                                        <p:strVal val="visible"/>
                                      </p:to>
                                    </p:set>
                                    <p:animEffect transition="in" filter="fade">
                                      <p:cBhvr>
                                        <p:cTn id="22" dur="20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mtClean="0"/>
              <a:t>Starfish </a:t>
            </a:r>
          </a:p>
        </p:txBody>
      </p:sp>
      <p:sp>
        <p:nvSpPr>
          <p:cNvPr id="10243" name="Rectangle 3"/>
          <p:cNvSpPr>
            <a:spLocks noGrp="1" noChangeArrowheads="1"/>
          </p:cNvSpPr>
          <p:nvPr>
            <p:ph type="body" idx="1"/>
          </p:nvPr>
        </p:nvSpPr>
        <p:spPr/>
        <p:txBody>
          <a:bodyPr/>
          <a:lstStyle/>
          <a:p>
            <a:pPr eaLnBrk="1" hangingPunct="1">
              <a:defRPr/>
            </a:pPr>
            <a:r>
              <a:rPr lang="en-US" smtClean="0"/>
              <a:t>They can survive for 9 months without eating!!!</a:t>
            </a:r>
          </a:p>
        </p:txBody>
      </p:sp>
      <p:pic>
        <p:nvPicPr>
          <p:cNvPr id="1029" name="Picture 5" descr="36246242_5463b9a4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2613866"/>
            <a:ext cx="3743325" cy="424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6"/>
          <p:cNvGraphicFramePr>
            <a:graphicFrameLocks noChangeAspect="1"/>
          </p:cNvGraphicFramePr>
          <p:nvPr/>
        </p:nvGraphicFramePr>
        <p:xfrm>
          <a:off x="228600" y="3048000"/>
          <a:ext cx="3810000" cy="3562350"/>
        </p:xfrm>
        <a:graphic>
          <a:graphicData uri="http://schemas.openxmlformats.org/presentationml/2006/ole">
            <mc:AlternateContent xmlns:mc="http://schemas.openxmlformats.org/markup-compatibility/2006">
              <mc:Choice xmlns:v="urn:schemas-microsoft-com:vml" Requires="v">
                <p:oleObj spid="_x0000_s2054" name="Photo Editor Photo" r:id="rId4" imgW="3809524" imgH="3561905" progId="MSPhotoEd.3">
                  <p:embed/>
                </p:oleObj>
              </mc:Choice>
              <mc:Fallback>
                <p:oleObj name="Photo Editor Photo" r:id="rId4" imgW="3809524" imgH="3561905" progId="MSPhotoEd.3">
                  <p:embed/>
                  <p:pic>
                    <p:nvPicPr>
                      <p:cNvPr id="102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0"/>
                        <a:ext cx="38100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63723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t>Starfish</a:t>
            </a:r>
          </a:p>
        </p:txBody>
      </p:sp>
      <p:sp>
        <p:nvSpPr>
          <p:cNvPr id="12291" name="Rectangle 3"/>
          <p:cNvSpPr>
            <a:spLocks noGrp="1" noChangeArrowheads="1"/>
          </p:cNvSpPr>
          <p:nvPr>
            <p:ph type="body" idx="1"/>
          </p:nvPr>
        </p:nvSpPr>
        <p:spPr/>
        <p:txBody>
          <a:bodyPr/>
          <a:lstStyle/>
          <a:p>
            <a:pPr eaLnBrk="1" hangingPunct="1">
              <a:defRPr/>
            </a:pPr>
            <a:r>
              <a:rPr lang="en-US" smtClean="0"/>
              <a:t>Can regenerate parts.  Fishermen used to cut them apart and throw them back.  Unfortunately, the starfish pieces would regenerate and occasionally take over the reef!</a:t>
            </a:r>
          </a:p>
        </p:txBody>
      </p:sp>
    </p:spTree>
    <p:extLst>
      <p:ext uri="{BB962C8B-B14F-4D97-AF65-F5344CB8AC3E}">
        <p14:creationId xmlns:p14="http://schemas.microsoft.com/office/powerpoint/2010/main" val="1067711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t>Sea Cucumber</a:t>
            </a:r>
          </a:p>
        </p:txBody>
      </p:sp>
      <p:sp>
        <p:nvSpPr>
          <p:cNvPr id="12291" name="Rectangle 3"/>
          <p:cNvSpPr>
            <a:spLocks noGrp="1" noChangeArrowheads="1"/>
          </p:cNvSpPr>
          <p:nvPr>
            <p:ph type="body" idx="1"/>
          </p:nvPr>
        </p:nvSpPr>
        <p:spPr/>
        <p:txBody>
          <a:bodyPr/>
          <a:lstStyle/>
          <a:p>
            <a:pPr eaLnBrk="1" hangingPunct="1">
              <a:defRPr/>
            </a:pPr>
            <a:r>
              <a:rPr lang="en-US" dirty="0" smtClean="0"/>
              <a:t>Sea Cucumbers will expel their internal organs as a defense</a:t>
            </a:r>
          </a:p>
          <a:p>
            <a:pPr eaLnBrk="1" hangingPunct="1">
              <a:defRPr/>
            </a:pPr>
            <a:r>
              <a:rPr lang="en-US" dirty="0" smtClean="0">
                <a:hlinkClick r:id="rId2"/>
              </a:rPr>
              <a:t>Spilling his guts!</a:t>
            </a:r>
            <a:endParaRPr lang="en-US" dirty="0" smtClean="0"/>
          </a:p>
          <a:p>
            <a:pPr eaLnBrk="1" hangingPunct="1">
              <a:defRPr/>
            </a:pPr>
            <a:endParaRPr lang="en-US" dirty="0" smtClean="0"/>
          </a:p>
        </p:txBody>
      </p:sp>
      <p:pic>
        <p:nvPicPr>
          <p:cNvPr id="10244" name="Picture 5" descr="holo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48100"/>
            <a:ext cx="501967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Golden_Sea_Cucumber_Health_Beauty_Lo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590800"/>
            <a:ext cx="35623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6130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Sea Urchin</a:t>
            </a:r>
          </a:p>
        </p:txBody>
      </p:sp>
      <p:sp>
        <p:nvSpPr>
          <p:cNvPr id="13315" name="Rectangle 3"/>
          <p:cNvSpPr>
            <a:spLocks noGrp="1" noChangeArrowheads="1"/>
          </p:cNvSpPr>
          <p:nvPr>
            <p:ph type="body" idx="1"/>
          </p:nvPr>
        </p:nvSpPr>
        <p:spPr/>
        <p:txBody>
          <a:bodyPr/>
          <a:lstStyle/>
          <a:p>
            <a:pPr eaLnBrk="1" hangingPunct="1">
              <a:defRPr/>
            </a:pPr>
            <a:r>
              <a:rPr lang="en-US" dirty="0" smtClean="0"/>
              <a:t>Sea Urchins and Sand Dollars are also echinoderms</a:t>
            </a:r>
          </a:p>
          <a:p>
            <a:pPr eaLnBrk="1" hangingPunct="1">
              <a:defRPr/>
            </a:pPr>
            <a:r>
              <a:rPr lang="en-US" dirty="0" smtClean="0"/>
              <a:t>Each reproduce externally by allowing their sperm and eggs to drift in the ocean hopefully finding each other</a:t>
            </a:r>
          </a:p>
          <a:p>
            <a:pPr lvl="4" eaLnBrk="1" hangingPunct="1">
              <a:defRPr/>
            </a:pPr>
            <a:r>
              <a:rPr lang="en-US" dirty="0" smtClean="0">
                <a:hlinkClick r:id="rId2"/>
              </a:rPr>
              <a:t>Breeding in Sea Urchins</a:t>
            </a:r>
            <a:endParaRPr lang="en-US" dirty="0" smtClean="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11510"/>
            <a:ext cx="2514600" cy="189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381500"/>
            <a:ext cx="35052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78723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Sand Dollars</a:t>
            </a:r>
            <a:endParaRPr lang="en-US" dirty="0"/>
          </a:p>
        </p:txBody>
      </p:sp>
      <p:pic>
        <p:nvPicPr>
          <p:cNvPr id="12291" name="Picture 5" descr="Sanddollar_b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600200"/>
            <a:ext cx="8693150" cy="4953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9573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Echinoderm Video</a:t>
            </a:r>
            <a:endParaRPr lang="en-US" dirty="0"/>
          </a:p>
        </p:txBody>
      </p:sp>
    </p:spTree>
    <p:extLst>
      <p:ext uri="{BB962C8B-B14F-4D97-AF65-F5344CB8AC3E}">
        <p14:creationId xmlns:p14="http://schemas.microsoft.com/office/powerpoint/2010/main" val="2214778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8229600" cy="1384300"/>
          </a:xfrm>
        </p:spPr>
        <p:txBody>
          <a:bodyPr/>
          <a:lstStyle/>
          <a:p>
            <a:pPr eaLnBrk="1" hangingPunct="1">
              <a:defRPr/>
            </a:pPr>
            <a:r>
              <a:rPr lang="en-US" smtClean="0"/>
              <a:t>I got worms</a:t>
            </a:r>
          </a:p>
        </p:txBody>
      </p:sp>
      <p:sp>
        <p:nvSpPr>
          <p:cNvPr id="49155" name="Rectangle 3"/>
          <p:cNvSpPr>
            <a:spLocks noGrp="1" noChangeArrowheads="1"/>
          </p:cNvSpPr>
          <p:nvPr>
            <p:ph idx="1"/>
          </p:nvPr>
        </p:nvSpPr>
        <p:spPr>
          <a:xfrm>
            <a:off x="-457200" y="990600"/>
            <a:ext cx="8229600" cy="4114800"/>
          </a:xfrm>
        </p:spPr>
        <p:txBody>
          <a:bodyPr/>
          <a:lstStyle/>
          <a:p>
            <a:pPr eaLnBrk="1" hangingPunct="1">
              <a:defRPr/>
            </a:pPr>
            <a:r>
              <a:rPr lang="en-US" dirty="0" smtClean="0"/>
              <a:t>There are three main types (phyla) of worms: </a:t>
            </a:r>
            <a:r>
              <a:rPr lang="en-US" u="sng" dirty="0" smtClean="0"/>
              <a:t>flatworms</a:t>
            </a:r>
            <a:r>
              <a:rPr lang="en-US" dirty="0" smtClean="0"/>
              <a:t>, </a:t>
            </a:r>
            <a:r>
              <a:rPr lang="en-US" u="sng" dirty="0" smtClean="0"/>
              <a:t>roundworms</a:t>
            </a:r>
            <a:r>
              <a:rPr lang="en-US" dirty="0" smtClean="0"/>
              <a:t>, and </a:t>
            </a:r>
            <a:r>
              <a:rPr lang="en-US" u="sng" dirty="0" smtClean="0"/>
              <a:t>segmented</a:t>
            </a:r>
            <a:r>
              <a:rPr lang="en-US" dirty="0" smtClean="0"/>
              <a:t> worms.</a:t>
            </a:r>
          </a:p>
        </p:txBody>
      </p:sp>
      <p:pic>
        <p:nvPicPr>
          <p:cNvPr id="29700" name="Picture 5" descr="planaria"/>
          <p:cNvPicPr>
            <a:picLocks noChangeAspect="1" noChangeArrowheads="1"/>
          </p:cNvPicPr>
          <p:nvPr/>
        </p:nvPicPr>
        <p:blipFill>
          <a:blip r:embed="rId2" cstate="print"/>
          <a:srcRect/>
          <a:stretch>
            <a:fillRect/>
          </a:stretch>
        </p:blipFill>
        <p:spPr bwMode="auto">
          <a:xfrm>
            <a:off x="0" y="4000500"/>
            <a:ext cx="3810000" cy="2857500"/>
          </a:xfrm>
          <a:prstGeom prst="rect">
            <a:avLst/>
          </a:prstGeom>
          <a:noFill/>
          <a:ln w="9525">
            <a:noFill/>
            <a:miter lim="800000"/>
            <a:headEnd/>
            <a:tailEnd/>
          </a:ln>
        </p:spPr>
      </p:pic>
      <p:pic>
        <p:nvPicPr>
          <p:cNvPr id="29701" name="Picture 7" descr="Female_Roundworm_copy"/>
          <p:cNvPicPr>
            <a:picLocks noChangeAspect="1" noChangeArrowheads="1"/>
          </p:cNvPicPr>
          <p:nvPr/>
        </p:nvPicPr>
        <p:blipFill>
          <a:blip r:embed="rId3" cstate="print"/>
          <a:srcRect/>
          <a:stretch>
            <a:fillRect/>
          </a:stretch>
        </p:blipFill>
        <p:spPr bwMode="auto">
          <a:xfrm>
            <a:off x="2895600" y="2514600"/>
            <a:ext cx="3048000" cy="2925763"/>
          </a:xfrm>
          <a:prstGeom prst="rect">
            <a:avLst/>
          </a:prstGeom>
          <a:noFill/>
          <a:ln w="9525">
            <a:noFill/>
            <a:miter lim="800000"/>
            <a:headEnd/>
            <a:tailEnd/>
          </a:ln>
        </p:spPr>
      </p:pic>
      <p:pic>
        <p:nvPicPr>
          <p:cNvPr id="29702" name="Picture 9" descr="33-23-EarthwormAnatomy-L"/>
          <p:cNvPicPr>
            <a:picLocks noChangeAspect="1" noChangeArrowheads="1"/>
          </p:cNvPicPr>
          <p:nvPr/>
        </p:nvPicPr>
        <p:blipFill>
          <a:blip r:embed="rId4" cstate="print"/>
          <a:srcRect/>
          <a:stretch>
            <a:fillRect/>
          </a:stretch>
        </p:blipFill>
        <p:spPr bwMode="auto">
          <a:xfrm>
            <a:off x="5932488" y="3276600"/>
            <a:ext cx="3211512"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dirty="0" smtClean="0"/>
              <a:t>Phylum </a:t>
            </a:r>
            <a:r>
              <a:rPr lang="en-US" dirty="0" err="1" smtClean="0"/>
              <a:t>Platyhelminthes</a:t>
            </a:r>
            <a:r>
              <a:rPr lang="en-US" dirty="0" smtClean="0"/>
              <a:t>, or </a:t>
            </a:r>
            <a:r>
              <a:rPr lang="en-US" u="sng" dirty="0" smtClean="0"/>
              <a:t>flatworms</a:t>
            </a:r>
          </a:p>
        </p:txBody>
      </p:sp>
      <p:sp>
        <p:nvSpPr>
          <p:cNvPr id="50179" name="Rectangle 3"/>
          <p:cNvSpPr>
            <a:spLocks noGrp="1" noChangeArrowheads="1"/>
          </p:cNvSpPr>
          <p:nvPr>
            <p:ph idx="1"/>
          </p:nvPr>
        </p:nvSpPr>
        <p:spPr/>
        <p:txBody>
          <a:bodyPr/>
          <a:lstStyle/>
          <a:p>
            <a:pPr eaLnBrk="1" hangingPunct="1">
              <a:defRPr/>
            </a:pPr>
            <a:r>
              <a:rPr lang="en-US" dirty="0" smtClean="0"/>
              <a:t>Members in this phylum are characterized by their flat bodies.</a:t>
            </a:r>
          </a:p>
          <a:p>
            <a:pPr eaLnBrk="1" hangingPunct="1">
              <a:defRPr/>
            </a:pPr>
            <a:r>
              <a:rPr lang="en-US" dirty="0" smtClean="0"/>
              <a:t>Regeneration! Planarians can regenerate an entire body from just a piece of themselves</a:t>
            </a:r>
            <a:r>
              <a:rPr lang="en-US" dirty="0" smtClean="0"/>
              <a:t>.</a:t>
            </a:r>
          </a:p>
          <a:p>
            <a:pPr eaLnBrk="1" hangingPunct="1">
              <a:defRPr/>
            </a:pPr>
            <a:r>
              <a:rPr lang="en-US" dirty="0" smtClean="0">
                <a:hlinkClick r:id="rId2"/>
              </a:rPr>
              <a:t>Flatworm</a:t>
            </a:r>
            <a:endParaRPr lang="en-US" dirty="0">
              <a:hlinkClick r:id="rId2"/>
            </a:endParaRPr>
          </a:p>
          <a:p>
            <a:pPr marL="0" indent="0" eaLnBrk="1" hangingPunct="1">
              <a:buNone/>
              <a:defRPr/>
            </a:pPr>
            <a:r>
              <a:rPr lang="en-US" dirty="0">
                <a:hlinkClick r:id="rId2"/>
              </a:rPr>
              <a:t> </a:t>
            </a:r>
            <a:r>
              <a:rPr lang="en-US" dirty="0" smtClean="0">
                <a:hlinkClick r:id="rId2"/>
              </a:rPr>
              <a:t>  Video </a:t>
            </a:r>
            <a:endParaRPr lang="en-US" dirty="0" smtClean="0"/>
          </a:p>
          <a:p>
            <a:pPr eaLnBrk="1" hangingPunct="1">
              <a:defRPr/>
            </a:pPr>
            <a:endParaRPr lang="en-US" dirty="0" smtClean="0"/>
          </a:p>
        </p:txBody>
      </p:sp>
      <p:pic>
        <p:nvPicPr>
          <p:cNvPr id="30724" name="Picture 4" descr="planaria"/>
          <p:cNvPicPr>
            <a:picLocks noChangeAspect="1" noChangeArrowheads="1"/>
          </p:cNvPicPr>
          <p:nvPr/>
        </p:nvPicPr>
        <p:blipFill>
          <a:blip r:embed="rId3" cstate="print"/>
          <a:srcRect/>
          <a:stretch>
            <a:fillRect/>
          </a:stretch>
        </p:blipFill>
        <p:spPr bwMode="auto">
          <a:xfrm>
            <a:off x="3048000" y="4400550"/>
            <a:ext cx="6096000" cy="2457450"/>
          </a:xfrm>
          <a:prstGeom prst="rect">
            <a:avLst/>
          </a:prstGeom>
          <a:noFill/>
          <a:ln w="9525">
            <a:noFill/>
            <a:miter lim="800000"/>
            <a:headEnd/>
            <a:tailEnd/>
          </a:ln>
        </p:spPr>
      </p:pic>
      <p:sp>
        <p:nvSpPr>
          <p:cNvPr id="30725" name="Line 5"/>
          <p:cNvSpPr>
            <a:spLocks noChangeShapeType="1"/>
          </p:cNvSpPr>
          <p:nvPr/>
        </p:nvSpPr>
        <p:spPr bwMode="auto">
          <a:xfrm>
            <a:off x="4267200" y="3352800"/>
            <a:ext cx="457200" cy="1524000"/>
          </a:xfrm>
          <a:prstGeom prst="line">
            <a:avLst/>
          </a:prstGeom>
          <a:noFill/>
          <a:ln w="41275">
            <a:solidFill>
              <a:srgbClr val="00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dirty="0" smtClean="0"/>
              <a:t>Flatworms, cont’d</a:t>
            </a:r>
          </a:p>
        </p:txBody>
      </p:sp>
      <p:sp>
        <p:nvSpPr>
          <p:cNvPr id="51203" name="Rectangle 3"/>
          <p:cNvSpPr>
            <a:spLocks noGrp="1" noChangeArrowheads="1"/>
          </p:cNvSpPr>
          <p:nvPr>
            <p:ph idx="1"/>
          </p:nvPr>
        </p:nvSpPr>
        <p:spPr/>
        <p:txBody>
          <a:bodyPr/>
          <a:lstStyle/>
          <a:p>
            <a:pPr eaLnBrk="1" hangingPunct="1">
              <a:defRPr/>
            </a:pPr>
            <a:r>
              <a:rPr lang="en-US" smtClean="0"/>
              <a:t>Bilateral Symmetry is when an organism has a left and right side that are almost mirror images</a:t>
            </a:r>
          </a:p>
        </p:txBody>
      </p:sp>
      <p:pic>
        <p:nvPicPr>
          <p:cNvPr id="31748" name="Picture 5" descr="flatworm"/>
          <p:cNvPicPr>
            <a:picLocks noChangeAspect="1" noChangeArrowheads="1"/>
          </p:cNvPicPr>
          <p:nvPr/>
        </p:nvPicPr>
        <p:blipFill>
          <a:blip r:embed="rId2" cstate="print"/>
          <a:srcRect/>
          <a:stretch>
            <a:fillRect/>
          </a:stretch>
        </p:blipFill>
        <p:spPr bwMode="auto">
          <a:xfrm>
            <a:off x="4362450" y="3238500"/>
            <a:ext cx="4781550" cy="3619500"/>
          </a:xfrm>
          <a:prstGeom prst="rect">
            <a:avLst/>
          </a:prstGeom>
          <a:noFill/>
          <a:ln w="9525">
            <a:noFill/>
            <a:miter lim="800000"/>
            <a:headEnd/>
            <a:tailEnd/>
          </a:ln>
        </p:spPr>
      </p:pic>
      <p:sp>
        <p:nvSpPr>
          <p:cNvPr id="31749" name="Line 6"/>
          <p:cNvSpPr>
            <a:spLocks noChangeShapeType="1"/>
          </p:cNvSpPr>
          <p:nvPr/>
        </p:nvSpPr>
        <p:spPr bwMode="auto">
          <a:xfrm>
            <a:off x="4724400" y="3505200"/>
            <a:ext cx="4419600" cy="3352800"/>
          </a:xfrm>
          <a:prstGeom prst="line">
            <a:avLst/>
          </a:prstGeom>
          <a:noFill/>
          <a:ln w="50800">
            <a:solidFill>
              <a:srgbClr val="000000"/>
            </a:solidFill>
            <a:round/>
            <a:headEnd/>
            <a:tailEnd/>
          </a:ln>
        </p:spPr>
        <p:txBody>
          <a:bodyPr/>
          <a:lstStyle/>
          <a:p>
            <a:endParaRPr lang="en-US"/>
          </a:p>
        </p:txBody>
      </p:sp>
      <p:pic>
        <p:nvPicPr>
          <p:cNvPr id="31750" name="Picture 8" descr="bilateral_symmetry"/>
          <p:cNvPicPr>
            <a:picLocks noChangeAspect="1" noChangeArrowheads="1"/>
          </p:cNvPicPr>
          <p:nvPr/>
        </p:nvPicPr>
        <p:blipFill>
          <a:blip r:embed="rId3" cstate="print"/>
          <a:srcRect/>
          <a:stretch>
            <a:fillRect/>
          </a:stretch>
        </p:blipFill>
        <p:spPr bwMode="auto">
          <a:xfrm>
            <a:off x="1143000" y="3429000"/>
            <a:ext cx="2265363"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mtClean="0"/>
              <a:t>Phylum Nematoda</a:t>
            </a:r>
          </a:p>
        </p:txBody>
      </p:sp>
      <p:sp>
        <p:nvSpPr>
          <p:cNvPr id="52227" name="Rectangle 3"/>
          <p:cNvSpPr>
            <a:spLocks noGrp="1" noChangeArrowheads="1"/>
          </p:cNvSpPr>
          <p:nvPr>
            <p:ph idx="1"/>
          </p:nvPr>
        </p:nvSpPr>
        <p:spPr/>
        <p:txBody>
          <a:bodyPr/>
          <a:lstStyle/>
          <a:p>
            <a:pPr eaLnBrk="1" hangingPunct="1">
              <a:defRPr/>
            </a:pPr>
            <a:r>
              <a:rPr lang="en-US" dirty="0" err="1" smtClean="0"/>
              <a:t>Nematoda</a:t>
            </a:r>
            <a:r>
              <a:rPr lang="en-US" dirty="0" smtClean="0"/>
              <a:t>: </a:t>
            </a:r>
            <a:r>
              <a:rPr lang="en-US" u="sng" dirty="0" smtClean="0"/>
              <a:t>roundworms</a:t>
            </a:r>
            <a:r>
              <a:rPr lang="en-US" dirty="0" smtClean="0"/>
              <a:t>, are usually animal parasites.</a:t>
            </a:r>
          </a:p>
          <a:p>
            <a:pPr eaLnBrk="1" hangingPunct="1">
              <a:defRPr/>
            </a:pPr>
            <a:r>
              <a:rPr lang="en-US" dirty="0" smtClean="0"/>
              <a:t>Contaminate uncooked meat such as pork.</a:t>
            </a:r>
          </a:p>
        </p:txBody>
      </p:sp>
      <p:pic>
        <p:nvPicPr>
          <p:cNvPr id="32772" name="Picture 5" descr="nematode"/>
          <p:cNvPicPr>
            <a:picLocks noChangeAspect="1" noChangeArrowheads="1"/>
          </p:cNvPicPr>
          <p:nvPr/>
        </p:nvPicPr>
        <p:blipFill>
          <a:blip r:embed="rId2" cstate="print"/>
          <a:srcRect/>
          <a:stretch>
            <a:fillRect/>
          </a:stretch>
        </p:blipFill>
        <p:spPr bwMode="auto">
          <a:xfrm>
            <a:off x="5715000" y="4143375"/>
            <a:ext cx="3429000" cy="2714625"/>
          </a:xfrm>
          <a:prstGeom prst="rect">
            <a:avLst/>
          </a:prstGeom>
          <a:noFill/>
          <a:ln w="9525">
            <a:noFill/>
            <a:miter lim="800000"/>
            <a:headEnd/>
            <a:tailEnd/>
          </a:ln>
        </p:spPr>
      </p:pic>
      <p:pic>
        <p:nvPicPr>
          <p:cNvPr id="32773" name="Picture 7" descr="Hookworm"/>
          <p:cNvPicPr>
            <a:picLocks noChangeAspect="1" noChangeArrowheads="1"/>
          </p:cNvPicPr>
          <p:nvPr/>
        </p:nvPicPr>
        <p:blipFill>
          <a:blip r:embed="rId3" cstate="print"/>
          <a:srcRect/>
          <a:stretch>
            <a:fillRect/>
          </a:stretch>
        </p:blipFill>
        <p:spPr bwMode="auto">
          <a:xfrm>
            <a:off x="3505200" y="4200525"/>
            <a:ext cx="2266950" cy="2657475"/>
          </a:xfrm>
          <a:prstGeom prst="rect">
            <a:avLst/>
          </a:prstGeom>
          <a:noFill/>
          <a:ln w="9525">
            <a:noFill/>
            <a:miter lim="800000"/>
            <a:headEnd/>
            <a:tailEnd/>
          </a:ln>
        </p:spPr>
      </p:pic>
      <p:pic>
        <p:nvPicPr>
          <p:cNvPr id="32774" name="Picture 9" descr="Trichinella%20spiralis%20encysted%20larvae%20low%20power"/>
          <p:cNvPicPr>
            <a:picLocks noChangeAspect="1" noChangeArrowheads="1"/>
          </p:cNvPicPr>
          <p:nvPr/>
        </p:nvPicPr>
        <p:blipFill>
          <a:blip r:embed="rId4" cstate="print"/>
          <a:srcRect/>
          <a:stretch>
            <a:fillRect/>
          </a:stretch>
        </p:blipFill>
        <p:spPr bwMode="auto">
          <a:xfrm>
            <a:off x="0" y="4114800"/>
            <a:ext cx="34290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92100"/>
            <a:ext cx="8229600" cy="774700"/>
          </a:xfrm>
        </p:spPr>
        <p:txBody>
          <a:bodyPr/>
          <a:lstStyle/>
          <a:p>
            <a:pPr algn="ctr" eaLnBrk="1" hangingPunct="1">
              <a:defRPr/>
            </a:pPr>
            <a:r>
              <a:rPr lang="en-US" dirty="0" smtClean="0"/>
              <a:t>How about a fruit fly?</a:t>
            </a:r>
          </a:p>
        </p:txBody>
      </p:sp>
      <p:sp>
        <p:nvSpPr>
          <p:cNvPr id="3075" name="Rectangle 3"/>
          <p:cNvSpPr>
            <a:spLocks noGrp="1" noChangeArrowheads="1"/>
          </p:cNvSpPr>
          <p:nvPr>
            <p:ph sz="half" idx="1"/>
          </p:nvPr>
        </p:nvSpPr>
        <p:spPr>
          <a:xfrm>
            <a:off x="0" y="914400"/>
            <a:ext cx="4267200" cy="5105400"/>
          </a:xfrm>
        </p:spPr>
        <p:txBody>
          <a:bodyPr/>
          <a:lstStyle/>
          <a:p>
            <a:pPr eaLnBrk="1" hangingPunct="1">
              <a:defRPr/>
            </a:pPr>
            <a:r>
              <a:rPr lang="en-US" sz="3200" dirty="0" smtClean="0"/>
              <a:t>Domain - </a:t>
            </a:r>
            <a:r>
              <a:rPr lang="en-US" sz="3200" smtClean="0"/>
              <a:t>Eukarya</a:t>
            </a:r>
            <a:endParaRPr lang="en-US" sz="3200" dirty="0" smtClean="0"/>
          </a:p>
          <a:p>
            <a:pPr eaLnBrk="1" hangingPunct="1">
              <a:defRPr/>
            </a:pPr>
            <a:endParaRPr lang="en-US" sz="3200" dirty="0" smtClean="0"/>
          </a:p>
          <a:p>
            <a:pPr eaLnBrk="1" hangingPunct="1">
              <a:defRPr/>
            </a:pPr>
            <a:r>
              <a:rPr lang="en-US" sz="3200" dirty="0" smtClean="0"/>
              <a:t>Kingdom - </a:t>
            </a:r>
            <a:r>
              <a:rPr lang="en-US" sz="3200" dirty="0" err="1" smtClean="0"/>
              <a:t>Animalia</a:t>
            </a:r>
            <a:endParaRPr lang="en-US" sz="3200" dirty="0" smtClean="0"/>
          </a:p>
          <a:p>
            <a:pPr eaLnBrk="1" hangingPunct="1">
              <a:defRPr/>
            </a:pPr>
            <a:endParaRPr lang="en-US" sz="3200" dirty="0" smtClean="0"/>
          </a:p>
          <a:p>
            <a:pPr eaLnBrk="1" hangingPunct="1">
              <a:defRPr/>
            </a:pPr>
            <a:r>
              <a:rPr lang="en-US" sz="3200" dirty="0" smtClean="0"/>
              <a:t>Phylum - </a:t>
            </a:r>
            <a:r>
              <a:rPr lang="en-US" sz="3200" dirty="0" err="1" smtClean="0"/>
              <a:t>Arthropoda</a:t>
            </a:r>
            <a:endParaRPr lang="en-US" sz="3200" dirty="0" smtClean="0"/>
          </a:p>
          <a:p>
            <a:pPr eaLnBrk="1" hangingPunct="1">
              <a:defRPr/>
            </a:pPr>
            <a:endParaRPr lang="en-US" sz="3200" dirty="0" smtClean="0"/>
          </a:p>
          <a:p>
            <a:pPr eaLnBrk="1" hangingPunct="1">
              <a:defRPr/>
            </a:pPr>
            <a:r>
              <a:rPr lang="en-US" sz="3200" dirty="0" smtClean="0"/>
              <a:t>Class - </a:t>
            </a:r>
            <a:r>
              <a:rPr lang="en-US" sz="3200" dirty="0" err="1" smtClean="0"/>
              <a:t>Insecta</a:t>
            </a:r>
            <a:endParaRPr lang="en-US" sz="3200" dirty="0" smtClean="0"/>
          </a:p>
          <a:p>
            <a:pPr eaLnBrk="1" hangingPunct="1">
              <a:defRPr/>
            </a:pPr>
            <a:endParaRPr lang="en-US" dirty="0" smtClean="0"/>
          </a:p>
        </p:txBody>
      </p:sp>
      <p:sp>
        <p:nvSpPr>
          <p:cNvPr id="4" name="Content Placeholder 3"/>
          <p:cNvSpPr>
            <a:spLocks noGrp="1"/>
          </p:cNvSpPr>
          <p:nvPr>
            <p:ph sz="half" idx="2"/>
          </p:nvPr>
        </p:nvSpPr>
        <p:spPr>
          <a:xfrm>
            <a:off x="4119563" y="1905000"/>
            <a:ext cx="5176837" cy="4114800"/>
          </a:xfrm>
        </p:spPr>
        <p:txBody>
          <a:bodyPr/>
          <a:lstStyle/>
          <a:p>
            <a:pPr eaLnBrk="1" hangingPunct="1">
              <a:defRPr/>
            </a:pPr>
            <a:r>
              <a:rPr lang="en-US" sz="3200" dirty="0" smtClean="0"/>
              <a:t>Order - </a:t>
            </a:r>
            <a:r>
              <a:rPr lang="en-US" sz="3200" dirty="0" err="1" smtClean="0"/>
              <a:t>Diptera</a:t>
            </a:r>
            <a:endParaRPr lang="en-US" sz="3200" dirty="0" smtClean="0"/>
          </a:p>
          <a:p>
            <a:pPr eaLnBrk="1" hangingPunct="1">
              <a:defRPr/>
            </a:pPr>
            <a:endParaRPr lang="en-US" sz="3200" dirty="0" smtClean="0"/>
          </a:p>
          <a:p>
            <a:pPr eaLnBrk="1" hangingPunct="1">
              <a:defRPr/>
            </a:pPr>
            <a:r>
              <a:rPr lang="en-US" sz="3200" dirty="0" smtClean="0"/>
              <a:t>Family – </a:t>
            </a:r>
            <a:r>
              <a:rPr lang="en-US" sz="3200" dirty="0" err="1" smtClean="0"/>
              <a:t>Drosophilidae</a:t>
            </a:r>
            <a:endParaRPr lang="en-US" sz="3200" dirty="0" smtClean="0"/>
          </a:p>
          <a:p>
            <a:pPr eaLnBrk="1" hangingPunct="1">
              <a:defRPr/>
            </a:pPr>
            <a:endParaRPr lang="en-US" sz="3200" dirty="0" smtClean="0"/>
          </a:p>
          <a:p>
            <a:pPr eaLnBrk="1" hangingPunct="1">
              <a:defRPr/>
            </a:pPr>
            <a:r>
              <a:rPr lang="en-US" sz="3200" dirty="0" smtClean="0"/>
              <a:t>Genus - </a:t>
            </a:r>
            <a:r>
              <a:rPr lang="en-US" sz="3200" i="1" dirty="0" smtClean="0"/>
              <a:t>Drosophila</a:t>
            </a:r>
          </a:p>
          <a:p>
            <a:pPr eaLnBrk="1" hangingPunct="1">
              <a:defRPr/>
            </a:pPr>
            <a:endParaRPr lang="en-US" sz="3200" dirty="0" smtClean="0"/>
          </a:p>
          <a:p>
            <a:pPr eaLnBrk="1" hangingPunct="1">
              <a:defRPr/>
            </a:pPr>
            <a:r>
              <a:rPr lang="en-US" sz="3200" dirty="0" smtClean="0"/>
              <a:t>Species – </a:t>
            </a:r>
            <a:r>
              <a:rPr lang="en-US" sz="3200" i="1" dirty="0" smtClean="0"/>
              <a:t>D. </a:t>
            </a:r>
            <a:r>
              <a:rPr lang="en-US" sz="3200" i="1" dirty="0" err="1" smtClean="0"/>
              <a:t>melangaster</a:t>
            </a:r>
            <a:endParaRPr lang="en-US" sz="3200" dirty="0" smtClean="0"/>
          </a:p>
          <a:p>
            <a:pPr>
              <a:defRPr/>
            </a:pPr>
            <a:endParaRPr lang="en-US" sz="3200" b="1" dirty="0"/>
          </a:p>
        </p:txBody>
      </p:sp>
      <p:pic>
        <p:nvPicPr>
          <p:cNvPr id="7173" name="Picture 2" descr="http://breastcancerbydrruddy.com/wp-content/uploads/2011/05/fly.gif"/>
          <p:cNvPicPr>
            <a:picLocks noChangeAspect="1" noChangeArrowheads="1"/>
          </p:cNvPicPr>
          <p:nvPr/>
        </p:nvPicPr>
        <p:blipFill>
          <a:blip r:embed="rId3" cstate="print"/>
          <a:srcRect/>
          <a:stretch>
            <a:fillRect/>
          </a:stretch>
        </p:blipFill>
        <p:spPr bwMode="auto">
          <a:xfrm>
            <a:off x="762000" y="4927600"/>
            <a:ext cx="2895600" cy="1930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fade">
                                      <p:cBhvr>
                                        <p:cTn id="7" dur="2000"/>
                                        <p:tgtEl>
                                          <p:spTgt spid="307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20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4" end="4"/>
                                            </p:txEl>
                                          </p:spTgt>
                                        </p:tgtEl>
                                        <p:attrNameLst>
                                          <p:attrName>style.visibility</p:attrName>
                                        </p:attrNameLst>
                                      </p:cBhvr>
                                      <p:to>
                                        <p:strVal val="visible"/>
                                      </p:to>
                                    </p:set>
                                    <p:animEffect transition="in" filter="fade">
                                      <p:cBhvr>
                                        <p:cTn id="17" dur="2000"/>
                                        <p:tgtEl>
                                          <p:spTgt spid="307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6" end="6"/>
                                            </p:txEl>
                                          </p:spTgt>
                                        </p:tgtEl>
                                        <p:attrNameLst>
                                          <p:attrName>style.visibility</p:attrName>
                                        </p:attrNameLst>
                                      </p:cBhvr>
                                      <p:to>
                                        <p:strVal val="visible"/>
                                      </p:to>
                                    </p:set>
                                    <p:animEffect transition="in" filter="fade">
                                      <p:cBhvr>
                                        <p:cTn id="22" dur="20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Hookworm%20Foot.jpg"/>
          <p:cNvPicPr>
            <a:picLocks noChangeAspect="1" noChangeArrowheads="1"/>
          </p:cNvPicPr>
          <p:nvPr/>
        </p:nvPicPr>
        <p:blipFill>
          <a:blip r:embed="rId2" cstate="print"/>
          <a:srcRect/>
          <a:stretch>
            <a:fillRect/>
          </a:stretch>
        </p:blipFill>
        <p:spPr bwMode="auto">
          <a:xfrm>
            <a:off x="2209800" y="3286125"/>
            <a:ext cx="4762500" cy="3571875"/>
          </a:xfrm>
          <a:prstGeom prst="rect">
            <a:avLst/>
          </a:prstGeom>
          <a:noFill/>
          <a:ln w="9525">
            <a:noFill/>
            <a:miter lim="800000"/>
            <a:headEnd/>
            <a:tailEnd/>
          </a:ln>
        </p:spPr>
      </p:pic>
      <p:sp>
        <p:nvSpPr>
          <p:cNvPr id="53254" name="Rectangle 6"/>
          <p:cNvSpPr>
            <a:spLocks noGrp="1" noChangeArrowheads="1"/>
          </p:cNvSpPr>
          <p:nvPr>
            <p:ph type="title"/>
          </p:nvPr>
        </p:nvSpPr>
        <p:spPr>
          <a:xfrm>
            <a:off x="228600" y="152400"/>
            <a:ext cx="8229600" cy="2895600"/>
          </a:xfrm>
        </p:spPr>
        <p:txBody>
          <a:bodyPr/>
          <a:lstStyle/>
          <a:p>
            <a:pPr eaLnBrk="1" hangingPunct="1">
              <a:defRPr/>
            </a:pPr>
            <a:r>
              <a:rPr lang="en-US" dirty="0" smtClean="0"/>
              <a:t>A good use?</a:t>
            </a:r>
            <a:br>
              <a:rPr lang="en-US" dirty="0" smtClean="0"/>
            </a:br>
            <a:r>
              <a:rPr lang="en-US" dirty="0" smtClean="0"/>
              <a:t>Worms were used to reduce swelling.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smtClean="0"/>
              <a:t>Phylum Annelida</a:t>
            </a:r>
          </a:p>
        </p:txBody>
      </p:sp>
      <p:sp>
        <p:nvSpPr>
          <p:cNvPr id="55299" name="Rectangle 3"/>
          <p:cNvSpPr>
            <a:spLocks noGrp="1" noChangeArrowheads="1"/>
          </p:cNvSpPr>
          <p:nvPr>
            <p:ph sz="half" idx="1"/>
          </p:nvPr>
        </p:nvSpPr>
        <p:spPr/>
        <p:txBody>
          <a:bodyPr/>
          <a:lstStyle/>
          <a:p>
            <a:pPr eaLnBrk="1" hangingPunct="1">
              <a:defRPr/>
            </a:pPr>
            <a:r>
              <a:rPr lang="en-US" sz="3600" dirty="0" err="1" smtClean="0"/>
              <a:t>Annelida</a:t>
            </a:r>
            <a:r>
              <a:rPr lang="en-US" sz="3600" dirty="0" smtClean="0"/>
              <a:t> are the common </a:t>
            </a:r>
            <a:r>
              <a:rPr lang="en-US" sz="3600" u="sng" dirty="0" smtClean="0"/>
              <a:t>segmented</a:t>
            </a:r>
            <a:r>
              <a:rPr lang="en-US" sz="3600" dirty="0" smtClean="0"/>
              <a:t> worms such as earthworms.</a:t>
            </a:r>
          </a:p>
        </p:txBody>
      </p:sp>
      <p:pic>
        <p:nvPicPr>
          <p:cNvPr id="34820" name="Content Placeholder 6" descr="Worm anatomy.bmp"/>
          <p:cNvPicPr>
            <a:picLocks noGrp="1" noChangeAspect="1"/>
          </p:cNvPicPr>
          <p:nvPr>
            <p:ph sz="half" idx="2"/>
          </p:nvPr>
        </p:nvPicPr>
        <p:blipFill>
          <a:blip r:embed="rId2" cstate="print"/>
          <a:srcRect/>
          <a:stretch>
            <a:fillRect/>
          </a:stretch>
        </p:blipFill>
        <p:spPr>
          <a:xfrm>
            <a:off x="4924425" y="1447800"/>
            <a:ext cx="4140200" cy="43434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earthworm2"/>
          <p:cNvPicPr>
            <a:picLocks noChangeAspect="1" noChangeArrowheads="1"/>
          </p:cNvPicPr>
          <p:nvPr/>
        </p:nvPicPr>
        <p:blipFill>
          <a:blip r:embed="rId2" cstate="print"/>
          <a:srcRect/>
          <a:stretch>
            <a:fillRect/>
          </a:stretch>
        </p:blipFill>
        <p:spPr bwMode="auto">
          <a:xfrm>
            <a:off x="3048000" y="2286000"/>
            <a:ext cx="6096000" cy="4572000"/>
          </a:xfrm>
          <a:prstGeom prst="rect">
            <a:avLst/>
          </a:prstGeom>
          <a:noFill/>
          <a:ln w="9525">
            <a:noFill/>
            <a:miter lim="800000"/>
            <a:headEnd/>
            <a:tailEnd/>
          </a:ln>
        </p:spPr>
      </p:pic>
      <p:sp>
        <p:nvSpPr>
          <p:cNvPr id="56322" name="Rectangle 2"/>
          <p:cNvSpPr>
            <a:spLocks noGrp="1" noChangeArrowheads="1"/>
          </p:cNvSpPr>
          <p:nvPr>
            <p:ph type="title"/>
          </p:nvPr>
        </p:nvSpPr>
        <p:spPr/>
        <p:txBody>
          <a:bodyPr/>
          <a:lstStyle/>
          <a:p>
            <a:pPr eaLnBrk="1" hangingPunct="1">
              <a:defRPr/>
            </a:pPr>
            <a:r>
              <a:rPr lang="en-US" smtClean="0"/>
              <a:t>Earthworms</a:t>
            </a:r>
          </a:p>
        </p:txBody>
      </p:sp>
      <p:sp>
        <p:nvSpPr>
          <p:cNvPr id="56323" name="Rectangle 3"/>
          <p:cNvSpPr>
            <a:spLocks noGrp="1" noChangeArrowheads="1"/>
          </p:cNvSpPr>
          <p:nvPr>
            <p:ph idx="1"/>
          </p:nvPr>
        </p:nvSpPr>
        <p:spPr/>
        <p:txBody>
          <a:bodyPr/>
          <a:lstStyle/>
          <a:p>
            <a:pPr eaLnBrk="1" hangingPunct="1">
              <a:defRPr/>
            </a:pPr>
            <a:r>
              <a:rPr lang="en-US" dirty="0" smtClean="0"/>
              <a:t>Earthworms have a closed circulatory system including 5 “hearts”.  Really, they’re just 5 thicker “pumping” vessels.</a:t>
            </a:r>
          </a:p>
          <a:p>
            <a:pPr eaLnBrk="1" hangingPunct="1">
              <a:defRPr/>
            </a:pPr>
            <a:r>
              <a:rPr lang="en-US" dirty="0" smtClean="0"/>
              <a:t>They breathe through their skin which is why they must stay moist.</a:t>
            </a:r>
          </a:p>
          <a:p>
            <a:pPr eaLnBrk="1" hangingPunct="1">
              <a:defRPr/>
            </a:pPr>
            <a:r>
              <a:rPr lang="en-US" dirty="0" smtClean="0"/>
              <a:t>They have a brain (cerebral ganglia</a:t>
            </a:r>
            <a:r>
              <a:rPr lang="en-US" dirty="0" smtClean="0"/>
              <a:t>).</a:t>
            </a:r>
          </a:p>
          <a:p>
            <a:pPr eaLnBrk="1" hangingPunct="1">
              <a:defRPr/>
            </a:pPr>
            <a:r>
              <a:rPr lang="en-US" dirty="0" smtClean="0">
                <a:hlinkClick r:id="rId3"/>
              </a:rPr>
              <a:t>Annelid Video</a:t>
            </a: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92100"/>
            <a:ext cx="8229600" cy="1003300"/>
          </a:xfrm>
        </p:spPr>
        <p:txBody>
          <a:bodyPr/>
          <a:lstStyle/>
          <a:p>
            <a:pPr>
              <a:defRPr/>
            </a:pPr>
            <a:r>
              <a:rPr lang="en-US" sz="3200" dirty="0" smtClean="0"/>
              <a:t>Our friendly neighborhood earthworm…</a:t>
            </a:r>
            <a:endParaRPr lang="en-US" sz="3200" dirty="0"/>
          </a:p>
        </p:txBody>
      </p:sp>
      <p:pic>
        <p:nvPicPr>
          <p:cNvPr id="36867" name="Content Placeholder 4" descr="Worm anatomy.bmp"/>
          <p:cNvPicPr>
            <a:picLocks noGrp="1" noChangeAspect="1"/>
          </p:cNvPicPr>
          <p:nvPr>
            <p:ph idx="1"/>
          </p:nvPr>
        </p:nvPicPr>
        <p:blipFill>
          <a:blip r:embed="rId2" cstate="print"/>
          <a:srcRect/>
          <a:stretch>
            <a:fillRect/>
          </a:stretch>
        </p:blipFill>
        <p:spPr>
          <a:xfrm>
            <a:off x="1905000" y="1164173"/>
            <a:ext cx="5181600" cy="5436555"/>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smtClean="0"/>
              <a:t>Mollusks</a:t>
            </a:r>
          </a:p>
        </p:txBody>
      </p:sp>
      <p:sp>
        <p:nvSpPr>
          <p:cNvPr id="58371" name="Rectangle 3"/>
          <p:cNvSpPr>
            <a:spLocks noGrp="1" noChangeArrowheads="1"/>
          </p:cNvSpPr>
          <p:nvPr>
            <p:ph idx="1"/>
          </p:nvPr>
        </p:nvSpPr>
        <p:spPr/>
        <p:txBody>
          <a:bodyPr/>
          <a:lstStyle/>
          <a:p>
            <a:pPr eaLnBrk="1" hangingPunct="1">
              <a:defRPr/>
            </a:pPr>
            <a:r>
              <a:rPr lang="en-US" dirty="0" smtClean="0"/>
              <a:t>Mollusks are soft bodied animals that typically have inner or outer shells.  There are three main types – Gastropods, Bivalves, and Cephalopods.</a:t>
            </a:r>
          </a:p>
          <a:p>
            <a:pPr lvl="1" eaLnBrk="1" hangingPunct="1">
              <a:buFont typeface="Tahoma" charset="0"/>
              <a:buChar char="–"/>
              <a:defRPr/>
            </a:pPr>
            <a:r>
              <a:rPr lang="en-US" dirty="0" smtClean="0"/>
              <a:t>Ex. Snails, Slugs, bivalves (clams, oysters), octopi, squid, etc.</a:t>
            </a:r>
          </a:p>
        </p:txBody>
      </p:sp>
      <p:pic>
        <p:nvPicPr>
          <p:cNvPr id="37892" name="Picture 5" descr="gtotem_snail"/>
          <p:cNvPicPr>
            <a:picLocks noChangeAspect="1" noChangeArrowheads="1"/>
          </p:cNvPicPr>
          <p:nvPr/>
        </p:nvPicPr>
        <p:blipFill>
          <a:blip r:embed="rId2" cstate="print"/>
          <a:srcRect/>
          <a:stretch>
            <a:fillRect/>
          </a:stretch>
        </p:blipFill>
        <p:spPr bwMode="auto">
          <a:xfrm>
            <a:off x="228600" y="4834890"/>
            <a:ext cx="2743200" cy="2023110"/>
          </a:xfrm>
          <a:prstGeom prst="rect">
            <a:avLst/>
          </a:prstGeom>
          <a:noFill/>
          <a:ln w="9525">
            <a:noFill/>
            <a:miter lim="800000"/>
            <a:headEnd/>
            <a:tailEnd/>
          </a:ln>
        </p:spPr>
      </p:pic>
      <p:pic>
        <p:nvPicPr>
          <p:cNvPr id="37893" name="Picture 7" descr="2OctopusL_468x315"/>
          <p:cNvPicPr>
            <a:picLocks noChangeAspect="1" noChangeArrowheads="1"/>
          </p:cNvPicPr>
          <p:nvPr/>
        </p:nvPicPr>
        <p:blipFill>
          <a:blip r:embed="rId3" cstate="print"/>
          <a:srcRect/>
          <a:stretch>
            <a:fillRect/>
          </a:stretch>
        </p:blipFill>
        <p:spPr bwMode="auto">
          <a:xfrm>
            <a:off x="5638800" y="4498731"/>
            <a:ext cx="3505200" cy="2359269"/>
          </a:xfrm>
          <a:prstGeom prst="rect">
            <a:avLst/>
          </a:prstGeom>
          <a:noFill/>
          <a:ln w="9525">
            <a:noFill/>
            <a:miter lim="800000"/>
            <a:headEnd/>
            <a:tailEnd/>
          </a:ln>
        </p:spPr>
      </p:pic>
      <p:pic>
        <p:nvPicPr>
          <p:cNvPr id="37894" name="Picture 9" descr="slug"/>
          <p:cNvPicPr>
            <a:picLocks noChangeAspect="1" noChangeArrowheads="1"/>
          </p:cNvPicPr>
          <p:nvPr/>
        </p:nvPicPr>
        <p:blipFill>
          <a:blip r:embed="rId4" cstate="print"/>
          <a:srcRect b="41772"/>
          <a:stretch>
            <a:fillRect/>
          </a:stretch>
        </p:blipFill>
        <p:spPr bwMode="auto">
          <a:xfrm>
            <a:off x="3962400" y="76200"/>
            <a:ext cx="47625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smtClean="0"/>
              <a:t>Characteristics</a:t>
            </a:r>
          </a:p>
        </p:txBody>
      </p:sp>
      <p:sp>
        <p:nvSpPr>
          <p:cNvPr id="60419" name="Rectangle 3"/>
          <p:cNvSpPr>
            <a:spLocks noGrp="1" noChangeArrowheads="1"/>
          </p:cNvSpPr>
          <p:nvPr>
            <p:ph idx="1"/>
          </p:nvPr>
        </p:nvSpPr>
        <p:spPr/>
        <p:txBody>
          <a:bodyPr/>
          <a:lstStyle/>
          <a:p>
            <a:pPr eaLnBrk="1" hangingPunct="1">
              <a:defRPr/>
            </a:pPr>
            <a:r>
              <a:rPr lang="en-US" dirty="0" smtClean="0"/>
              <a:t>Mollusks have a thick muscular foot.</a:t>
            </a:r>
          </a:p>
        </p:txBody>
      </p:sp>
      <p:pic>
        <p:nvPicPr>
          <p:cNvPr id="38916" name="Picture 5" descr="image?id=72197&amp;rendTypeId=35"/>
          <p:cNvPicPr>
            <a:picLocks noChangeAspect="1" noChangeArrowheads="1"/>
          </p:cNvPicPr>
          <p:nvPr/>
        </p:nvPicPr>
        <p:blipFill>
          <a:blip r:embed="rId2" cstate="print"/>
          <a:srcRect/>
          <a:stretch>
            <a:fillRect/>
          </a:stretch>
        </p:blipFill>
        <p:spPr bwMode="auto">
          <a:xfrm>
            <a:off x="1295400" y="2906713"/>
            <a:ext cx="6477000" cy="3951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mtClean="0"/>
              <a:t>Gastropods</a:t>
            </a:r>
          </a:p>
        </p:txBody>
      </p:sp>
      <p:sp>
        <p:nvSpPr>
          <p:cNvPr id="61443" name="Rectangle 3"/>
          <p:cNvSpPr>
            <a:spLocks noGrp="1" noChangeArrowheads="1"/>
          </p:cNvSpPr>
          <p:nvPr>
            <p:ph idx="1"/>
          </p:nvPr>
        </p:nvSpPr>
        <p:spPr/>
        <p:txBody>
          <a:bodyPr/>
          <a:lstStyle/>
          <a:p>
            <a:pPr eaLnBrk="1" hangingPunct="1">
              <a:defRPr/>
            </a:pPr>
            <a:r>
              <a:rPr lang="en-US" u="sng" dirty="0" smtClean="0"/>
              <a:t>Gastropods</a:t>
            </a:r>
            <a:r>
              <a:rPr lang="en-US" dirty="0" smtClean="0"/>
              <a:t> include slugs, snails, and </a:t>
            </a:r>
            <a:r>
              <a:rPr lang="en-US" dirty="0" err="1" smtClean="0"/>
              <a:t>nudibranches</a:t>
            </a:r>
            <a:r>
              <a:rPr lang="en-US" dirty="0" smtClean="0"/>
              <a:t>. They secrete a mucus to aid in movement.</a:t>
            </a:r>
          </a:p>
        </p:txBody>
      </p:sp>
      <p:pic>
        <p:nvPicPr>
          <p:cNvPr id="39940" name="Picture 4" descr="slug"/>
          <p:cNvPicPr>
            <a:picLocks noChangeAspect="1" noChangeArrowheads="1"/>
          </p:cNvPicPr>
          <p:nvPr/>
        </p:nvPicPr>
        <p:blipFill>
          <a:blip r:embed="rId2" cstate="print"/>
          <a:srcRect b="41772"/>
          <a:stretch>
            <a:fillRect/>
          </a:stretch>
        </p:blipFill>
        <p:spPr bwMode="auto">
          <a:xfrm>
            <a:off x="3962400" y="76200"/>
            <a:ext cx="4762500" cy="1752600"/>
          </a:xfrm>
          <a:prstGeom prst="rect">
            <a:avLst/>
          </a:prstGeom>
          <a:noFill/>
          <a:ln w="9525">
            <a:noFill/>
            <a:miter lim="800000"/>
            <a:headEnd/>
            <a:tailEnd/>
          </a:ln>
        </p:spPr>
      </p:pic>
      <p:pic>
        <p:nvPicPr>
          <p:cNvPr id="39941" name="Picture 6" descr="nudibranch"/>
          <p:cNvPicPr>
            <a:picLocks noChangeAspect="1" noChangeArrowheads="1"/>
          </p:cNvPicPr>
          <p:nvPr/>
        </p:nvPicPr>
        <p:blipFill>
          <a:blip r:embed="rId3" cstate="print"/>
          <a:srcRect/>
          <a:stretch>
            <a:fillRect/>
          </a:stretch>
        </p:blipFill>
        <p:spPr bwMode="auto">
          <a:xfrm>
            <a:off x="4114800" y="3124200"/>
            <a:ext cx="4572000" cy="3402013"/>
          </a:xfrm>
          <a:prstGeom prst="rect">
            <a:avLst/>
          </a:prstGeom>
          <a:noFill/>
          <a:ln w="9525">
            <a:noFill/>
            <a:miter lim="800000"/>
            <a:headEnd/>
            <a:tailEnd/>
          </a:ln>
        </p:spPr>
      </p:pic>
      <p:pic>
        <p:nvPicPr>
          <p:cNvPr id="39942" name="Picture 8" descr="Spanish shawl, Flabellina iodinea">
            <a:hlinkClick r:id="rId4" tooltip="Spanish shawl, Flabellina iodinea"/>
          </p:cNvPr>
          <p:cNvPicPr>
            <a:picLocks noChangeAspect="1" noChangeArrowheads="1"/>
          </p:cNvPicPr>
          <p:nvPr/>
        </p:nvPicPr>
        <p:blipFill>
          <a:blip r:embed="rId5" cstate="print"/>
          <a:srcRect/>
          <a:stretch>
            <a:fillRect/>
          </a:stretch>
        </p:blipFill>
        <p:spPr bwMode="auto">
          <a:xfrm>
            <a:off x="609600" y="3810000"/>
            <a:ext cx="3048000" cy="231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smtClean="0"/>
              <a:t>Bivalves</a:t>
            </a:r>
          </a:p>
        </p:txBody>
      </p:sp>
      <p:sp>
        <p:nvSpPr>
          <p:cNvPr id="62467" name="Rectangle 3"/>
          <p:cNvSpPr>
            <a:spLocks noGrp="1" noChangeArrowheads="1"/>
          </p:cNvSpPr>
          <p:nvPr>
            <p:ph idx="1"/>
          </p:nvPr>
        </p:nvSpPr>
        <p:spPr/>
        <p:txBody>
          <a:bodyPr/>
          <a:lstStyle/>
          <a:p>
            <a:pPr eaLnBrk="1" hangingPunct="1">
              <a:defRPr/>
            </a:pPr>
            <a:r>
              <a:rPr lang="en-US" dirty="0" smtClean="0"/>
              <a:t>All </a:t>
            </a:r>
            <a:r>
              <a:rPr lang="en-US" u="sng" dirty="0" smtClean="0"/>
              <a:t>Bivalves</a:t>
            </a:r>
            <a:r>
              <a:rPr lang="en-US" dirty="0" smtClean="0"/>
              <a:t> are two-shelled, filter feeding marine animals that use a strong muscle to hold the two shells together.</a:t>
            </a:r>
          </a:p>
        </p:txBody>
      </p:sp>
      <p:pic>
        <p:nvPicPr>
          <p:cNvPr id="40964" name="Picture 5" descr="55025508"/>
          <p:cNvPicPr>
            <a:picLocks noChangeAspect="1" noChangeArrowheads="1"/>
          </p:cNvPicPr>
          <p:nvPr/>
        </p:nvPicPr>
        <p:blipFill>
          <a:blip r:embed="rId2" cstate="print"/>
          <a:srcRect/>
          <a:stretch>
            <a:fillRect/>
          </a:stretch>
        </p:blipFill>
        <p:spPr bwMode="auto">
          <a:xfrm>
            <a:off x="6918325" y="3048000"/>
            <a:ext cx="2225675" cy="2362200"/>
          </a:xfrm>
          <a:prstGeom prst="rect">
            <a:avLst/>
          </a:prstGeom>
          <a:noFill/>
          <a:ln w="9525">
            <a:noFill/>
            <a:miter lim="800000"/>
            <a:headEnd/>
            <a:tailEnd/>
          </a:ln>
        </p:spPr>
      </p:pic>
      <p:pic>
        <p:nvPicPr>
          <p:cNvPr id="40965" name="Picture 7" descr="SteamerClams1"/>
          <p:cNvPicPr>
            <a:picLocks noChangeAspect="1" noChangeArrowheads="1"/>
          </p:cNvPicPr>
          <p:nvPr/>
        </p:nvPicPr>
        <p:blipFill>
          <a:blip r:embed="rId3" cstate="print"/>
          <a:srcRect/>
          <a:stretch>
            <a:fillRect/>
          </a:stretch>
        </p:blipFill>
        <p:spPr bwMode="auto">
          <a:xfrm>
            <a:off x="3429000" y="4286250"/>
            <a:ext cx="3429000" cy="2571750"/>
          </a:xfrm>
          <a:prstGeom prst="rect">
            <a:avLst/>
          </a:prstGeom>
          <a:noFill/>
          <a:ln w="9525">
            <a:noFill/>
            <a:miter lim="800000"/>
            <a:headEnd/>
            <a:tailEnd/>
          </a:ln>
        </p:spPr>
      </p:pic>
      <p:pic>
        <p:nvPicPr>
          <p:cNvPr id="40966" name="Picture 9" descr="35001454"/>
          <p:cNvPicPr>
            <a:picLocks noChangeAspect="1" noChangeArrowheads="1"/>
          </p:cNvPicPr>
          <p:nvPr/>
        </p:nvPicPr>
        <p:blipFill>
          <a:blip r:embed="rId4" cstate="print"/>
          <a:srcRect/>
          <a:stretch>
            <a:fillRect/>
          </a:stretch>
        </p:blipFill>
        <p:spPr bwMode="auto">
          <a:xfrm>
            <a:off x="0" y="3810000"/>
            <a:ext cx="3505200" cy="257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smtClean="0"/>
              <a:t>Cephalopods</a:t>
            </a:r>
          </a:p>
        </p:txBody>
      </p:sp>
      <p:sp>
        <p:nvSpPr>
          <p:cNvPr id="63491" name="Rectangle 3"/>
          <p:cNvSpPr>
            <a:spLocks noGrp="1" noChangeArrowheads="1"/>
          </p:cNvSpPr>
          <p:nvPr>
            <p:ph idx="1"/>
          </p:nvPr>
        </p:nvSpPr>
        <p:spPr>
          <a:xfrm>
            <a:off x="457200" y="1905000"/>
            <a:ext cx="5791200" cy="4343400"/>
          </a:xfrm>
        </p:spPr>
        <p:txBody>
          <a:bodyPr/>
          <a:lstStyle/>
          <a:p>
            <a:pPr eaLnBrk="1" hangingPunct="1">
              <a:defRPr/>
            </a:pPr>
            <a:r>
              <a:rPr lang="en-US" sz="3600" dirty="0" smtClean="0"/>
              <a:t>This group included the </a:t>
            </a:r>
            <a:r>
              <a:rPr lang="en-US" sz="3600" dirty="0" err="1" smtClean="0"/>
              <a:t>tentacled</a:t>
            </a:r>
            <a:r>
              <a:rPr lang="en-US" sz="3600" dirty="0" smtClean="0"/>
              <a:t> mollusks: squid, nautilus, and octopus.</a:t>
            </a:r>
          </a:p>
          <a:p>
            <a:pPr eaLnBrk="1" hangingPunct="1">
              <a:defRPr/>
            </a:pPr>
            <a:r>
              <a:rPr lang="en-US" sz="3600" dirty="0" smtClean="0"/>
              <a:t>Squid have an inner shell.</a:t>
            </a:r>
          </a:p>
        </p:txBody>
      </p:sp>
      <p:pic>
        <p:nvPicPr>
          <p:cNvPr id="41988" name="Picture 5" descr="071112091852"/>
          <p:cNvPicPr>
            <a:picLocks noChangeAspect="1" noChangeArrowheads="1"/>
          </p:cNvPicPr>
          <p:nvPr/>
        </p:nvPicPr>
        <p:blipFill>
          <a:blip r:embed="rId2" cstate="print"/>
          <a:srcRect/>
          <a:stretch>
            <a:fillRect/>
          </a:stretch>
        </p:blipFill>
        <p:spPr bwMode="auto">
          <a:xfrm>
            <a:off x="6553200" y="0"/>
            <a:ext cx="2497138" cy="6400800"/>
          </a:xfrm>
          <a:prstGeom prst="rect">
            <a:avLst/>
          </a:prstGeom>
          <a:noFill/>
          <a:ln w="9525">
            <a:noFill/>
            <a:miter lim="800000"/>
            <a:headEnd/>
            <a:tailEnd/>
          </a:ln>
        </p:spPr>
      </p:pic>
      <p:pic>
        <p:nvPicPr>
          <p:cNvPr id="41989" name="Picture 7" descr="Chambered_Nautilus"/>
          <p:cNvPicPr>
            <a:picLocks noChangeAspect="1" noChangeArrowheads="1"/>
          </p:cNvPicPr>
          <p:nvPr/>
        </p:nvPicPr>
        <p:blipFill>
          <a:blip r:embed="rId3" cstate="print"/>
          <a:srcRect l="24001" t="16814" r="16000" b="26549"/>
          <a:stretch>
            <a:fillRect/>
          </a:stretch>
        </p:blipFill>
        <p:spPr bwMode="auto">
          <a:xfrm>
            <a:off x="4114800" y="4191000"/>
            <a:ext cx="2500313" cy="2667000"/>
          </a:xfrm>
          <a:prstGeom prst="rect">
            <a:avLst/>
          </a:prstGeom>
          <a:noFill/>
          <a:ln w="9525">
            <a:noFill/>
            <a:miter lim="800000"/>
            <a:headEnd/>
            <a:tailEnd/>
          </a:ln>
        </p:spPr>
      </p:pic>
      <p:pic>
        <p:nvPicPr>
          <p:cNvPr id="41990" name="Picture 9" descr="SquidC"/>
          <p:cNvPicPr>
            <a:picLocks noChangeAspect="1" noChangeArrowheads="1"/>
          </p:cNvPicPr>
          <p:nvPr/>
        </p:nvPicPr>
        <p:blipFill>
          <a:blip r:embed="rId4" cstate="print"/>
          <a:srcRect/>
          <a:stretch>
            <a:fillRect/>
          </a:stretch>
        </p:blipFill>
        <p:spPr bwMode="auto">
          <a:xfrm>
            <a:off x="762000" y="4267200"/>
            <a:ext cx="3095625" cy="2109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dirty="0" smtClean="0"/>
              <a:t>Cephalopods</a:t>
            </a:r>
          </a:p>
        </p:txBody>
      </p:sp>
      <p:sp>
        <p:nvSpPr>
          <p:cNvPr id="64515" name="Rectangle 3"/>
          <p:cNvSpPr>
            <a:spLocks noGrp="1" noChangeArrowheads="1"/>
          </p:cNvSpPr>
          <p:nvPr>
            <p:ph idx="1"/>
          </p:nvPr>
        </p:nvSpPr>
        <p:spPr>
          <a:xfrm>
            <a:off x="457200" y="1447800"/>
            <a:ext cx="8229600" cy="4114800"/>
          </a:xfrm>
        </p:spPr>
        <p:txBody>
          <a:bodyPr/>
          <a:lstStyle/>
          <a:p>
            <a:pPr eaLnBrk="1" hangingPunct="1">
              <a:defRPr/>
            </a:pPr>
            <a:r>
              <a:rPr lang="en-US" dirty="0" smtClean="0"/>
              <a:t>Use tentacles to move and capture food.</a:t>
            </a:r>
          </a:p>
          <a:p>
            <a:pPr eaLnBrk="1" hangingPunct="1">
              <a:defRPr/>
            </a:pPr>
            <a:r>
              <a:rPr lang="en-US" dirty="0" smtClean="0"/>
              <a:t>All can move by a form of jet propulsion.</a:t>
            </a:r>
          </a:p>
        </p:txBody>
      </p:sp>
      <p:pic>
        <p:nvPicPr>
          <p:cNvPr id="1029" name="Picture 5" descr="orthoceras-jet"/>
          <p:cNvPicPr>
            <a:picLocks noChangeAspect="1" noChangeArrowheads="1"/>
          </p:cNvPicPr>
          <p:nvPr/>
        </p:nvPicPr>
        <p:blipFill>
          <a:blip r:embed="rId3" cstate="print"/>
          <a:srcRect/>
          <a:stretch>
            <a:fillRect/>
          </a:stretch>
        </p:blipFill>
        <p:spPr bwMode="auto">
          <a:xfrm>
            <a:off x="4876800" y="0"/>
            <a:ext cx="4267200" cy="1524000"/>
          </a:xfrm>
          <a:prstGeom prst="rect">
            <a:avLst/>
          </a:prstGeom>
          <a:noFill/>
          <a:ln w="9525">
            <a:noFill/>
            <a:miter lim="800000"/>
            <a:headEnd/>
            <a:tailEnd/>
          </a:ln>
        </p:spPr>
      </p:pic>
      <p:graphicFrame>
        <p:nvGraphicFramePr>
          <p:cNvPr id="1026" name="Object 6"/>
          <p:cNvGraphicFramePr>
            <a:graphicFrameLocks noChangeAspect="1"/>
          </p:cNvGraphicFramePr>
          <p:nvPr/>
        </p:nvGraphicFramePr>
        <p:xfrm>
          <a:off x="-1" y="3048000"/>
          <a:ext cx="5082615" cy="3810000"/>
        </p:xfrm>
        <a:graphic>
          <a:graphicData uri="http://schemas.openxmlformats.org/presentationml/2006/ole">
            <mc:AlternateContent xmlns:mc="http://schemas.openxmlformats.org/markup-compatibility/2006">
              <mc:Choice xmlns:v="urn:schemas-microsoft-com:vml" Requires="v">
                <p:oleObj spid="_x0000_s1031" name="Photo Editor Photo" r:id="rId4" imgW="7621064" imgH="5714286" progId="">
                  <p:embed/>
                </p:oleObj>
              </mc:Choice>
              <mc:Fallback>
                <p:oleObj name="Photo Editor Photo" r:id="rId4" imgW="7621064" imgH="5714286"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048000"/>
                        <a:ext cx="508261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0" name="Picture 8" descr="girlwithotto"/>
          <p:cNvPicPr>
            <a:picLocks noChangeAspect="1" noChangeArrowheads="1"/>
          </p:cNvPicPr>
          <p:nvPr/>
        </p:nvPicPr>
        <p:blipFill>
          <a:blip r:embed="rId6" cstate="print"/>
          <a:srcRect/>
          <a:stretch>
            <a:fillRect/>
          </a:stretch>
        </p:blipFill>
        <p:spPr bwMode="auto">
          <a:xfrm>
            <a:off x="5181600" y="2819399"/>
            <a:ext cx="3962400" cy="2839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OR, remember a short acrostic…</a:t>
            </a:r>
          </a:p>
        </p:txBody>
      </p:sp>
      <p:sp>
        <p:nvSpPr>
          <p:cNvPr id="13315" name="Rectangle 3"/>
          <p:cNvSpPr>
            <a:spLocks noGrp="1" noChangeArrowheads="1"/>
          </p:cNvSpPr>
          <p:nvPr>
            <p:ph idx="1"/>
          </p:nvPr>
        </p:nvSpPr>
        <p:spPr>
          <a:xfrm>
            <a:off x="457200" y="1524000"/>
            <a:ext cx="8229600" cy="5029200"/>
          </a:xfrm>
        </p:spPr>
        <p:txBody>
          <a:bodyPr/>
          <a:lstStyle/>
          <a:p>
            <a:pPr eaLnBrk="1" hangingPunct="1">
              <a:defRPr/>
            </a:pPr>
            <a:r>
              <a:rPr lang="en-US" dirty="0" smtClean="0"/>
              <a:t>Donkey		Domain</a:t>
            </a:r>
          </a:p>
          <a:p>
            <a:pPr eaLnBrk="1" hangingPunct="1">
              <a:defRPr/>
            </a:pPr>
            <a:r>
              <a:rPr lang="en-US" dirty="0" smtClean="0"/>
              <a:t>Kong 		Kingdom</a:t>
            </a:r>
          </a:p>
          <a:p>
            <a:pPr eaLnBrk="1" hangingPunct="1">
              <a:defRPr/>
            </a:pPr>
            <a:r>
              <a:rPr lang="en-US" dirty="0" smtClean="0"/>
              <a:t>Plays		Phylum</a:t>
            </a:r>
          </a:p>
          <a:p>
            <a:pPr eaLnBrk="1" hangingPunct="1">
              <a:defRPr/>
            </a:pPr>
            <a:r>
              <a:rPr lang="en-US" dirty="0" smtClean="0"/>
              <a:t>Chess		Class</a:t>
            </a:r>
          </a:p>
          <a:p>
            <a:pPr eaLnBrk="1" hangingPunct="1">
              <a:defRPr/>
            </a:pPr>
            <a:r>
              <a:rPr lang="en-US" dirty="0" smtClean="0"/>
              <a:t>On			Order</a:t>
            </a:r>
          </a:p>
          <a:p>
            <a:pPr eaLnBrk="1" hangingPunct="1">
              <a:defRPr/>
            </a:pPr>
            <a:r>
              <a:rPr lang="en-US" dirty="0" smtClean="0"/>
              <a:t>Fred’s		Family</a:t>
            </a:r>
          </a:p>
          <a:p>
            <a:pPr eaLnBrk="1" hangingPunct="1">
              <a:defRPr/>
            </a:pPr>
            <a:r>
              <a:rPr lang="en-US" dirty="0" smtClean="0"/>
              <a:t>Green		Genus</a:t>
            </a:r>
          </a:p>
          <a:p>
            <a:pPr eaLnBrk="1" hangingPunct="1">
              <a:defRPr/>
            </a:pPr>
            <a:r>
              <a:rPr lang="en-US" dirty="0" smtClean="0"/>
              <a:t>Sink		Species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 calcmode="lin" valueType="num">
                                      <p:cBhvr additive="base">
                                        <p:cTn id="7"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 calcmode="lin" valueType="num">
                                      <p:cBhvr additive="base">
                                        <p:cTn id="13"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315">
                                            <p:txEl>
                                              <p:pRg st="7" end="7"/>
                                            </p:txEl>
                                          </p:spTgt>
                                        </p:tgtEl>
                                        <p:attrNameLst>
                                          <p:attrName>style.visibility</p:attrName>
                                        </p:attrNameLst>
                                      </p:cBhvr>
                                      <p:to>
                                        <p:strVal val="visible"/>
                                      </p:to>
                                    </p:set>
                                    <p:anim calcmode="lin" valueType="num">
                                      <p:cBhvr additive="base">
                                        <p:cTn id="49"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3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hlinkClick r:id="rId2"/>
              </a:rPr>
              <a:t>Mollusc</a:t>
            </a:r>
            <a:r>
              <a:rPr lang="en-US" dirty="0" smtClean="0">
                <a:hlinkClick r:id="rId2"/>
              </a:rPr>
              <a:t> Video</a:t>
            </a:r>
            <a:endParaRPr lang="en-US" dirty="0"/>
          </a:p>
        </p:txBody>
      </p:sp>
    </p:spTree>
    <p:extLst>
      <p:ext uri="{BB962C8B-B14F-4D97-AF65-F5344CB8AC3E}">
        <p14:creationId xmlns:p14="http://schemas.microsoft.com/office/powerpoint/2010/main" val="4028446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defRPr/>
            </a:pPr>
            <a:r>
              <a:rPr lang="en-US" dirty="0" smtClean="0"/>
              <a:t>Sponges are known as </a:t>
            </a:r>
            <a:r>
              <a:rPr lang="en-US" dirty="0" err="1" smtClean="0"/>
              <a:t>Porifers</a:t>
            </a:r>
            <a:endParaRPr lang="en-US" dirty="0" smtClean="0"/>
          </a:p>
        </p:txBody>
      </p:sp>
      <p:sp>
        <p:nvSpPr>
          <p:cNvPr id="46083" name="Rectangle 3"/>
          <p:cNvSpPr>
            <a:spLocks noGrp="1" noChangeArrowheads="1"/>
          </p:cNvSpPr>
          <p:nvPr>
            <p:ph idx="1"/>
          </p:nvPr>
        </p:nvSpPr>
        <p:spPr/>
        <p:txBody>
          <a:bodyPr/>
          <a:lstStyle/>
          <a:p>
            <a:pPr eaLnBrk="1" hangingPunct="1">
              <a:defRPr/>
            </a:pPr>
            <a:r>
              <a:rPr lang="en-US" dirty="0" smtClean="0"/>
              <a:t>Kingdom - </a:t>
            </a:r>
            <a:r>
              <a:rPr lang="en-US" dirty="0" err="1" smtClean="0"/>
              <a:t>Animalia</a:t>
            </a:r>
            <a:endParaRPr lang="en-US" dirty="0" smtClean="0"/>
          </a:p>
          <a:p>
            <a:pPr eaLnBrk="1" hangingPunct="1">
              <a:defRPr/>
            </a:pPr>
            <a:r>
              <a:rPr lang="en-US" dirty="0" smtClean="0"/>
              <a:t>Phylum - </a:t>
            </a:r>
            <a:r>
              <a:rPr lang="en-US" dirty="0" err="1" smtClean="0"/>
              <a:t>Porifera</a:t>
            </a:r>
            <a:endParaRPr lang="en-US" dirty="0" smtClean="0"/>
          </a:p>
          <a:p>
            <a:pPr eaLnBrk="1" hangingPunct="1">
              <a:defRPr/>
            </a:pPr>
            <a:r>
              <a:rPr lang="en-US" dirty="0" smtClean="0"/>
              <a:t>Class</a:t>
            </a:r>
          </a:p>
          <a:p>
            <a:pPr eaLnBrk="1" hangingPunct="1">
              <a:defRPr/>
            </a:pPr>
            <a:r>
              <a:rPr lang="en-US" dirty="0" smtClean="0"/>
              <a:t>Order</a:t>
            </a:r>
          </a:p>
          <a:p>
            <a:pPr eaLnBrk="1" hangingPunct="1">
              <a:defRPr/>
            </a:pPr>
            <a:r>
              <a:rPr lang="en-US" dirty="0" smtClean="0"/>
              <a:t>Family </a:t>
            </a:r>
          </a:p>
          <a:p>
            <a:pPr eaLnBrk="1" hangingPunct="1">
              <a:defRPr/>
            </a:pPr>
            <a:r>
              <a:rPr lang="en-US" dirty="0" smtClean="0"/>
              <a:t>Genus</a:t>
            </a:r>
          </a:p>
          <a:p>
            <a:pPr eaLnBrk="1" hangingPunct="1">
              <a:defRPr/>
            </a:pPr>
            <a:r>
              <a:rPr lang="en-US" dirty="0" smtClean="0"/>
              <a:t>species</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descr="Plakortis-sp-1"/>
          <p:cNvPicPr>
            <a:picLocks noChangeAspect="1" noChangeArrowheads="1"/>
          </p:cNvPicPr>
          <p:nvPr/>
        </p:nvPicPr>
        <p:blipFill>
          <a:blip r:embed="rId2" cstate="print"/>
          <a:srcRect/>
          <a:stretch>
            <a:fillRect/>
          </a:stretch>
        </p:blipFill>
        <p:spPr bwMode="auto">
          <a:xfrm>
            <a:off x="3505200" y="3352800"/>
            <a:ext cx="3467100" cy="2600325"/>
          </a:xfrm>
          <a:prstGeom prst="rect">
            <a:avLst/>
          </a:prstGeom>
          <a:noFill/>
          <a:ln w="9525">
            <a:noFill/>
            <a:miter lim="800000"/>
            <a:headEnd/>
            <a:tailEnd/>
          </a:ln>
        </p:spPr>
      </p:pic>
      <p:pic>
        <p:nvPicPr>
          <p:cNvPr id="10243" name="Picture 4" descr="1sponge"/>
          <p:cNvPicPr>
            <a:picLocks noChangeAspect="1" noChangeArrowheads="1"/>
          </p:cNvPicPr>
          <p:nvPr/>
        </p:nvPicPr>
        <p:blipFill>
          <a:blip r:embed="rId3" cstate="print"/>
          <a:srcRect/>
          <a:stretch>
            <a:fillRect/>
          </a:stretch>
        </p:blipFill>
        <p:spPr bwMode="auto">
          <a:xfrm>
            <a:off x="0" y="0"/>
            <a:ext cx="4495800" cy="3743325"/>
          </a:xfrm>
          <a:prstGeom prst="rect">
            <a:avLst/>
          </a:prstGeom>
          <a:noFill/>
          <a:ln w="9525">
            <a:noFill/>
            <a:miter lim="800000"/>
            <a:headEnd/>
            <a:tailEnd/>
          </a:ln>
        </p:spPr>
      </p:pic>
      <p:pic>
        <p:nvPicPr>
          <p:cNvPr id="10244" name="Picture 6" descr="spawning_sponge"/>
          <p:cNvPicPr>
            <a:picLocks noChangeAspect="1" noChangeArrowheads="1"/>
          </p:cNvPicPr>
          <p:nvPr/>
        </p:nvPicPr>
        <p:blipFill>
          <a:blip r:embed="rId4" cstate="print"/>
          <a:srcRect/>
          <a:stretch>
            <a:fillRect/>
          </a:stretch>
        </p:blipFill>
        <p:spPr bwMode="auto">
          <a:xfrm>
            <a:off x="6286500" y="2628900"/>
            <a:ext cx="2857500" cy="4229100"/>
          </a:xfrm>
          <a:prstGeom prst="rect">
            <a:avLst/>
          </a:prstGeom>
          <a:noFill/>
          <a:ln w="9525">
            <a:noFill/>
            <a:miter lim="800000"/>
            <a:headEnd/>
            <a:tailEnd/>
          </a:ln>
        </p:spPr>
      </p:pic>
      <p:pic>
        <p:nvPicPr>
          <p:cNvPr id="10245" name="Picture 8" descr="crabev5"/>
          <p:cNvPicPr>
            <a:picLocks noChangeAspect="1" noChangeArrowheads="1"/>
          </p:cNvPicPr>
          <p:nvPr/>
        </p:nvPicPr>
        <p:blipFill>
          <a:blip r:embed="rId5" cstate="print"/>
          <a:srcRect/>
          <a:stretch>
            <a:fillRect/>
          </a:stretch>
        </p:blipFill>
        <p:spPr bwMode="auto">
          <a:xfrm>
            <a:off x="0" y="4354513"/>
            <a:ext cx="4191000" cy="2503487"/>
          </a:xfrm>
          <a:prstGeom prst="rect">
            <a:avLst/>
          </a:prstGeom>
          <a:noFill/>
          <a:ln w="9525">
            <a:noFill/>
            <a:miter lim="800000"/>
            <a:headEnd/>
            <a:tailEnd/>
          </a:ln>
        </p:spPr>
      </p:pic>
      <p:pic>
        <p:nvPicPr>
          <p:cNvPr id="10246" name="Picture 10" descr="spongeBobCheer"/>
          <p:cNvPicPr>
            <a:picLocks noChangeAspect="1" noChangeArrowheads="1"/>
          </p:cNvPicPr>
          <p:nvPr/>
        </p:nvPicPr>
        <p:blipFill>
          <a:blip r:embed="rId6" cstate="print"/>
          <a:srcRect/>
          <a:stretch>
            <a:fillRect/>
          </a:stretch>
        </p:blipFill>
        <p:spPr bwMode="auto">
          <a:xfrm>
            <a:off x="5334000" y="0"/>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pPr eaLnBrk="1" hangingPunct="1">
              <a:defRPr/>
            </a:pPr>
            <a:r>
              <a:rPr lang="en-US" sz="4000" smtClean="0"/>
              <a:t>Sponges belong to the Kingdom Animalia</a:t>
            </a:r>
          </a:p>
        </p:txBody>
      </p:sp>
      <p:sp>
        <p:nvSpPr>
          <p:cNvPr id="16391" name="Rectangle 7"/>
          <p:cNvSpPr>
            <a:spLocks noGrp="1" noChangeArrowheads="1"/>
          </p:cNvSpPr>
          <p:nvPr>
            <p:ph type="body" sz="half" idx="1"/>
          </p:nvPr>
        </p:nvSpPr>
        <p:spPr>
          <a:xfrm>
            <a:off x="457200" y="1676400"/>
            <a:ext cx="4038600" cy="4114800"/>
          </a:xfrm>
        </p:spPr>
        <p:txBody>
          <a:bodyPr/>
          <a:lstStyle/>
          <a:p>
            <a:pPr eaLnBrk="1" hangingPunct="1">
              <a:defRPr/>
            </a:pPr>
            <a:r>
              <a:rPr lang="en-US" sz="2800" dirty="0" smtClean="0"/>
              <a:t>Sponges also belong to the phylum </a:t>
            </a:r>
            <a:r>
              <a:rPr lang="en-US" sz="2800" dirty="0" err="1" smtClean="0"/>
              <a:t>Porifera</a:t>
            </a:r>
            <a:r>
              <a:rPr lang="en-US" sz="2800" dirty="0" smtClean="0"/>
              <a:t>.</a:t>
            </a:r>
          </a:p>
          <a:p>
            <a:pPr eaLnBrk="1" hangingPunct="1">
              <a:defRPr/>
            </a:pPr>
            <a:endParaRPr lang="en-US" sz="2800" dirty="0" smtClean="0"/>
          </a:p>
          <a:p>
            <a:pPr eaLnBrk="1" hangingPunct="1">
              <a:defRPr/>
            </a:pPr>
            <a:r>
              <a:rPr lang="en-US" sz="2800" dirty="0" err="1" smtClean="0"/>
              <a:t>Porifera</a:t>
            </a:r>
            <a:r>
              <a:rPr lang="en-US" sz="2800" dirty="0" smtClean="0"/>
              <a:t> means </a:t>
            </a:r>
            <a:r>
              <a:rPr lang="en-US" sz="2800" b="1" u="sng" dirty="0" smtClean="0"/>
              <a:t>“pore bearers”</a:t>
            </a:r>
            <a:r>
              <a:rPr lang="en-US" sz="2800" dirty="0" smtClean="0"/>
              <a:t>.  </a:t>
            </a:r>
          </a:p>
          <a:p>
            <a:pPr eaLnBrk="1" hangingPunct="1">
              <a:defRPr/>
            </a:pPr>
            <a:endParaRPr lang="en-US" sz="2800" dirty="0" smtClean="0"/>
          </a:p>
          <a:p>
            <a:pPr eaLnBrk="1" hangingPunct="1">
              <a:defRPr/>
            </a:pPr>
            <a:r>
              <a:rPr lang="en-US" sz="2800" dirty="0" smtClean="0"/>
              <a:t>The body of a sponge is covered by thousands of tiny openings.</a:t>
            </a:r>
          </a:p>
        </p:txBody>
      </p:sp>
      <p:pic>
        <p:nvPicPr>
          <p:cNvPr id="11268" name="Picture 10" descr=" "/>
          <p:cNvPicPr>
            <a:picLocks noGrp="1" noChangeAspect="1" noChangeArrowheads="1"/>
          </p:cNvPicPr>
          <p:nvPr>
            <p:ph type="clipArt" sz="half" idx="2"/>
          </p:nvPr>
        </p:nvPicPr>
        <p:blipFill>
          <a:blip r:embed="rId2" cstate="print"/>
          <a:srcRect/>
          <a:stretch>
            <a:fillRect/>
          </a:stretch>
        </p:blipFill>
        <p:spPr>
          <a:xfrm>
            <a:off x="4648200" y="2446338"/>
            <a:ext cx="4038600" cy="30321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fade">
                                      <p:cBhvr>
                                        <p:cTn id="7" dur="2000"/>
                                        <p:tgtEl>
                                          <p:spTgt spid="163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91">
                                            <p:txEl>
                                              <p:pRg st="2" end="2"/>
                                            </p:txEl>
                                          </p:spTgt>
                                        </p:tgtEl>
                                        <p:attrNameLst>
                                          <p:attrName>style.visibility</p:attrName>
                                        </p:attrNameLst>
                                      </p:cBhvr>
                                      <p:to>
                                        <p:strVal val="visible"/>
                                      </p:to>
                                    </p:set>
                                    <p:animEffect transition="in" filter="fade">
                                      <p:cBhvr>
                                        <p:cTn id="12" dur="2000"/>
                                        <p:tgtEl>
                                          <p:spTgt spid="163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91">
                                            <p:txEl>
                                              <p:pRg st="4" end="4"/>
                                            </p:txEl>
                                          </p:spTgt>
                                        </p:tgtEl>
                                        <p:attrNameLst>
                                          <p:attrName>style.visibility</p:attrName>
                                        </p:attrNameLst>
                                      </p:cBhvr>
                                      <p:to>
                                        <p:strVal val="visible"/>
                                      </p:to>
                                    </p:set>
                                    <p:animEffect transition="in" filter="fade">
                                      <p:cBhvr>
                                        <p:cTn id="17" dur="2000"/>
                                        <p:tgtEl>
                                          <p:spTgt spid="1639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91">
                                            <p:txEl>
                                              <p:pRg st="2" end="2"/>
                                            </p:txEl>
                                          </p:spTgt>
                                        </p:tgtEl>
                                        <p:attrNameLst>
                                          <p:attrName>style.visibility</p:attrName>
                                        </p:attrNameLst>
                                      </p:cBhvr>
                                      <p:to>
                                        <p:strVal val="visible"/>
                                      </p:to>
                                    </p:set>
                                    <p:animEffect transition="in" filter="fade">
                                      <p:cBhvr>
                                        <p:cTn id="22" dur="2000"/>
                                        <p:tgtEl>
                                          <p:spTgt spid="163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91">
                                            <p:txEl>
                                              <p:pRg st="4" end="4"/>
                                            </p:txEl>
                                          </p:spTgt>
                                        </p:tgtEl>
                                        <p:attrNameLst>
                                          <p:attrName>style.visibility</p:attrName>
                                        </p:attrNameLst>
                                      </p:cBhvr>
                                      <p:to>
                                        <p:strVal val="visible"/>
                                      </p:to>
                                    </p:set>
                                    <p:animEffect transition="in" filter="fade">
                                      <p:cBhvr>
                                        <p:cTn id="27" dur="2000"/>
                                        <p:tgtEl>
                                          <p:spTgt spid="163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mtClean="0"/>
              <a:t>Sponges are invertebrates…</a:t>
            </a:r>
          </a:p>
        </p:txBody>
      </p:sp>
      <p:sp>
        <p:nvSpPr>
          <p:cNvPr id="19459" name="Rectangle 3"/>
          <p:cNvSpPr>
            <a:spLocks noGrp="1" noChangeArrowheads="1"/>
          </p:cNvSpPr>
          <p:nvPr>
            <p:ph idx="1"/>
          </p:nvPr>
        </p:nvSpPr>
        <p:spPr/>
        <p:txBody>
          <a:bodyPr/>
          <a:lstStyle/>
          <a:p>
            <a:pPr eaLnBrk="1" hangingPunct="1">
              <a:defRPr/>
            </a:pPr>
            <a:r>
              <a:rPr lang="en-US" dirty="0" smtClean="0"/>
              <a:t>What does </a:t>
            </a:r>
            <a:r>
              <a:rPr lang="en-US" b="1" u="sng" dirty="0" smtClean="0"/>
              <a:t>invertebrate </a:t>
            </a:r>
            <a:r>
              <a:rPr lang="en-US" dirty="0" smtClean="0"/>
              <a:t>mean?</a:t>
            </a:r>
          </a:p>
          <a:p>
            <a:pPr eaLnBrk="1" hangingPunct="1">
              <a:defRPr/>
            </a:pPr>
            <a:endParaRPr lang="en-US" dirty="0" smtClean="0"/>
          </a:p>
          <a:p>
            <a:pPr eaLnBrk="1" hangingPunct="1">
              <a:defRPr/>
            </a:pPr>
            <a:r>
              <a:rPr lang="en-US" dirty="0" smtClean="0"/>
              <a:t>An animal that has </a:t>
            </a:r>
            <a:r>
              <a:rPr lang="en-US" b="1" u="sng" dirty="0" smtClean="0"/>
              <a:t>no backbone</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Effect transition="in" filter="fade">
                                      <p:cBhvr>
                                        <p:cTn id="7" dur="20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4329</TotalTime>
  <Words>988</Words>
  <Application>Microsoft Office PowerPoint</Application>
  <PresentationFormat>On-screen Show (4:3)</PresentationFormat>
  <Paragraphs>193</Paragraphs>
  <Slides>50</Slides>
  <Notes>1</Notes>
  <HiddenSlides>0</HiddenSlides>
  <MMClips>4</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7" baseType="lpstr">
      <vt:lpstr>Arial</vt:lpstr>
      <vt:lpstr>Calibri</vt:lpstr>
      <vt:lpstr>Showcard Gothic</vt:lpstr>
      <vt:lpstr>Tahoma</vt:lpstr>
      <vt:lpstr>Wingdings</vt:lpstr>
      <vt:lpstr>Ocean</vt:lpstr>
      <vt:lpstr>Photo Editor Photo</vt:lpstr>
      <vt:lpstr>Kingdom Animalia Aquatic Section</vt:lpstr>
      <vt:lpstr>First – a review…</vt:lpstr>
      <vt:lpstr>So what would a human being be?</vt:lpstr>
      <vt:lpstr>How about a fruit fly?</vt:lpstr>
      <vt:lpstr>OR, remember a short acrostic…</vt:lpstr>
      <vt:lpstr>Sponges are known as Porifers</vt:lpstr>
      <vt:lpstr>PowerPoint Presentation</vt:lpstr>
      <vt:lpstr>Sponges belong to the Kingdom Animalia</vt:lpstr>
      <vt:lpstr>Sponges are invertebrates…</vt:lpstr>
      <vt:lpstr>You are a vertebrate – what does that mean?</vt:lpstr>
      <vt:lpstr>Sponges continued.</vt:lpstr>
      <vt:lpstr>Cool facts about sponges</vt:lpstr>
      <vt:lpstr>Sponges can reproduce sexually or asexually.</vt:lpstr>
      <vt:lpstr>PowerPoint Presentation</vt:lpstr>
      <vt:lpstr>Cnidarians</vt:lpstr>
      <vt:lpstr>Anemone</vt:lpstr>
      <vt:lpstr>So what’s a Jellyfish anyway?</vt:lpstr>
      <vt:lpstr>Scarier than a Man O’ War</vt:lpstr>
      <vt:lpstr>PowerPoint Presentation</vt:lpstr>
      <vt:lpstr>Cnidarians’ Reproduction</vt:lpstr>
      <vt:lpstr>Corals</vt:lpstr>
      <vt:lpstr>Hydras</vt:lpstr>
      <vt:lpstr>Sea Anemones</vt:lpstr>
      <vt:lpstr>PowerPoint Presentation</vt:lpstr>
      <vt:lpstr>Echinoderms</vt:lpstr>
      <vt:lpstr>Echinoderms</vt:lpstr>
      <vt:lpstr>Water Vascular System</vt:lpstr>
      <vt:lpstr>Tube FEET</vt:lpstr>
      <vt:lpstr>Starfish</vt:lpstr>
      <vt:lpstr>Starfish </vt:lpstr>
      <vt:lpstr>Starfish</vt:lpstr>
      <vt:lpstr>Sea Cucumber</vt:lpstr>
      <vt:lpstr>Sea Urchin</vt:lpstr>
      <vt:lpstr>Sand Dollars</vt:lpstr>
      <vt:lpstr>PowerPoint Presentation</vt:lpstr>
      <vt:lpstr>I got worms</vt:lpstr>
      <vt:lpstr>Phylum Platyhelminthes, or flatworms</vt:lpstr>
      <vt:lpstr>Flatworms, cont’d</vt:lpstr>
      <vt:lpstr>Phylum Nematoda</vt:lpstr>
      <vt:lpstr>A good use? Worms were used to reduce swelling.</vt:lpstr>
      <vt:lpstr>Phylum Annelida</vt:lpstr>
      <vt:lpstr>Earthworms</vt:lpstr>
      <vt:lpstr>Our friendly neighborhood earthworm…</vt:lpstr>
      <vt:lpstr>Mollusks</vt:lpstr>
      <vt:lpstr>Characteristics</vt:lpstr>
      <vt:lpstr>Gastropods</vt:lpstr>
      <vt:lpstr>Bivalves</vt:lpstr>
      <vt:lpstr>Cephalopods</vt:lpstr>
      <vt:lpstr>Cephalopods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Kingdom Animalia</dc:title>
  <dc:creator>NYCSD</dc:creator>
  <cp:lastModifiedBy>Staff</cp:lastModifiedBy>
  <cp:revision>107</cp:revision>
  <dcterms:created xsi:type="dcterms:W3CDTF">2008-03-06T19:16:52Z</dcterms:created>
  <dcterms:modified xsi:type="dcterms:W3CDTF">2018-05-16T11:14:28Z</dcterms:modified>
</cp:coreProperties>
</file>