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43"/>
  </p:notesMasterIdLst>
  <p:sldIdLst>
    <p:sldId id="256" r:id="rId4"/>
    <p:sldId id="257" r:id="rId5"/>
    <p:sldId id="259" r:id="rId6"/>
    <p:sldId id="260" r:id="rId7"/>
    <p:sldId id="258" r:id="rId8"/>
    <p:sldId id="261" r:id="rId9"/>
    <p:sldId id="262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5" r:id="rId18"/>
    <p:sldId id="270" r:id="rId19"/>
    <p:sldId id="278" r:id="rId20"/>
    <p:sldId id="284" r:id="rId21"/>
    <p:sldId id="271" r:id="rId22"/>
    <p:sldId id="272" r:id="rId23"/>
    <p:sldId id="273" r:id="rId24"/>
    <p:sldId id="274" r:id="rId25"/>
    <p:sldId id="276" r:id="rId26"/>
    <p:sldId id="277" r:id="rId27"/>
    <p:sldId id="281" r:id="rId28"/>
    <p:sldId id="282" r:id="rId29"/>
    <p:sldId id="279" r:id="rId30"/>
    <p:sldId id="280" r:id="rId31"/>
    <p:sldId id="283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ACHER-FS01\USERS\STAFF\THATCH\Chemistry%20II\Solids,%20Liquids%20&amp;%20Phase%20Changes\Enthalpy%20of%20Vaporization%20-%20Mercur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ACHER-FS01\USERS\STAFF\THATCH\Chemistry%20II\Solids,%20Liquids%20&amp;%20Phase%20Changes\Enthalpy%20of%20Vaporization%20-%20Mercu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Vapor Pressure</c:v>
                </c:pt>
              </c:strCache>
            </c:strRef>
          </c:tx>
          <c:spPr>
            <a:ln w="28575">
              <a:noFill/>
            </a:ln>
          </c:spPr>
          <c:trendline>
            <c:trendlineType val="power"/>
          </c:trendline>
          <c:xVal>
            <c:numRef>
              <c:f>Sheet1!$A$2:$A$6</c:f>
              <c:numCache>
                <c:formatCode>General</c:formatCode>
                <c:ptCount val="5"/>
                <c:pt idx="0">
                  <c:v>200</c:v>
                </c:pt>
                <c:pt idx="1">
                  <c:v>250</c:v>
                </c:pt>
                <c:pt idx="2">
                  <c:v>300</c:v>
                </c:pt>
                <c:pt idx="3">
                  <c:v>320</c:v>
                </c:pt>
                <c:pt idx="4">
                  <c:v>340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17.3</c:v>
                </c:pt>
                <c:pt idx="1">
                  <c:v>74.400000000000006</c:v>
                </c:pt>
                <c:pt idx="2">
                  <c:v>246.8</c:v>
                </c:pt>
                <c:pt idx="3">
                  <c:v>376.3</c:v>
                </c:pt>
                <c:pt idx="4">
                  <c:v>557.9</c:v>
                </c:pt>
              </c:numCache>
            </c:numRef>
          </c:yVal>
        </c:ser>
        <c:axId val="202338304"/>
        <c:axId val="202340224"/>
      </c:scatterChart>
      <c:valAx>
        <c:axId val="202338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Temperature (</a:t>
                </a:r>
                <a:r>
                  <a:rPr lang="en-US">
                    <a:latin typeface="Calibri"/>
                  </a:rPr>
                  <a:t>°</a:t>
                </a:r>
                <a:r>
                  <a:rPr lang="en-US"/>
                  <a:t>C)</a:t>
                </a:r>
              </a:p>
            </c:rich>
          </c:tx>
          <c:layout/>
        </c:title>
        <c:numFmt formatCode="General" sourceLinked="1"/>
        <c:tickLblPos val="nextTo"/>
        <c:crossAx val="202340224"/>
        <c:crosses val="autoZero"/>
        <c:crossBetween val="midCat"/>
      </c:valAx>
      <c:valAx>
        <c:axId val="202340224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Vapor Pressure (mmHg)</a:t>
                </a:r>
              </a:p>
            </c:rich>
          </c:tx>
          <c:layout/>
        </c:title>
        <c:numFmt formatCode="General" sourceLinked="1"/>
        <c:tickLblPos val="nextTo"/>
        <c:crossAx val="202338304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Sheet1!$J$1</c:f>
              <c:strCache>
                <c:ptCount val="1"/>
                <c:pt idx="0">
                  <c:v>lnPvap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11445981414485336"/>
                  <c:y val="-0.19040354330708664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100"/>
                  </a:pPr>
                  <a:endParaRPr lang="en-US"/>
                </a:p>
              </c:txPr>
            </c:trendlineLbl>
          </c:trendline>
          <c:xVal>
            <c:numRef>
              <c:f>Sheet1!$I$2:$I$6</c:f>
              <c:numCache>
                <c:formatCode>General</c:formatCode>
                <c:ptCount val="5"/>
                <c:pt idx="0">
                  <c:v>2.1141649048625815E-3</c:v>
                </c:pt>
                <c:pt idx="1">
                  <c:v>1.9120458891013403E-3</c:v>
                </c:pt>
                <c:pt idx="2">
                  <c:v>1.7452006980802793E-3</c:v>
                </c:pt>
                <c:pt idx="3">
                  <c:v>1.6863406408094443E-3</c:v>
                </c:pt>
                <c:pt idx="4">
                  <c:v>1.6313213703099505E-3</c:v>
                </c:pt>
              </c:numCache>
            </c:numRef>
          </c:xVal>
          <c:yVal>
            <c:numRef>
              <c:f>Sheet1!$J$2:$J$6</c:f>
              <c:numCache>
                <c:formatCode>General</c:formatCode>
                <c:ptCount val="5"/>
                <c:pt idx="0">
                  <c:v>2.8507065015037334</c:v>
                </c:pt>
                <c:pt idx="1">
                  <c:v>4.3094559418390466</c:v>
                </c:pt>
                <c:pt idx="2">
                  <c:v>5.5085782920312329</c:v>
                </c:pt>
                <c:pt idx="3">
                  <c:v>5.930386697599392</c:v>
                </c:pt>
                <c:pt idx="4">
                  <c:v>6.3241797348514801</c:v>
                </c:pt>
              </c:numCache>
            </c:numRef>
          </c:yVal>
        </c:ser>
        <c:axId val="202366336"/>
        <c:axId val="202769920"/>
      </c:scatterChart>
      <c:valAx>
        <c:axId val="202366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1/T (K</a:t>
                </a:r>
                <a:r>
                  <a:rPr lang="en-US" baseline="30000"/>
                  <a:t>-1</a:t>
                </a:r>
                <a:r>
                  <a:rPr lang="en-US"/>
                  <a:t>)</a:t>
                </a:r>
              </a:p>
            </c:rich>
          </c:tx>
          <c:layout/>
        </c:title>
        <c:numFmt formatCode="General" sourceLinked="1"/>
        <c:tickLblPos val="nextTo"/>
        <c:crossAx val="202769920"/>
        <c:crosses val="autoZero"/>
        <c:crossBetween val="midCat"/>
      </c:valAx>
      <c:valAx>
        <c:axId val="202769920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ln P</a:t>
                </a:r>
                <a:r>
                  <a:rPr lang="en-US" baseline="-25000"/>
                  <a:t>vap</a:t>
                </a:r>
              </a:p>
            </c:rich>
          </c:tx>
          <c:layout/>
        </c:title>
        <c:numFmt formatCode="General" sourceLinked="1"/>
        <c:tickLblPos val="nextTo"/>
        <c:crossAx val="202366336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6848B-62CB-43C4-8953-B4BFBE946EAD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A4304-B5E0-4785-A1EC-525B954FB2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A4304-B5E0-4785-A1EC-525B954FB2D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B79A5E2-63BE-4457-AA98-B03A0D7DC94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C1CAFAC-ACC8-4A09-A9CF-45EA39EC6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Solids, liquids &amp; Phase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Molecular Structure &amp; IMF’s lead to an understanding of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atoms in a simple cubic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798638"/>
          </a:xfrm>
        </p:spPr>
        <p:txBody>
          <a:bodyPr/>
          <a:lstStyle/>
          <a:p>
            <a:r>
              <a:rPr lang="en-US" dirty="0" smtClean="0"/>
              <a:t>8 atoms</a:t>
            </a:r>
          </a:p>
          <a:p>
            <a:r>
              <a:rPr lang="en-US" dirty="0" smtClean="0"/>
              <a:t>Each is 1/8 inside the cube</a:t>
            </a:r>
          </a:p>
          <a:p>
            <a:r>
              <a:rPr lang="en-US" dirty="0" smtClean="0"/>
              <a:t>8 x 1/8 = 1 net atom in a cubic unit cell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200400" y="3505200"/>
            <a:ext cx="2514600" cy="2667000"/>
            <a:chOff x="3200400" y="3505200"/>
            <a:chExt cx="2514600" cy="2667000"/>
          </a:xfrm>
        </p:grpSpPr>
        <p:sp>
          <p:nvSpPr>
            <p:cNvPr id="4" name="Rectangle 3"/>
            <p:cNvSpPr/>
            <p:nvPr/>
          </p:nvSpPr>
          <p:spPr>
            <a:xfrm>
              <a:off x="3352800" y="3733800"/>
              <a:ext cx="1524000" cy="16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62400" y="4343400"/>
              <a:ext cx="1524000" cy="16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00400" y="3505200"/>
              <a:ext cx="381000" cy="4572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648200" y="3505200"/>
              <a:ext cx="381000" cy="4572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00400" y="5029200"/>
              <a:ext cx="381000" cy="4572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8200" y="5029200"/>
              <a:ext cx="381000" cy="4572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429000" y="3810000"/>
              <a:ext cx="533400" cy="5334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953000" y="3810000"/>
              <a:ext cx="533400" cy="5334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29000" y="5410200"/>
              <a:ext cx="533400" cy="5334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953000" y="5410200"/>
              <a:ext cx="533400" cy="5334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5181600" y="4038600"/>
              <a:ext cx="457200" cy="5334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733800" y="4114800"/>
              <a:ext cx="457200" cy="5334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733800" y="5638800"/>
              <a:ext cx="457200" cy="5334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257800" y="5638800"/>
              <a:ext cx="457200" cy="533400"/>
            </a:xfrm>
            <a:prstGeom prst="ellipse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2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Crystalline solids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100" dirty="0" smtClean="0"/>
              <a:t>How many unit cells share an atom which is located at the face of a unit cell? (See p. 482)</a:t>
            </a:r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How many unit cells share an atom which is located along an edge of a unit </a:t>
            </a:r>
            <a:r>
              <a:rPr lang="en-US" sz="3100" smtClean="0"/>
              <a:t>cell?</a:t>
            </a:r>
            <a:endParaRPr lang="en-US" sz="3100" dirty="0" smtClean="0"/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So how many </a:t>
            </a:r>
            <a:r>
              <a:rPr lang="en-US" sz="3100" b="1" i="1" u="sng" dirty="0" smtClean="0"/>
              <a:t>NET</a:t>
            </a:r>
            <a:r>
              <a:rPr lang="en-US" sz="3100" dirty="0" smtClean="0"/>
              <a:t> atoms are there in a body-centered cubic unit cell? Face-centered cubic?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stCxn id="6" idx="5"/>
            <a:endCxn id="20" idx="1"/>
          </p:cNvCxnSpPr>
          <p:nvPr/>
        </p:nvCxnSpPr>
        <p:spPr>
          <a:xfrm>
            <a:off x="3525604" y="3895445"/>
            <a:ext cx="656151" cy="67847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 atoms in a body-centered cubic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798638"/>
          </a:xfrm>
        </p:spPr>
        <p:txBody>
          <a:bodyPr/>
          <a:lstStyle/>
          <a:p>
            <a:r>
              <a:rPr lang="en-US" dirty="0" smtClean="0"/>
              <a:t>Corners;  8  x  1/8  = 1</a:t>
            </a:r>
          </a:p>
          <a:p>
            <a:r>
              <a:rPr lang="en-US" dirty="0" smtClean="0"/>
              <a:t>Center;  1  x  1  =  1</a:t>
            </a:r>
          </a:p>
          <a:p>
            <a:r>
              <a:rPr lang="en-US" dirty="0" smtClean="0"/>
              <a:t>NET TOTAL = 2 atoms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733800"/>
            <a:ext cx="15240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62400" y="4343400"/>
            <a:ext cx="15240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3505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3505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5029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48200" y="5029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29000" y="38100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53000" y="38100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9000" y="54102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3000" y="54102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181600" y="40386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733800" y="4114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257800" y="5638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14800" y="4495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20" idx="7"/>
          </p:cNvCxnSpPr>
          <p:nvPr/>
        </p:nvCxnSpPr>
        <p:spPr>
          <a:xfrm flipH="1">
            <a:off x="4505045" y="3733800"/>
            <a:ext cx="295555" cy="840115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2"/>
          </p:cNvCxnSpPr>
          <p:nvPr/>
        </p:nvCxnSpPr>
        <p:spPr>
          <a:xfrm flipH="1">
            <a:off x="4419600" y="4305300"/>
            <a:ext cx="762000" cy="4191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9" idx="1"/>
          </p:cNvCxnSpPr>
          <p:nvPr/>
        </p:nvCxnSpPr>
        <p:spPr>
          <a:xfrm flipH="1" flipV="1">
            <a:off x="4419600" y="4876800"/>
            <a:ext cx="905155" cy="840115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0" idx="5"/>
          </p:cNvCxnSpPr>
          <p:nvPr/>
        </p:nvCxnSpPr>
        <p:spPr>
          <a:xfrm flipH="1" flipV="1">
            <a:off x="4505045" y="4951085"/>
            <a:ext cx="295555" cy="306715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886200" y="4876800"/>
            <a:ext cx="380999" cy="11430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33800" y="5638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429000" y="4876800"/>
            <a:ext cx="685800" cy="3810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3962400" y="43434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 atoms in a face-centered cubic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798638"/>
          </a:xfrm>
        </p:spPr>
        <p:txBody>
          <a:bodyPr/>
          <a:lstStyle/>
          <a:p>
            <a:r>
              <a:rPr lang="en-US" dirty="0" smtClean="0"/>
              <a:t>Corners;  8  x  1/8  = 1</a:t>
            </a:r>
          </a:p>
          <a:p>
            <a:r>
              <a:rPr lang="en-US" dirty="0" smtClean="0"/>
              <a:t>Faces;  6  x  1/2  =  3</a:t>
            </a:r>
          </a:p>
          <a:p>
            <a:r>
              <a:rPr lang="en-US" dirty="0" smtClean="0"/>
              <a:t>NET TOTAL = 4 atoms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733800"/>
            <a:ext cx="15240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62400" y="4343400"/>
            <a:ext cx="15240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3505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3505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5029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48200" y="5029200"/>
            <a:ext cx="381000" cy="4572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29000" y="38100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53000" y="38100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9000" y="54102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3000" y="5410200"/>
            <a:ext cx="533400" cy="5334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181600" y="40386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733800" y="4114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257800" y="5638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429000" y="4495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33800" y="5638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953000" y="4495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191000" y="37338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419600" y="4800600"/>
            <a:ext cx="533400" cy="6096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191000" y="5334000"/>
            <a:ext cx="457200" cy="5334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0" idx="6"/>
            <a:endCxn id="27" idx="2"/>
          </p:cNvCxnSpPr>
          <p:nvPr/>
        </p:nvCxnSpPr>
        <p:spPr>
          <a:xfrm>
            <a:off x="3886200" y="4762500"/>
            <a:ext cx="10668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9" idx="4"/>
            <a:endCxn id="33" idx="0"/>
          </p:cNvCxnSpPr>
          <p:nvPr/>
        </p:nvCxnSpPr>
        <p:spPr>
          <a:xfrm>
            <a:off x="4419600" y="4267200"/>
            <a:ext cx="0" cy="10668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32" idx="1"/>
          </p:cNvCxnSpPr>
          <p:nvPr/>
        </p:nvCxnSpPr>
        <p:spPr>
          <a:xfrm>
            <a:off x="4191000" y="4572000"/>
            <a:ext cx="306715" cy="317874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Closest packing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100" dirty="0" smtClean="0"/>
              <a:t>ABA Layering Scheme </a:t>
            </a:r>
          </a:p>
          <a:p>
            <a:pPr>
              <a:buNone/>
            </a:pPr>
            <a:r>
              <a:rPr lang="en-US" sz="3100" dirty="0" smtClean="0"/>
              <a:t>	= hexagonal close-packed (See p. 483)</a:t>
            </a:r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ABC Layering Scheme</a:t>
            </a:r>
          </a:p>
          <a:p>
            <a:pPr>
              <a:buNone/>
            </a:pPr>
            <a:r>
              <a:rPr lang="en-US" sz="3100" dirty="0" smtClean="0"/>
              <a:t>	= cubic close-packed (Same as FCC Unit Cell!)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crystal lattice, the coordination number is the number of atoms (or ions) immediately surrounding an atom (or ion).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000" dirty="0" smtClean="0"/>
              <a:t>(In coordination compounds, this term has a different meaning, but we will not address this alternate meaning at this point in the course.)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density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704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100" dirty="0" smtClean="0"/>
              <a:t>D = m/v</a:t>
            </a:r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m = atomic mass x # of net atoms in the unit cell</a:t>
            </a:r>
          </a:p>
          <a:p>
            <a:pPr>
              <a:buNone/>
            </a:pPr>
            <a:r>
              <a:rPr lang="en-US" sz="3100" dirty="0" smtClean="0"/>
              <a:t>v = </a:t>
            </a:r>
            <a:r>
              <a:rPr lang="en-US" sz="3600" b="1" dirty="0" smtClean="0">
                <a:latin typeface="French Script MT" pitchFamily="66" charset="0"/>
              </a:rPr>
              <a:t>l</a:t>
            </a:r>
            <a:r>
              <a:rPr lang="en-US" sz="3100" dirty="0" smtClean="0"/>
              <a:t> x w x h (or </a:t>
            </a:r>
            <a:r>
              <a:rPr lang="en-US" sz="3600" b="1" dirty="0" smtClean="0">
                <a:latin typeface="French Script MT" pitchFamily="66" charset="0"/>
              </a:rPr>
              <a:t>l </a:t>
            </a:r>
            <a:r>
              <a:rPr lang="en-US" sz="3100" baseline="30000" dirty="0" smtClean="0"/>
              <a:t>3</a:t>
            </a:r>
            <a:r>
              <a:rPr lang="en-US" sz="3100" dirty="0" smtClean="0"/>
              <a:t> if the unit cell is cubic)</a:t>
            </a:r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How do we find the cell edge length if we know the radius? (For </a:t>
            </a:r>
            <a:r>
              <a:rPr lang="en-US" sz="3100" dirty="0" err="1" smtClean="0"/>
              <a:t>scc</a:t>
            </a:r>
            <a:r>
              <a:rPr lang="en-US" sz="3100" dirty="0" smtClean="0"/>
              <a:t>, it’s simple, for bcc and </a:t>
            </a:r>
            <a:r>
              <a:rPr lang="en-US" sz="3100" dirty="0" err="1" smtClean="0"/>
              <a:t>fcc</a:t>
            </a:r>
            <a:r>
              <a:rPr lang="en-US" sz="3100" dirty="0" smtClean="0"/>
              <a:t>, we need to do some triangulation.)</a:t>
            </a:r>
          </a:p>
          <a:p>
            <a:pPr>
              <a:buNone/>
            </a:pPr>
            <a:r>
              <a:rPr lang="en-US" sz="3100" dirty="0" smtClean="0"/>
              <a:t>See p. 484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length of bcc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2438400"/>
            <a:ext cx="609600" cy="6096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38200" y="2438400"/>
            <a:ext cx="15240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048000"/>
            <a:ext cx="14478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2438400"/>
            <a:ext cx="609600" cy="6096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" y="4038600"/>
            <a:ext cx="609600" cy="60960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752600" y="1676400"/>
            <a:ext cx="1295400" cy="1524000"/>
          </a:xfrm>
          <a:prstGeom prst="ellipse">
            <a:avLst/>
          </a:prstGeom>
          <a:solidFill>
            <a:srgbClr val="FFCC66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33400" y="3733800"/>
            <a:ext cx="1676400" cy="1905000"/>
          </a:xfrm>
          <a:prstGeom prst="ellipse">
            <a:avLst/>
          </a:prstGeom>
          <a:solidFill>
            <a:srgbClr val="FFCC66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143000" y="2590800"/>
            <a:ext cx="1600200" cy="1828800"/>
          </a:xfrm>
          <a:prstGeom prst="ellipse">
            <a:avLst/>
          </a:prstGeom>
          <a:solidFill>
            <a:srgbClr val="FFCC66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447800" y="2438400"/>
            <a:ext cx="914400" cy="2209800"/>
          </a:xfrm>
          <a:prstGeom prst="line">
            <a:avLst/>
          </a:prstGeom>
          <a:ln w="444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447800" y="3962400"/>
            <a:ext cx="914400" cy="685800"/>
          </a:xfrm>
          <a:prstGeom prst="line">
            <a:avLst/>
          </a:prstGeom>
          <a:ln w="444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1295400" y="2438400"/>
            <a:ext cx="1752600" cy="2752130"/>
            <a:chOff x="3962400" y="1295400"/>
            <a:chExt cx="1752600" cy="2752130"/>
          </a:xfrm>
        </p:grpSpPr>
        <p:cxnSp>
          <p:nvCxnSpPr>
            <p:cNvPr id="45" name="Straight Connector 44"/>
            <p:cNvCxnSpPr/>
            <p:nvPr/>
          </p:nvCxnSpPr>
          <p:spPr>
            <a:xfrm flipV="1">
              <a:off x="4114800" y="1295400"/>
              <a:ext cx="914400" cy="2209800"/>
            </a:xfrm>
            <a:prstGeom prst="line">
              <a:avLst/>
            </a:prstGeom>
            <a:ln w="444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4114800" y="2819400"/>
              <a:ext cx="914400" cy="685800"/>
            </a:xfrm>
            <a:prstGeom prst="line">
              <a:avLst/>
            </a:prstGeom>
            <a:ln w="4445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029200" y="2819400"/>
              <a:ext cx="685800" cy="6858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114800" y="3505200"/>
              <a:ext cx="16002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029200" y="1371600"/>
              <a:ext cx="0" cy="14478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3962400" y="1905000"/>
              <a:ext cx="6543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4r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724400" y="3124200"/>
              <a:ext cx="31451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  <a:latin typeface="French Script MT" pitchFamily="66" charset="0"/>
                </a:rPr>
                <a:t>l</a:t>
              </a:r>
              <a:endParaRPr lang="en-US" sz="5400" b="1" dirty="0">
                <a:solidFill>
                  <a:schemeClr val="accent6">
                    <a:lumMod val="75000"/>
                  </a:schemeClr>
                </a:solidFill>
                <a:latin typeface="French Script MT" pitchFamily="66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029200" y="1676400"/>
              <a:ext cx="31451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  <a:latin typeface="French Script MT" pitchFamily="66" charset="0"/>
                </a:rPr>
                <a:t>l</a:t>
              </a:r>
              <a:endParaRPr lang="en-US" sz="5400" b="1" dirty="0">
                <a:solidFill>
                  <a:schemeClr val="accent6">
                    <a:lumMod val="75000"/>
                  </a:schemeClr>
                </a:solidFill>
                <a:latin typeface="French Script MT" pitchFamily="66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038910" y="2505670"/>
              <a:ext cx="31451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  <a:latin typeface="French Script MT" pitchFamily="66" charset="0"/>
                </a:rPr>
                <a:t>l</a:t>
              </a:r>
              <a:endParaRPr lang="en-US" sz="5400" b="1" dirty="0">
                <a:solidFill>
                  <a:schemeClr val="accent6">
                    <a:lumMod val="75000"/>
                  </a:schemeClr>
                </a:solidFill>
                <a:latin typeface="French Script MT" pitchFamily="66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5334000" y="3352800"/>
              <a:ext cx="2286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5334000" y="3352800"/>
              <a:ext cx="152400" cy="1524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4876800" y="2590800"/>
              <a:ext cx="152400" cy="14347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4876800" y="2743200"/>
              <a:ext cx="0" cy="2286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4114800" y="4343400"/>
            <a:ext cx="1636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latin typeface="French Script MT" pitchFamily="66" charset="0"/>
              </a:rPr>
              <a:t>l </a:t>
            </a:r>
            <a:r>
              <a:rPr lang="en-US" sz="3200" dirty="0" smtClean="0"/>
              <a:t>= ????</a:t>
            </a:r>
            <a:endParaRPr lang="en-US" sz="32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6096000" y="2209800"/>
            <a:ext cx="2172619" cy="685800"/>
            <a:chOff x="6096000" y="2209800"/>
            <a:chExt cx="2172619" cy="685800"/>
          </a:xfrm>
        </p:grpSpPr>
        <p:sp>
          <p:nvSpPr>
            <p:cNvPr id="81" name="TextBox 80"/>
            <p:cNvSpPr txBox="1"/>
            <p:nvPr/>
          </p:nvSpPr>
          <p:spPr>
            <a:xfrm>
              <a:off x="6400800" y="2286000"/>
              <a:ext cx="18678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     = ????</a:t>
              </a:r>
              <a:endParaRPr lang="en-US" sz="3200" dirty="0"/>
            </a:p>
          </p:txBody>
        </p:sp>
        <p:cxnSp>
          <p:nvCxnSpPr>
            <p:cNvPr id="83" name="Straight Connector 82"/>
            <p:cNvCxnSpPr/>
            <p:nvPr/>
          </p:nvCxnSpPr>
          <p:spPr>
            <a:xfrm flipV="1">
              <a:off x="6096000" y="2209800"/>
              <a:ext cx="914400" cy="685800"/>
            </a:xfrm>
            <a:prstGeom prst="line">
              <a:avLst/>
            </a:prstGeom>
            <a:ln w="4445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6096000" y="2971800"/>
            <a:ext cx="1917742" cy="794266"/>
            <a:chOff x="6096000" y="2971800"/>
            <a:chExt cx="1917742" cy="794266"/>
          </a:xfrm>
        </p:grpSpPr>
        <p:grpSp>
          <p:nvGrpSpPr>
            <p:cNvPr id="97" name="Group 96"/>
            <p:cNvGrpSpPr/>
            <p:nvPr/>
          </p:nvGrpSpPr>
          <p:grpSpPr>
            <a:xfrm>
              <a:off x="6096000" y="2971800"/>
              <a:ext cx="1917742" cy="794266"/>
              <a:chOff x="6096000" y="2971800"/>
              <a:chExt cx="1917742" cy="794266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flipV="1">
                <a:off x="6096000" y="2971800"/>
                <a:ext cx="914400" cy="685800"/>
              </a:xfrm>
              <a:prstGeom prst="line">
                <a:avLst/>
              </a:prstGeom>
              <a:ln w="4445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6400800" y="2996625"/>
                <a:ext cx="161294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    = </a:t>
                </a:r>
                <a:r>
                  <a:rPr lang="en-US" sz="4400" dirty="0" smtClean="0">
                    <a:latin typeface="French Script MT" pitchFamily="66" charset="0"/>
                  </a:rPr>
                  <a:t>l</a:t>
                </a:r>
                <a:r>
                  <a:rPr lang="en-US" sz="3200" dirty="0" smtClean="0"/>
                  <a:t>√2</a:t>
                </a:r>
                <a:endParaRPr lang="en-US" sz="3200" dirty="0"/>
              </a:p>
            </p:txBody>
          </p:sp>
        </p:grpSp>
        <p:cxnSp>
          <p:nvCxnSpPr>
            <p:cNvPr id="88" name="Straight Connector 87"/>
            <p:cNvCxnSpPr/>
            <p:nvPr/>
          </p:nvCxnSpPr>
          <p:spPr>
            <a:xfrm>
              <a:off x="7620000" y="31242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3810000" y="4953000"/>
            <a:ext cx="4572000" cy="707886"/>
            <a:chOff x="3810000" y="4953000"/>
            <a:chExt cx="4572000" cy="707886"/>
          </a:xfrm>
        </p:grpSpPr>
        <p:sp>
          <p:nvSpPr>
            <p:cNvPr id="84" name="TextBox 83"/>
            <p:cNvSpPr txBox="1"/>
            <p:nvPr/>
          </p:nvSpPr>
          <p:spPr>
            <a:xfrm>
              <a:off x="3810000" y="4953000"/>
              <a:ext cx="4572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(4r)</a:t>
              </a:r>
              <a:r>
                <a:rPr lang="en-US" sz="3200" baseline="30000" dirty="0" smtClean="0"/>
                <a:t>2</a:t>
              </a:r>
              <a:r>
                <a:rPr lang="en-US" sz="3200" dirty="0" smtClean="0"/>
                <a:t> = (</a:t>
              </a:r>
              <a:r>
                <a:rPr lang="en-US" sz="4000" b="1" dirty="0" smtClean="0">
                  <a:latin typeface="French Script MT" pitchFamily="66" charset="0"/>
                </a:rPr>
                <a:t>l</a:t>
              </a:r>
              <a:r>
                <a:rPr lang="en-US" sz="3200" dirty="0" smtClean="0"/>
                <a:t>√2)</a:t>
              </a:r>
              <a:r>
                <a:rPr lang="en-US" sz="3200" baseline="30000" dirty="0" smtClean="0"/>
                <a:t> 2</a:t>
              </a:r>
              <a:r>
                <a:rPr lang="en-US" sz="3200" dirty="0" smtClean="0"/>
                <a:t> + </a:t>
              </a:r>
              <a:r>
                <a:rPr lang="en-US" sz="4000" b="1" dirty="0" smtClean="0">
                  <a:latin typeface="French Script MT" pitchFamily="66" charset="0"/>
                </a:rPr>
                <a:t>l </a:t>
              </a:r>
              <a:r>
                <a:rPr lang="en-US" sz="3200" baseline="30000" dirty="0" smtClean="0"/>
                <a:t>2</a:t>
              </a:r>
              <a:r>
                <a:rPr lang="en-US" sz="3200" dirty="0" smtClean="0"/>
                <a:t> </a:t>
              </a:r>
              <a:endParaRPr lang="en-US" sz="3200" dirty="0"/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5486400" y="50292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3810000" y="5562600"/>
            <a:ext cx="4572000" cy="769441"/>
            <a:chOff x="3810000" y="5562600"/>
            <a:chExt cx="4572000" cy="769441"/>
          </a:xfrm>
        </p:grpSpPr>
        <p:sp>
          <p:nvSpPr>
            <p:cNvPr id="92" name="TextBox 91"/>
            <p:cNvSpPr txBox="1"/>
            <p:nvPr/>
          </p:nvSpPr>
          <p:spPr>
            <a:xfrm>
              <a:off x="3810000" y="5562600"/>
              <a:ext cx="4572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4r</a:t>
              </a:r>
              <a:r>
                <a:rPr lang="en-US" sz="4400" dirty="0" smtClean="0"/>
                <a:t>/</a:t>
              </a:r>
              <a:r>
                <a:rPr lang="en-US" sz="3200" dirty="0" smtClean="0"/>
                <a:t> √3 = </a:t>
              </a:r>
              <a:r>
                <a:rPr lang="en-US" sz="4000" b="1" dirty="0" smtClean="0">
                  <a:latin typeface="French Script MT" pitchFamily="66" charset="0"/>
                </a:rPr>
                <a:t>l</a:t>
              </a:r>
              <a:endParaRPr lang="en-US" sz="3200" dirty="0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4800600" y="57150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3 -0.2333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-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TIME!!!!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p. 511-513 #11.37-11.44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371600"/>
            <a:ext cx="4495800" cy="49530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/>
              <a:t>FIVE GOALS</a:t>
            </a:r>
            <a:endParaRPr lang="en-US" sz="1000" b="1" u="sng" dirty="0" smtClean="0"/>
          </a:p>
          <a:p>
            <a:pPr algn="ctr">
              <a:buNone/>
            </a:pPr>
            <a:endParaRPr lang="en-US" sz="1000" b="1" u="sng" dirty="0" smtClean="0"/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Given T &amp; P, identify S, L or G.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Identify the triple point. (a.k.a. – </a:t>
            </a:r>
            <a:r>
              <a:rPr lang="en-US" sz="2400" dirty="0" err="1" smtClean="0"/>
              <a:t>eutechtic</a:t>
            </a:r>
            <a:r>
              <a:rPr lang="en-US" sz="2400" dirty="0" smtClean="0"/>
              <a:t> point)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Identify the phase change for a given change in T &amp; P.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Find the normal M.P. and B.P. (or M.P./B.P. at any given pressure).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Identify the critical point.</a:t>
            </a:r>
          </a:p>
          <a:p>
            <a:pPr marL="582930" indent="-514350">
              <a:buFont typeface="+mj-lt"/>
              <a:buAutoNum type="arabicPeriod"/>
            </a:pPr>
            <a:endParaRPr lang="en-US" sz="2400" dirty="0" smtClean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1981200"/>
            <a:ext cx="3048000" cy="3200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5638800"/>
            <a:ext cx="217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TEMPERATURE (°C)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316083" y="3410113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PRESSURE  (</a:t>
            </a:r>
            <a:r>
              <a:rPr lang="en-US" b="1" dirty="0" err="1" smtClean="0"/>
              <a:t>torr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8" name="Arc 7"/>
          <p:cNvSpPr/>
          <p:nvPr/>
        </p:nvSpPr>
        <p:spPr>
          <a:xfrm rot="10800000" flipH="1">
            <a:off x="-381000" y="3581400"/>
            <a:ext cx="3048000" cy="1295400"/>
          </a:xfrm>
          <a:prstGeom prst="arc">
            <a:avLst/>
          </a:prstGeom>
          <a:ln w="317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16200000" flipH="1" flipV="1">
            <a:off x="419100" y="647700"/>
            <a:ext cx="4495800" cy="2743200"/>
          </a:xfrm>
          <a:prstGeom prst="arc">
            <a:avLst/>
          </a:prstGeom>
          <a:ln w="317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8" idx="2"/>
          </p:cNvCxnSpPr>
          <p:nvPr/>
        </p:nvCxnSpPr>
        <p:spPr>
          <a:xfrm flipH="1" flipV="1">
            <a:off x="2133600" y="1981200"/>
            <a:ext cx="533400" cy="2247900"/>
          </a:xfrm>
          <a:prstGeom prst="line">
            <a:avLst/>
          </a:prstGeom>
          <a:ln w="3175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72095" y="5257800"/>
            <a:ext cx="319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 0	20	40	60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1633478"/>
            <a:ext cx="461665" cy="37767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smtClean="0"/>
              <a:t>   0	250	500	750</a:t>
            </a:r>
            <a:endParaRPr lang="en-US" b="1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2672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143000" y="44958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43000" y="47244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143000" y="49530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43000" y="40386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143000" y="38100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143000" y="35814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43000" y="33528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43000" y="31242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28956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43000" y="26670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143000" y="24384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43000" y="22098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295400" y="1981200"/>
            <a:ext cx="3048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38600" y="1981200"/>
            <a:ext cx="0" cy="32004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1981200"/>
            <a:ext cx="0" cy="32004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09800" y="1981200"/>
            <a:ext cx="0" cy="32004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3528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5814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8100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956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6670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384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812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7526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524000" y="1981200"/>
            <a:ext cx="0" cy="3200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the States of Matter…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990600"/>
          <a:ext cx="8229600" cy="5715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209800"/>
                <a:gridCol w="2209800"/>
                <a:gridCol w="2209800"/>
              </a:tblGrid>
              <a:tr h="4777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Liquids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Gases</a:t>
                      </a:r>
                      <a:endParaRPr lang="en-US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Shape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Volume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Expands to fill container</a:t>
                      </a:r>
                      <a:endParaRPr lang="en-US" sz="1400" dirty="0"/>
                    </a:p>
                  </a:txBody>
                  <a:tcPr/>
                </a:tc>
              </a:tr>
              <a:tr h="776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Particle Arrangement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Highly Organized Crystalline</a:t>
                      </a:r>
                      <a:r>
                        <a:rPr lang="en-US" baseline="0" dirty="0" smtClean="0"/>
                        <a:t> 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Somewhat Organized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Density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Compressibility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Non-Compressible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Virtually Non-Compressible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Highly Compressible</a:t>
                      </a:r>
                      <a:endParaRPr lang="en-US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Particle Motion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Vibrations</a:t>
                      </a:r>
                      <a:r>
                        <a:rPr lang="en-US" baseline="0" dirty="0" smtClean="0"/>
                        <a:t> around a fixed 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Flow around a moveable 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</a:t>
                      </a:r>
                      <a:r>
                        <a:rPr lang="en-US" baseline="0" dirty="0" smtClean="0"/>
                        <a:t> &amp; Independent</a:t>
                      </a:r>
                      <a:endParaRPr lang="en-US" dirty="0"/>
                    </a:p>
                  </a:txBody>
                  <a:tcPr/>
                </a:tc>
              </a:tr>
              <a:tr h="640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MFP</a:t>
                      </a:r>
                    </a:p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(Mean Free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 </a:t>
                      </a:r>
                    </a:p>
                    <a:p>
                      <a:pPr algn="ctr"/>
                      <a:r>
                        <a:rPr lang="en-US" sz="1400" dirty="0" smtClean="0"/>
                        <a:t>(ex. MFP of O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 = 106 nm</a:t>
                      </a:r>
                    </a:p>
                    <a:p>
                      <a:pPr algn="ctr"/>
                      <a:r>
                        <a:rPr lang="en-US" sz="1400" dirty="0" err="1" smtClean="0"/>
                        <a:t>Diam</a:t>
                      </a:r>
                      <a:r>
                        <a:rPr lang="en-US" sz="1400" dirty="0" smtClean="0"/>
                        <a:t> of O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 = 0.334 nm)</a:t>
                      </a:r>
                      <a:endParaRPr lang="en-US" sz="1400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Temperature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477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Pressure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Triple Point</a:t>
            </a:r>
            <a:r>
              <a:rPr lang="en-US" b="1" dirty="0" smtClean="0"/>
              <a:t> </a:t>
            </a:r>
            <a:r>
              <a:rPr lang="en-US" dirty="0" smtClean="0"/>
              <a:t>– the set of conditions (temperature and pressure) under which a substance may remain a solid, a liquid AND a gas simultaneously and indefinitely.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/>
              <a:t>Critical Temperature</a:t>
            </a:r>
            <a:r>
              <a:rPr lang="en-US" b="1" dirty="0" smtClean="0"/>
              <a:t> </a:t>
            </a:r>
            <a:r>
              <a:rPr lang="en-US" dirty="0" smtClean="0"/>
              <a:t>– the temperature ABOVE which, no amount of pressure can liquefy a gas.</a:t>
            </a:r>
          </a:p>
          <a:p>
            <a:r>
              <a:rPr lang="en-US" b="1" u="sng" dirty="0" smtClean="0"/>
              <a:t>Critical Pressure</a:t>
            </a:r>
            <a:r>
              <a:rPr lang="en-US" b="1" dirty="0" smtClean="0"/>
              <a:t> </a:t>
            </a:r>
            <a:r>
              <a:rPr lang="en-US" dirty="0" smtClean="0"/>
              <a:t>– the minimum pressure required to liquefy a gas at its critical temperature.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Normal Melting Point</a:t>
            </a:r>
            <a:r>
              <a:rPr lang="en-US" b="1" dirty="0" smtClean="0"/>
              <a:t> </a:t>
            </a:r>
            <a:r>
              <a:rPr lang="en-US" dirty="0" smtClean="0"/>
              <a:t>– under standard atmospheric pressure, the temperature at which a solid </a:t>
            </a:r>
            <a:r>
              <a:rPr lang="en-US" i="1" dirty="0" smtClean="0"/>
              <a:t>may</a:t>
            </a:r>
            <a:r>
              <a:rPr lang="en-US" dirty="0" smtClean="0"/>
              <a:t> change to a liquid.</a:t>
            </a:r>
          </a:p>
          <a:p>
            <a:r>
              <a:rPr lang="en-US" b="1" u="sng" dirty="0" smtClean="0"/>
              <a:t>Normal Boiling Point</a:t>
            </a:r>
            <a:r>
              <a:rPr lang="en-US" b="1" dirty="0" smtClean="0"/>
              <a:t> </a:t>
            </a:r>
            <a:r>
              <a:rPr lang="en-US" dirty="0" smtClean="0"/>
              <a:t>– under standard atmospheric pressure, the temperature at which a liquid </a:t>
            </a:r>
            <a:r>
              <a:rPr lang="en-US" i="1" dirty="0" smtClean="0"/>
              <a:t>may</a:t>
            </a:r>
            <a:r>
              <a:rPr lang="en-US" dirty="0" smtClean="0"/>
              <a:t> </a:t>
            </a:r>
            <a:r>
              <a:rPr lang="en-US" b="1" i="1" u="sng" dirty="0" smtClean="0"/>
              <a:t>BOIL</a:t>
            </a:r>
            <a:r>
              <a:rPr lang="en-US" dirty="0" smtClean="0"/>
              <a:t>.</a:t>
            </a:r>
          </a:p>
          <a:p>
            <a:endParaRPr lang="en-US" sz="1100" dirty="0" smtClean="0"/>
          </a:p>
          <a:p>
            <a:pPr>
              <a:buNone/>
            </a:pPr>
            <a:r>
              <a:rPr lang="en-US" dirty="0" smtClean="0"/>
              <a:t>Boil vs. Evaporate – both indicate a change from liquid to gas, so what is the difference?</a:t>
            </a:r>
          </a:p>
          <a:p>
            <a:pPr>
              <a:buNone/>
            </a:pPr>
            <a:r>
              <a:rPr lang="en-US" dirty="0" smtClean="0"/>
              <a:t>ANSWER: evaporation is a gradual change which can occur at any temperature below the BP and boiling is a wholesale change which occurs isothermally.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Isothermal Change</a:t>
            </a:r>
            <a:r>
              <a:rPr lang="en-US" b="1" dirty="0" smtClean="0"/>
              <a:t> </a:t>
            </a:r>
            <a:r>
              <a:rPr lang="en-US" dirty="0" smtClean="0"/>
              <a:t>– any change which takes place at a constant temperature. </a:t>
            </a:r>
          </a:p>
          <a:p>
            <a:r>
              <a:rPr lang="en-US" dirty="0" smtClean="0"/>
              <a:t>For most pure substances, melting and boiling are isothermal changes.</a:t>
            </a:r>
          </a:p>
          <a:p>
            <a:r>
              <a:rPr lang="en-US" dirty="0" smtClean="0"/>
              <a:t>For mixtures and amorphous solids, these phase changes may occur over a temperature </a:t>
            </a:r>
            <a:r>
              <a:rPr lang="en-US" b="1" i="1" dirty="0" smtClean="0"/>
              <a:t>range</a:t>
            </a:r>
            <a:r>
              <a:rPr lang="en-US" dirty="0" smtClean="0"/>
              <a:t>, not </a:t>
            </a:r>
            <a:r>
              <a:rPr lang="en-US" i="1" dirty="0" smtClean="0"/>
              <a:t>at</a:t>
            </a:r>
            <a:r>
              <a:rPr lang="en-US" dirty="0" smtClean="0"/>
              <a:t> a </a:t>
            </a:r>
            <a:r>
              <a:rPr lang="en-US" i="1" dirty="0" smtClean="0"/>
              <a:t>specific</a:t>
            </a:r>
            <a:r>
              <a:rPr lang="en-US" dirty="0" smtClean="0"/>
              <a:t> temperature.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/>
              <a:t>Vapor Pressure</a:t>
            </a:r>
            <a:r>
              <a:rPr lang="en-US" dirty="0" smtClean="0"/>
              <a:t> – pressure exerted on the surface of a condensed phase by its own vapor. (Increases with temperature, decreases as strength of intermolecular forces increases.)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PHASE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27432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Solid </a:t>
            </a:r>
            <a:r>
              <a:rPr lang="en-US" dirty="0" smtClean="0">
                <a:sym typeface="Wingdings" pitchFamily="2" charset="2"/>
              </a:rPr>
              <a:t> Liquid</a:t>
            </a: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Liquid  Gas</a:t>
            </a: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Solid  Gas</a:t>
            </a: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Gas Liquid</a:t>
            </a:r>
            <a:r>
              <a:rPr lang="en-US" sz="1100" dirty="0" smtClean="0">
                <a:sym typeface="Wingdings" pitchFamily="2" charset="2"/>
              </a:rPr>
              <a:t/>
            </a:r>
            <a:br>
              <a:rPr lang="en-US" sz="1100" dirty="0" smtClean="0">
                <a:sym typeface="Wingdings" pitchFamily="2" charset="2"/>
              </a:rPr>
            </a:br>
            <a:endParaRPr lang="en-US" sz="11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Liquid  Solid</a:t>
            </a: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endParaRPr lang="en-US" sz="10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Gas  Solid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1600" y="1676400"/>
            <a:ext cx="2743200" cy="4953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411480" lvl="0" indent="-342900" algn="ctr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3000" dirty="0" smtClean="0">
                <a:sym typeface="Wingdings" pitchFamily="2" charset="2"/>
              </a:rPr>
              <a:t>Boiling</a:t>
            </a:r>
          </a:p>
          <a:p>
            <a:pPr marL="411480" lvl="0" indent="-342900" algn="ctr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en-US" sz="1300" dirty="0" smtClean="0"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Condensation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Freezing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Melting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Sublimation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Reverse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Sublimation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(a.k.a.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Deposition)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352800" y="2819400"/>
            <a:ext cx="2133600" cy="1600200"/>
          </a:xfrm>
          <a:prstGeom prst="straightConnector1">
            <a:avLst/>
          </a:prstGeom>
          <a:ln w="889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52800" y="3581400"/>
            <a:ext cx="2286000" cy="1219200"/>
          </a:xfrm>
          <a:prstGeom prst="straightConnector1">
            <a:avLst/>
          </a:prstGeom>
          <a:ln w="889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429000" y="1905000"/>
            <a:ext cx="2514600" cy="990600"/>
          </a:xfrm>
          <a:prstGeom prst="straightConnector1">
            <a:avLst/>
          </a:prstGeom>
          <a:ln w="889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05200" y="2057400"/>
            <a:ext cx="2362200" cy="2133600"/>
          </a:xfrm>
          <a:prstGeom prst="straightConnector1">
            <a:avLst/>
          </a:prstGeom>
          <a:ln w="889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505200" y="3352800"/>
            <a:ext cx="2362200" cy="1752600"/>
          </a:xfrm>
          <a:prstGeom prst="straightConnector1">
            <a:avLst/>
          </a:prstGeom>
          <a:ln w="889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352800" y="5715000"/>
            <a:ext cx="2438400" cy="152400"/>
          </a:xfrm>
          <a:prstGeom prst="straightConnector1">
            <a:avLst/>
          </a:prstGeom>
          <a:ln w="889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Melting Point…Redefined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419600"/>
            <a:ext cx="7772400" cy="2133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Scenario #1 –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vap</a:t>
            </a:r>
            <a:r>
              <a:rPr lang="en-US" sz="3600" dirty="0" smtClean="0"/>
              <a:t> solid  &gt; 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vap</a:t>
            </a:r>
            <a:r>
              <a:rPr lang="en-US" sz="3600" dirty="0" smtClean="0"/>
              <a:t> liquid</a:t>
            </a:r>
          </a:p>
          <a:p>
            <a:r>
              <a:rPr lang="en-US" sz="3600" dirty="0" smtClean="0"/>
              <a:t>Scenario #2 –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vap</a:t>
            </a:r>
            <a:r>
              <a:rPr lang="en-US" sz="3600" dirty="0" smtClean="0"/>
              <a:t> solid  &lt; 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vap</a:t>
            </a:r>
            <a:r>
              <a:rPr lang="en-US" sz="3600" dirty="0" smtClean="0"/>
              <a:t> liquid</a:t>
            </a:r>
          </a:p>
          <a:p>
            <a:r>
              <a:rPr lang="en-US" sz="3600" dirty="0" smtClean="0"/>
              <a:t>Scenario #3 –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vap</a:t>
            </a:r>
            <a:r>
              <a:rPr lang="en-US" sz="3600" dirty="0" smtClean="0"/>
              <a:t> solid  = 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vap</a:t>
            </a:r>
            <a:r>
              <a:rPr lang="en-US" sz="3600" dirty="0" smtClean="0"/>
              <a:t> liquid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2590800" y="2438400"/>
            <a:ext cx="1524000" cy="152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57800" y="2438400"/>
            <a:ext cx="1524000" cy="152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24200" y="1524000"/>
            <a:ext cx="457200" cy="1066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1200" y="1600200"/>
            <a:ext cx="457200" cy="1066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/>
          <p:cNvSpPr/>
          <p:nvPr/>
        </p:nvSpPr>
        <p:spPr>
          <a:xfrm rot="10800000">
            <a:off x="3048000" y="1143000"/>
            <a:ext cx="609600" cy="5334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/>
          <p:cNvSpPr/>
          <p:nvPr/>
        </p:nvSpPr>
        <p:spPr>
          <a:xfrm rot="10800000">
            <a:off x="5715000" y="1219200"/>
            <a:ext cx="609600" cy="5334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1905000"/>
            <a:ext cx="24384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/>
          <p:cNvSpPr/>
          <p:nvPr/>
        </p:nvSpPr>
        <p:spPr>
          <a:xfrm rot="10800000">
            <a:off x="4419600" y="1524000"/>
            <a:ext cx="609600" cy="990600"/>
          </a:xfrm>
          <a:prstGeom prst="trapezoid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48200" y="1295400"/>
            <a:ext cx="1524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19600" y="1143000"/>
            <a:ext cx="609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AutoShape 2" descr="data:image/jpeg;base64,/9j/4AAQSkZJRgABAQAAAQABAAD/2wCEAAkGBxQTEhUUExQVFRQXGRoaFxgYGBoYHRcdHBsaHBccGBoaHCggHholHRgXITEhJSkrLi4uHB8zODMsNygtLisBCgoKDg0OFBAQFywcHBwsLCwsLCwsLCwsLCwsLCwsLCwsLCwsLCwsLCwsLCwsLCwsLCwsLCwsLCwsNywsLCwsLP/AABEIAL8BBwMBIgACEQEDEQH/xAAcAAACAwEBAQEAAAAAAAAAAAAABQMEBgIHAQj/xAA6EAACAQIEAwYEBQMFAAMBAAABAhEAAwQSITEFQVEGEyJhcZEygaGxBxRCwfAjUtEkM2KC4ZLC8RX/xAAXAQEBAQEAAAAAAAAAAAAAAAAAAQID/8QAHREBAQEBAAMAAwAAAAAAAAAAAAERAhIhMUFRYf/aAAwDAQACEQMRAD8A9xooooCiiigKKKKAooooCiiigKK5zjqK+g0H2iiigKKKKAooooCiiigKKKKAooooCiiigKKKKAooooCiiigKKKKAooooCiiigK4uXABJruvNvxi4jdtIgtsVEEtrEyygA/KfbzqybStbf7RqB4EZtdtB845jb3FVz2guH4bUDmdTHtXkGG7U3pQFzckE5tAFkka6gkjL7kbDWthwLtkbz5RaI/sdiDIkrmJ3kwdAdK6eMZ1pMdxS9p/U7sHbZf2zUpPELpYqLxY6iMxJn0yzzr7x+/hrZUXV8dyQIVTmPMEtLR6U1wLC6oNpgqyPD8JUdHEAhoj3oFvCLeJZibyBV/SBqfXQ/czV/AWLlokG48TplUnT5xHprTFMGRqzT6aT6kkzRdK75Tp5kD2FTRHa4q+dgbmggQygQfP1396jxvawWyRNtm6DMPrrUjRvkWZ3jXyrz7t9gpRnUnnLAKzA8gAdD0+YpJB6ZwjtCl5shBRuWhKkxMZo0PkadV+T+z3a+9aZfGw1UjxQBB6c5iOcafL9TcNxYu2bdwbOit7iazZPwsSYrFJbEuwUef7daiHEEjQk+imsR+Jlx2ayiMVJbTzOVyfYD61kOAYzEkWsr69SMwgBW2nebijltVnHo16q/aiwNASToYA1g6g6mqOI7cWVMd3eJ9FH/wBqzq4i5e+PwMIllJUHmCVO8iPeq+NwloFQzhWO2wn/AK7gfKteMTTjG/iMq/BYJMx4nyj6Kar2PxFdmANu0gJMsXJCgc22jl71CnBgSsCdQZIY6A7fDTZuz1g3Rc2CgkAI65TpBEKJEFt/KmQ2urXbtcxDKrAaSjTJ0mBrr5TrWiwnGbNwSLijyJA8t5g/I1kTwJO/a8Ua4CCFQqANZJOvOTp5ACqOI4FdBzvCqIIIAUrGwGUNInqPap4w2vSrbhhIII6gzXVec8OsXwoKXXgTABELIGkA7+daTgnFLucW70EMIRv1ZgNQ2gG23Pfflm84utFRRRWVFFFFAUUUUBRRRQFFFFAUUUUBXkn44YW5cfDqiZ5GizGYm4qqBO7EuI8s3SvW68l/H5itqw63GQyyiCIaSp1nmIkEbQavP1K86uWO8YLbXKEISIy5vCmYg8zOoPSOtXuzRNjFBLggxCjcjm0kCNo08+dUuyE3WuscqoRbEmNyApygaRKt6aU3xHBsViFsC3aQXEYszs6r8IAAJPOADGu+kmurJ72wuo2PTMQDbw7FddQ0giPPmPQ+VK+xXHRdvuF0uHDr3uqiXRhBgGZynXpAFddvuz1+435oAMGsqjKDOUo2bMBzBg7AnWlP4aYWcTcdgQwBB3kZs3xEgbkN5kiSNqivbe/zADyA9SN4r4a4sjTroOftQH28xz/xUHLvE/yK8r7dcbKYRXt+KWUgnpJ+L2Fel4rUR1GteadrsL+VSwjqrKr6ZpyjIpfXfaRvpIqwZbFcGtW8MLbBDdSHutoTvtm3CgT5aV+hfw7xHecNwzf8I9mI/avz/YZ7zvdtNcyeJVJmH5FlGhzE9YMEaaV7n+E0jhdgEQVNwR0i41Tr4RmO3nGV/OOpOlgbD4mZ7ZAyz0VifUiuOEXUK+ABbasqEnSXWTcOvmV9YNJu12EbEcbxNhcohVbMwkKRasEE9dXH83Rdub7WBbti7nvAkXFQso2Up4Mxgwx8XMT6VqfEbnh2JLNdVo8JM84B5emhq5gcWtu5bkKZzFWIkroFiTy5+tZbsriGdmVh+hdZ57keokU4uMBesJE6tr6xA96o3TYkkAhgPuevoK7tY5NiTPmCfrS3DoAJB6VPfswfEVXyJkgelYVfGKQkAMCf81Bi8XbgqSJ5iD9dKiw9+zbHhaTzMGT9Kp8S4jbdGDW/DBklgCBzI0P3pgVYg2xbcWzDbgq2QMygkAkcjtVPC9py7q5CpBEKPL7+tZfh1+2UYq0iWhxsyiYb1qfC4ZtIkc4iZ0OnvW0e6g0VDg3m2h6qp9wKmrg2KKKKAooooCiiigKKKKAooooCsL+KHBrWKS0l3NHjylf7oBE+Wlbqsr22kmyoEtLFfXwx+9a5+pXkmAFtAptyAFyEEbMsGZ/V09Zr03h7W764fumOZVCN0kiW06gFvceVea43hY7zEW9bZdjdtwYnQAyRp159OVP+zWKuL3dpTCocytIJUZFDTJiAByneurJ5inIs+IgFXYGenjBHpS3hHDlt5nVtCPDG2oJEjadzVY4s3LNtrrwWukMwj9QJkjbaf4afXWS0ndqBlkjTXYKfnod/M0De3egDX012rl7vMk7/AON/r/DXDCB86r3nIOXn/IrKuLtydPp51S7UcNW8FLLnFslss9Rpy1PhIAqd1316DbqJ361B/wD0B+YCZgVYAEdJ6c9D96sRkBwNLbp3ZchssxHwsQSymNor1jsVbC2GVSSveOQTuQxDfckfKsLxnhrpbAk5TnIIA0h4Ag6a6GPPlWq/DW8Dh7kGQLpjSIAVR89pqd/Fjz78UOKPguJ3L1vL/VtpM+SrJj/qlYPiuNF++t7L/WYy5kwf6ShVVfJs0czIHKtd+PvD/wDWW74LR3YVwASABJBMdZj2rPdjuENdvd9iVKW3Eo0ZRcLbFfTUdJkbg1J+hoOzdtrVxEbcrmb1I29op9jH/wBVhwebN9F5+9VOJWYxqqgJARcx09VOnMgL/JqzcH9e2TuJj5lZ+1bRsLN8AwN9NenWp9MhYAEzsZ19I12+xpTh43PXWravJ5x51lXT2+gj0n96r4lZGnz/AHnyq8vSocRbJVgDqQQPUjp86Dyjs/kZnhcsFsgOrBZOVTHIACtNgEy5wYiPCPLKNNeVK+A4Frb3CV1M/wDs/wDvOmmFsy0kkyGKzyAY6baaEVpHsGAWLVsbwiieugqxUdhYVR0A+1SVwbFFFFAUUUUBRRRQFFFVb3ELakguJAkidaC1RVNuILoRJBEion4l0FXKGNZjtxcKLacAk5isjfxDy5aT8qYtxUjpSXtRxUpaF7MwFpluMEyyVEhozAj4WNaksqWsXjj4RccE6sJiFJykAKeZhR0GrbxomxnHhbtNBMZSCdPFmidI8O413kE8qccd4wcS9pLF0GylsXXZhlW6zEKgCrLKQCWymImIqvicHh1whw2JAL2wPFh7YaSAXi6sTrnUs40II2rprLO4/iJu4OyuH5XcryDoxjJrtB2k9QOYr0LhWCOHweW8IvZFdwf0MyrC/IwvyNRcC7DHCWEFu87XS+cEnQaZlUabQu/Xyq3xW9duL3dy2C7ysqwYkgg7KdNpjyqBtirwaCNFgRpz51Xds2p3/n896W4PiZ7pbfdu7KoVoUkgiAdOlRocXdkJYKL1Mj6sRJ+dTFHGL5VQQFiSehByx4NILajSdiT6+fcG4fi7mM7pbRmzqzf3AnvMxZiBLwcs8ljlXqHDOBtcUC44hSQQNWJ0mW2H/Was4Dhd21fZlZWL2smcpljuwe6zKG8QUkzrPi0iaqJ+FWTcw6i+oVmzMEJErqeU8p9ql7EcOGHGJRSSovnLIiBlUgb6771huJYG6eL4W5ibuS8qlw9libTpbPjQ22i5bLSdAzAyBHOvUuFWituWADMSzAciTMfIQPlWbVhTxfDW7l26l1QUa0M87ZDmUyfQH3rB4f8AD8LYtrZxN1pYFHfxKLYLMqBNhvM6a8q0P4g8UTDX7RuAhLqEBgrH4JNwMQCAoQz4hEBjyNVcZxVLOOspat3EtOJObS2PiBdRMfrGgI61YVl+GWxbxTIx/qgW+8USQrQwYAnWAcoB5iKZ4pP9Rb01J+kAj70swPDMVcx1/F2u7uWwzrc8cEjOSGUEQfgUjxbDqau2cerYvDjYsx302C/sRWkamzh2PwietTragVoLb8hAqriXTXSWrGqWW2r5caJ0qHEcSRWKDcb+VQ4jFaCDJO0SPc1RncNdm6+bwjOSQCPEP0xG0gzzimy4fNdBRpUdd9Trr8jSW5whsOSX/qN3hz6x3ZKo8az/AHt6+L52uHS16x8YRmyjmNDrqeg+1aR66BX2kVztRaAJAZoOwy+41rrDdo0ePAwnrH7GuPjWtO6KgtYtW5wehqeooooooCiiighxlzKjMOQJ9qx6XlYgtHxGCdTI6Hr5VqONE9xcj+2vP2QtZCMShLBlbmGHp0iunDNaO3iQdQQ3nOvzmpRcBPwn10/zWX7LYjvLge4Mxgq2p3BI1+hrYpZQDb5dKt9Cs1lTzqNsCjBg3iBBEHYzV8KOlRvdg6QKmjJN2HCMHwz92wMw6BkOugKrlEb+5q5hsPftteuC1bS45zZkLMrHKiaAgx4bYBmNdZ1NPrqkgMJ9vtWQ/ETGG1hLjhyjhTlIbKSdhHvV0Pbz2LKCbuQAl1z5oQ84JAIEFtD+1Ukxdk4iyzXlbIz5STM+F9oOsz0n2Nea/hFeu3Lz97dZwAAoZi0aEnnHJa9W4Xw+zduXRdtWnIyMJQEqdV0JEj4J060FTg3FrU3St+3kLuwYggmSIjSZBDCByg0zTj9vL4Ve4Rqciwo66sR9qv4XguHtiLdi2oGwyjT0napcff7u2co8gAOtTQo4TefKcttbSkyMzG4R6KIgabTVJ/hv5nIzrlBztcKbkkZhoDp4dhHrN+3ZbLGVvnv9aV3eEvmYlGYNuCsj2rXofOF2sOrAgLnmQwGXWd8qwsgkmSDE1olLMJF1qRWsER+gj0Vh9NqvYEZPhS55yGj5aVKK/avgrYqwbTvImVOUEq2wOvkSDRiuF277Ww105lXIAwylRpoANDMAeetOUuHmh9j/AIFRXULRC7cvDr9d6QUOz2B7g3beWSLm4EABhp8vBzHMUm45wqyzWntpka2z3FbckW1RMsmIRp1BJ1UGrnEsGxfXPb6NmMiCDIKnTYaEml/Gex+NxJtumMhkysEuByshsx2bWdAZHIUDLCY64dkJ0Ea7yNOflXeJa8FMwB5fX1//AGruF4HdXdknyLf4HU0q7a444Gx3tzxqTlyqDOu51aIgdKbBSvLc7v8ApkoDHiKgmYAJHMA7686c9i8IVV81zvGBgkgaHSVGkgbaV5t2j7ZYq3YTEflrXc3i1tGLCQUkFSojLz+VaDgfFP8ASWb6/wBPvBnKpoM2aDoIkaDc/Or/ABDPjvCjbuWsRaBa+l0qwIuXO8GplYJIERqTA1HKml/i9/J4rK2w3hlmIMmdkIk/KqHCL8J/uXGBfKM9xszNvCqWIiCCIJ06RAdjh7AHwoo5ksAfmYP3oENwv3ZyhTA0kQPt/wC1xgsdeyKe6mDLHLA3nSCdPMmnmRQdblsDoAze5rh8Ln3usfQQPaZ+tNEXC+OOxK3hbQmMgUklh1I5a+Zptb4lkPxQNiOX1/aqvA8OMrAgZ1aDznQFd5OzDeurNsd6wAET5eh0qelOsBxhLhymFY6DX4vSdZplWWu3lDhWIzT4BGun6pHWNPnWoBrnYsfaKKKiqXGZ7i5l3ykD56T8t6wveD+opJLKsz6mCY9QK9Axv+23LQ15jibT2bzu5Hd6GZ6tIHlEmunDNXuCYUJcZhEEnN5E6j6Qfma1IuCs4rQriZMgk6a+enrTu2NhVpFg1DesqY3nbQ6VOAmk6x1q0qrECB6VkVFUDrH2qhxrglrFpkuoGHKfttzFM3WDXOFvAlhMEAx/5VCbg3Zuzhwe6QJO+pPPXfamljDi1LDUsAD8iSPqx96478QInUVLaRiIM6iRsPnVouJckA1Di1zFR6n7RX1GIhTGldG3OpIrKq2GxOcsB+k/FvJ1mpLik7feK6yqswPmBRcVgub6eVAvu4a4DIuH0J0j1FV7Vu6Zz3G9ASI+f/lWbuLAnSenOahtY7ITm2Ox6b8v5saqO8LhdTmkkiNSTz86stdVZBiqFzFGdK+tZzkH6efWgLz+BxyIMTrEDl/inmF3+QpDi7Zykcp36Tp+9O8G32pRbmsf+JdpjYtFYlbhMnZfA3i16ax5xWumkXbHh7YnDm3b+LMDuBpqDv5GpPq14/xXg+ThDAEFbF+xiWhgSwcG1dEjZ5a2SOUjyqfs7fjDG2p8Nu62Uf8AFsrR6yTTuz2cxSYPEYS4lps6nuzmE/7iHKdOa21IYzBMbCrfB+yV9MOEZVz94x0YfDrEnnyrcZKfzpUrqYUo0DmDew6kj3E+lbHGcUZUEknkOZ9B/mk97spiCynJrIUmRoveW3J3/wCH0rQX+COwCwBrudYFLgRpxYyAwyrMSdSekdPn508w2LULmkAbzSbiWA7lSLgLDYGIzsQTp5efT2pVZD93BMhdANvvp70wbXgmM7y+5BhcoHrBJn6n3qXh+ty7J2cgem/70h7M2CLog67n0A1iPUa9TFOuFwHdf5oSKlVexuAW4UcyGQgg9ROxrQ2PhX0FKCKb4b4V9KxViSiiisqhxg8Dehrz7j2AN022n4CSVP6vDA9TPKvQsUPA0b5THtWPS3LgHbWfM8/lXThmobNsdwxOpPxeZGhimeLxGSyXjZQelL8W2S1A6/vNWOJEnDsFGZsnhHUxp9aoW8Fx9x1u3IIVnAA5BVAGnl+81as8XUzMDxFRJifSqfCMBcXDW7Vz/cKlm6A9D5aj1io7XBCVC35lbhKlDEaf5mtIaYPiVw5s6lUnQnU+enKrxvWpGVgSeXOqvDM8uHgroFPM6bn6e1LcaoS9pp1HQ+VT8jS2x0qK/igm7AVm7HE3CNLa5jr5UqxWMd5O5PI/5pg1N7jtveSY0nlr511b4spBbMojfWYjrXk2L4jfbFKlwjJMBRoASI2nzBB9aeYG6z2LtxiyauryNSBIIUb6mI9fKmB3xbtqE8SXA9sOFLDRQectr+1Sdme2DYi89q4AtxI0mNDPImszjezWJ7m3+XVe9DC4GYqEJO6OkamDofI1oOF9nzbxCYh8huMoDiJyabWz0BkT0oNOmDedPhmrBwikyVEjQTuKp3uLBWI6HWanTii9az7V2cDqCJ+dWQmlVLfFEJ3qwt9TsaCPE2MykDfQ+xB/apcOCpg7QAOtfVbY19ZyWBPQ/wDlBMX86iLHTLG+vpzrO8U43dtX7VsRlacxInnAq3c7QBJLKCJgR+rzHlVwODhhOnOpUtgUnw3abDscpJQ7a04sXEf4HB9DUuiK5cIMAaV8DEnWrNzC1S4qXtpKwTG1IOcSVJytHoaTcRwCTnTSD4goB0kTA61XxtxgVkEExJn6e9WOB2mCuzA/EfsK1mIm4ThVV+8WYbNA6CRp71Jh7OW+24B66zt9a6wjlruUCFTQba+fpy+VV7uJC3mAMkee0+VRTh70GN6eYb4V9KymEfYkzzJ8hWqw3wL6D7VjpYlooorKosUfA3oftWRe9AJGn859PStnSjjHDCynuzB3jcHqD5a1rm4lZjHPmBEgiVPpBk/vTHh2KCoJMyAo+elZixxB7d27Ze2ud7bwTuCFOsHeQTtWi4NYGVlOoXSd50kR7iujJrbMwCCTEAx5iT61VxmUHwmR9J5xVvhmJDIUnxgkEbaiq6WY0YTB9+VRSe7fibYzARmBBgwNQP2qG+O8XvOezDzoxLL+ZCAjNlIgjTw6iR5zVtrxfP4YAA9x6GtISYfDiIPU/c1zibC5ZAJ1+HrvVh0MbaEmPfWugpAkDy0oMTirM30ISQEfU/3SoWPOCfatFc4U9xbNvNkVWzXGGh+E/CIgkmPSmPDuCB3mfADJ3Op5GrPDuGqwbvQW/qMygk6CTlj0GnvTROLyWsq5mPi0zHWTOntVrE2SwUg84Ok6H184rs4dAot5BHIb/ereCsEACNBEVnVYfieIm9cAP6j96PzJHOR0/aocfhmN+4YMZ215bmvv5NyCxRwvkDt56afOtIs2cSDoaZYXFZfQ1m1GpJNX7eMmAZoNphDKiprzDSKp4W4BbU8so+tccPvyjgoVIcj1jZh5EVlSviWIBvMpGgVZPQkmJqlj7TZQVzToJPLzFX+GYLOHuOxlrhOSd1X4f551fvcMt4ixnZmUAkiDEgft0rWoy2Fw4Qtn8bEQY1y+ZPWrHDLZF0NbYxsTynSJqW9ibRi2kLGhncn/AJV8wQZWCswgEkcwfT/NBs8LjCwM7jel/HMZoJ5mBUVjEDOSm0AMOhrp4uHlABrOKr3rA8JJHh5mrOAaEMNOp571ie3mMdCApgZYzHYdddpP7Uw7E4grZS0854nUyTrvNaRprt4pLW1ljsTMD1019KwmCxTLiO8ILM5IbXwmWO86gzOkb7aV6dasBkBUGSPTXX/FUuJ2VQovdqVJ1hdZOxG2uv3rMql1q94WgaQwXTy0PptW4tLCgdABWM4dg+7ui0ASuYZcxmBPUec71tqz0sFFfDRWFfaKKKBLxXgCXjJAkEFSPiB8jyqth+CfllYq7OD/AHGSNZienL5Vo6hxayprU6qYRBMuZ1Gr/EfbX1jSuEfT0qVG5eXtVbHXMqlt9Cf31raFn5cPis36goP3FXbttoaQAOUbmvuDsic/NgJPXp8tTVm6CRV1CYWboRTbEwByDETPI0ywGGvEDvAijmcozH6QKvcP8KCvl+/U1RZwqLIWdfM1Xt3FJI5qxH7/AGNS4diTpz/nOuXwEOzgQzRmI5wIE1BYvZSdIqe0RCctDVJD1qbDQWVdZX2660GV4ximD3EnIqsdspB1mSGmq+H47ctzluzI1kA61tW4SWObMdZMaRrUJ7P+nsKvlDGSTj1lhF6yrmT4tAdekCY+dcNjMJBiwQepumI8oFaa52SU6EL/APEftUFzsQh6D0kfvTYZSjjnE+6sFwAqC3PikgaCJPMVU7GcTuYiybzGUY5VMESQYZgDsvStM2CHituiuAMuusgDzpecUpTwJCqxSAIggwYA5TVRV4ZiCr3EA+E6zrIOw/nlVjj/ABZrVuQFZdNV5CdiPLb50v4UR+YuqdBIk+dM+I4A902Q5oG0a8+R3mqMceIq7liiyWggbxvJ0H8FXuBqHYywzkDLrrH7UlchSGYFGGsKCxJBGjA6REn5014DYIus5UeL4P8AiP7fI1RpOGcOay5LXFIcbTrp671awWoedhXAwHeX0ubZRz1maY4WwFLA1kZ7jeA77u1/tYMWI0gba1U4JdIxd1SFhBkB67EfPU7U/a6uc2gTOXp8q+YDglu2xuxLmST0neBTQ+w1m4YIJyZdF2G+8jX5VC/ACzFi7DouZiB6cxt1im2AWLa+lWK561hdguGBDm0mdaY0UVLdUUUUVAUUUUBXF34T6Gu64urIIiZ0j70CYXBGg661WGE7wMu+mo8q+W+DC1d70tdcwVAZyVAJnRPhnYTE6eZphhr4knRTB0M6V039MqWEseAMCCpEjqRXQboN+oiuLPFO78DID/aQ24J8xpvXGKxCASmfMW1kzHoP8RQd97ANV2cbn5Dr6VJeygIRJzKG+ZpdculmIAYAGCQNTtseQqhlh8U7EyQqxAVMpjzJ60wwWLH6iTOm0+etZ7vIuC2EYrlgudSOgby1qYNchwtp2SQDkMMyx+kzv5yPWlgvWOE3rbmHW9ZJkZpW4gMmJAhgNhsagv2H/M2WF/ulVme5ayiLoKlfWfh1nSCOdV7OBvtcGTDNbTKstcvHMWHOFLaj604PZ5GureuQbirGaNTrJE9JA2FTQywt8NoOVWahw9gINKmrm0KKKKDPYu5/Vf1rP8R4hZs6RqZMLuTMn5zrWo4nh/ifTTes9awdrEOVRA5UjO2wE7w3WOQrrGau8ERMguASbkMSd9RtTKRVdMGVWAuVVER6VGhLGBqelQTNYtn9Cn5CuEw6KZCKPlXxVPQ19z0FsEeVRKBJqLNXxW0JG1MFXFWWN1MkAD4tNxrp7xVh746g+m3vUrqRB6iauYLDA/2+YIB38qWi7gB/TX0qxXxRFfa5tCiiigKKKKAooooCivk19oPhFVruBUnpVqigV43gyMPCII26e1Ku7u2yZTN00NamitTpMZhbjMFGRgwEfCdBXdrhbls0HXqYFaSinkYoYPhwXUxNXVQCuqKmqKKKKgKKKKAooooMjxzgF24924js4HwWWYi2W6tGpHlSzs/hcYqkXu7tvm1UCEK6zGXXNrz6V6DXOQdBWp0mPN+N4/E22hLxVIPhCzOnWNzrSOxxu/bINs5W21r2F8Op3Ue1UcTwOw/xIPatecTHli9oMTLC87urbzIGvpTfhvaVcwUh8vORoPTnW0PZy3+mBHlVXE9mQQRlQ+cRV8oZUVvG2nICkyeVKMRjmlhqoBMU0sdmXttmQ8uZmPep7HZiXzXWzeR29qbDCPB4u/fubxaWAuXcnnr0rXcH4WLRZzOd4zanYbVcs4NFACqBG1WKxetWQUUUVlRRRRQFFFF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t1.gstatic.com/images?q=tbn:ANd9GcTS6DQi1lgkecdk-QzHy2a7jY7TlHYsErO3P56VsFo6qAYagS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819400"/>
            <a:ext cx="1038225" cy="868719"/>
          </a:xfrm>
          <a:prstGeom prst="rect">
            <a:avLst/>
          </a:prstGeom>
          <a:noFill/>
        </p:spPr>
      </p:pic>
      <p:sp>
        <p:nvSpPr>
          <p:cNvPr id="16" name="Chord 15"/>
          <p:cNvSpPr/>
          <p:nvPr/>
        </p:nvSpPr>
        <p:spPr>
          <a:xfrm rot="16200000">
            <a:off x="5295901" y="2476498"/>
            <a:ext cx="1447799" cy="1524001"/>
          </a:xfrm>
          <a:prstGeom prst="chord">
            <a:avLst>
              <a:gd name="adj1" fmla="val 5348401"/>
              <a:gd name="adj2" fmla="val 1620000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57800" y="3048000"/>
            <a:ext cx="1524000" cy="3048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Melting Point…Redefined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these three scenarios we can conclude that at temperatures where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 solid  &gt; 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 liquid, the substance will end up as a liquid (in equilibrium with its vapor). T &gt; MP</a:t>
            </a:r>
          </a:p>
          <a:p>
            <a:r>
              <a:rPr lang="en-US" dirty="0" smtClean="0"/>
              <a:t>When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 liquid  &gt; 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 solid, we end up with all solid. T &lt; MP</a:t>
            </a:r>
          </a:p>
          <a:p>
            <a:r>
              <a:rPr lang="en-US" dirty="0" smtClean="0"/>
              <a:t>SO…when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 solid  = 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 liquid, T = MP!!!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 &amp; BP…Redefined…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DEFINITIONS</a:t>
            </a:r>
          </a:p>
          <a:p>
            <a:r>
              <a:rPr lang="en-US" b="1" u="sng" dirty="0" smtClean="0"/>
              <a:t>Melting Point</a:t>
            </a:r>
            <a:r>
              <a:rPr lang="en-US" b="1" dirty="0" smtClean="0"/>
              <a:t> </a:t>
            </a:r>
            <a:r>
              <a:rPr lang="en-US" dirty="0" smtClean="0"/>
              <a:t>– the temperature at which the vapor pressure of the solid is equal to the vapor pressure of the liquid.</a:t>
            </a:r>
          </a:p>
          <a:p>
            <a:r>
              <a:rPr lang="en-US" b="1" u="sng" dirty="0" smtClean="0"/>
              <a:t>Boiling Point</a:t>
            </a:r>
            <a:r>
              <a:rPr lang="en-US" dirty="0" smtClean="0"/>
              <a:t> – the temperature at which the vapor pressure of the liquid is equal to the vapor pressure of… uh, </a:t>
            </a:r>
            <a:r>
              <a:rPr lang="en-US" dirty="0" err="1" smtClean="0"/>
              <a:t>er</a:t>
            </a:r>
            <a:r>
              <a:rPr lang="en-US" dirty="0" smtClean="0"/>
              <a:t>, um…the vapor?!?!?</a:t>
            </a:r>
          </a:p>
          <a:p>
            <a:r>
              <a:rPr lang="en-US" dirty="0" smtClean="0"/>
              <a:t>NO! BP = the temperature at which the vapor pressure of the liquid equals atmospheric pressure.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cap="all" dirty="0" smtClean="0"/>
              <a:t>Heating Curves – Key Vocabulary</a:t>
            </a:r>
            <a:endParaRPr lang="en-US" sz="36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Heat Capacity  (c or s) – the amount of energy required to raise the temperature of one gram of a substance by one Celsius degree.</a:t>
            </a:r>
          </a:p>
          <a:p>
            <a:r>
              <a:rPr lang="en-US" dirty="0" smtClean="0"/>
              <a:t>Molar Heat Capacity 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mol</a:t>
            </a:r>
            <a:r>
              <a:rPr lang="en-US" smtClean="0"/>
              <a:t>) </a:t>
            </a:r>
            <a:r>
              <a:rPr lang="en-US" dirty="0" smtClean="0"/>
              <a:t>- the amount of energy required to raise the temperature of one MOLE of a substance by one Celsius degree.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cap="all" dirty="0" smtClean="0"/>
              <a:t>Heating Curves – Key Vocabulary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Enthalpy of Fusion (</a:t>
            </a:r>
            <a:r>
              <a:rPr lang="en-US" dirty="0" err="1" smtClean="0"/>
              <a:t>H</a:t>
            </a:r>
            <a:r>
              <a:rPr lang="en-US" baseline="-25000" dirty="0" err="1" smtClean="0"/>
              <a:t>f</a:t>
            </a:r>
            <a:r>
              <a:rPr lang="en-US" dirty="0" smtClean="0"/>
              <a:t>) – amount of energy required to melt one gram (mole for molar </a:t>
            </a:r>
            <a:r>
              <a:rPr lang="en-US" dirty="0" err="1" smtClean="0"/>
              <a:t>Hf</a:t>
            </a:r>
            <a:r>
              <a:rPr lang="en-US" dirty="0" smtClean="0"/>
              <a:t>) of a solid which is already at its melting point. (q = m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f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Enthalpy of Vaporization (</a:t>
            </a:r>
            <a:r>
              <a:rPr lang="en-US" dirty="0" err="1" smtClean="0"/>
              <a:t>H</a:t>
            </a:r>
            <a:r>
              <a:rPr lang="en-US" baseline="-25000" dirty="0" err="1" smtClean="0"/>
              <a:t>v</a:t>
            </a:r>
            <a:r>
              <a:rPr lang="en-US" dirty="0" smtClean="0"/>
              <a:t>)– amount of energy needed to vaporize one gram (mole for molar </a:t>
            </a:r>
            <a:r>
              <a:rPr lang="en-US" dirty="0" err="1" smtClean="0"/>
              <a:t>Hv</a:t>
            </a:r>
            <a:r>
              <a:rPr lang="en-US" dirty="0" smtClean="0"/>
              <a:t>) of a liquid which is already at its boiling point. (q = m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v</a:t>
            </a:r>
            <a:r>
              <a:rPr lang="en-US" smtClean="0"/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371600"/>
            <a:ext cx="4495800" cy="4953000"/>
          </a:xfrm>
        </p:spPr>
        <p:txBody>
          <a:bodyPr/>
          <a:lstStyle/>
          <a:p>
            <a:pPr algn="ctr">
              <a:buNone/>
            </a:pPr>
            <a:r>
              <a:rPr lang="en-US" b="1" u="sng" dirty="0" smtClean="0"/>
              <a:t>FIVE STAGES</a:t>
            </a:r>
            <a:endParaRPr lang="en-US" sz="1000" b="1" u="sng" dirty="0" smtClean="0"/>
          </a:p>
          <a:p>
            <a:pPr algn="ctr">
              <a:buNone/>
            </a:pPr>
            <a:endParaRPr lang="en-US" sz="1000" b="1" u="sng" dirty="0" smtClean="0"/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Heat the solid to its MP (q=</a:t>
            </a:r>
            <a:r>
              <a:rPr lang="en-US" sz="2400" dirty="0" err="1" smtClean="0"/>
              <a:t>mc</a:t>
            </a:r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dirty="0" err="1" smtClean="0"/>
              <a:t>t</a:t>
            </a:r>
            <a:r>
              <a:rPr lang="en-US" sz="2400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Melt the solid (q=</a:t>
            </a:r>
            <a:r>
              <a:rPr lang="en-US" sz="2400" dirty="0" err="1" smtClean="0"/>
              <a:t>m•H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Heat the liquid to its BP (q=</a:t>
            </a:r>
            <a:r>
              <a:rPr lang="en-US" sz="2400" dirty="0" err="1" smtClean="0"/>
              <a:t>mc</a:t>
            </a:r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dirty="0" err="1" smtClean="0"/>
              <a:t>t</a:t>
            </a:r>
            <a:r>
              <a:rPr lang="en-US" sz="2400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Boil the liquid (q=</a:t>
            </a:r>
            <a:r>
              <a:rPr lang="en-US" sz="2400" dirty="0" err="1" smtClean="0"/>
              <a:t>m•H</a:t>
            </a:r>
            <a:r>
              <a:rPr lang="en-US" sz="2400" baseline="-25000" dirty="0" err="1" smtClean="0"/>
              <a:t>v</a:t>
            </a:r>
            <a:r>
              <a:rPr lang="en-US" sz="2400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400" dirty="0" smtClean="0"/>
              <a:t>Heat the vapor (q=</a:t>
            </a:r>
            <a:r>
              <a:rPr lang="en-US" sz="2400" dirty="0" err="1" smtClean="0"/>
              <a:t>mc</a:t>
            </a:r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dirty="0" err="1" smtClean="0"/>
              <a:t>t</a:t>
            </a:r>
            <a:r>
              <a:rPr lang="en-US" sz="2400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endParaRPr lang="en-US" sz="2400" dirty="0" smtClean="0"/>
          </a:p>
          <a:p>
            <a:pPr marL="582930" indent="-514350">
              <a:buNone/>
            </a:pPr>
            <a:r>
              <a:rPr lang="en-US" sz="2400" dirty="0" smtClean="0"/>
              <a:t>Which stage(s) is/are isothermal?</a:t>
            </a:r>
          </a:p>
          <a:p>
            <a:pPr marL="582930" indent="-514350">
              <a:buFont typeface="+mj-lt"/>
              <a:buAutoNum type="arabicPeriod"/>
            </a:pPr>
            <a:endParaRPr lang="en-US" sz="2400" dirty="0" smtClean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1371600"/>
            <a:ext cx="2971800" cy="3810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5638800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ENERGY (J)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447753" y="3410113"/>
            <a:ext cx="217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TEMPERATURE (°C)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1862078"/>
            <a:ext cx="461665" cy="37767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smtClean="0"/>
              <a:t>	</a:t>
            </a:r>
            <a:r>
              <a:rPr lang="en-US" b="1" dirty="0" err="1" smtClean="0"/>
              <a:t>Mp</a:t>
            </a:r>
            <a:r>
              <a:rPr lang="en-US" b="1" baseline="-25000" dirty="0" err="1" smtClean="0"/>
              <a:t>norm</a:t>
            </a:r>
            <a:r>
              <a:rPr lang="en-US" b="1" dirty="0" smtClean="0"/>
              <a:t>		</a:t>
            </a:r>
            <a:r>
              <a:rPr lang="en-US" b="1" dirty="0" err="1" smtClean="0"/>
              <a:t>BP</a:t>
            </a:r>
            <a:r>
              <a:rPr lang="en-US" b="1" baseline="-25000" dirty="0" err="1" smtClean="0"/>
              <a:t>norm</a:t>
            </a:r>
            <a:endParaRPr lang="en-US" b="1" baseline="-25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2672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143000" y="44958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43000" y="47244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143000" y="49530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43000" y="40386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143000" y="38100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143000" y="35814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43000" y="33528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43000" y="31242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28956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43000" y="26670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143000" y="24384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143000" y="22098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143000" y="19812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38600" y="1371600"/>
            <a:ext cx="0" cy="38100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1371600"/>
            <a:ext cx="0" cy="38100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09800" y="1371600"/>
            <a:ext cx="0" cy="38100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3528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5814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8100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956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6670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384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812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7526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524000" y="1371600"/>
            <a:ext cx="0" cy="3810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43000" y="1752600"/>
            <a:ext cx="32004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1143000" y="1524000"/>
            <a:ext cx="32004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295400" y="4267200"/>
            <a:ext cx="304800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600200" y="42672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2057400" y="2438400"/>
            <a:ext cx="1447800" cy="1828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505200" y="2438400"/>
            <a:ext cx="609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4114800" y="1600200"/>
            <a:ext cx="152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447800" y="4659868"/>
            <a:ext cx="288862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692338" y="3810000"/>
            <a:ext cx="303288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362200" y="3200400"/>
            <a:ext cx="288862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3581400" y="2514600"/>
            <a:ext cx="303288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3810000" y="1752600"/>
            <a:ext cx="303288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of Matter Depend 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Factors</a:t>
            </a:r>
          </a:p>
          <a:p>
            <a:pPr lvl="1"/>
            <a:r>
              <a:rPr lang="en-US" dirty="0" smtClean="0"/>
              <a:t>Bonding (Metallic, Ionic, Covalent)</a:t>
            </a:r>
          </a:p>
          <a:p>
            <a:pPr lvl="1"/>
            <a:r>
              <a:rPr lang="en-US" dirty="0" smtClean="0"/>
              <a:t>Intermolecular Forces (H-bonding, Dipole-Dipole Attractions, Dipole-Ion Attractions, LDF)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External Factors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H</a:t>
            </a:r>
            <a:r>
              <a:rPr lang="en-US" baseline="-25000" dirty="0" err="1" smtClean="0"/>
              <a:t>vap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Graph the data in problem #11.83 </a:t>
            </a:r>
          </a:p>
          <a:p>
            <a:pPr>
              <a:buNone/>
            </a:pPr>
            <a:r>
              <a:rPr lang="en-US" dirty="0" smtClean="0"/>
              <a:t>	(x=temp, y=</a:t>
            </a:r>
            <a:r>
              <a:rPr lang="en-US" dirty="0" err="1" smtClean="0"/>
              <a:t>P</a:t>
            </a:r>
            <a:r>
              <a:rPr lang="en-US" baseline="-25000" dirty="0" err="1" smtClean="0"/>
              <a:t>vap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Is this a linear graph?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Can we make it linear?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648200" y="2438400"/>
          <a:ext cx="2438399" cy="204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876800" y="4572000"/>
          <a:ext cx="2667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Clausius-Clapeyron</a:t>
            </a:r>
            <a:r>
              <a:rPr lang="en-US" dirty="0" smtClean="0"/>
              <a:t> Equation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1027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1028" name="Equation" r:id="rId4" imgW="914400" imgH="19872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249721" y="1828800"/>
          <a:ext cx="7056079" cy="1644650"/>
        </p:xfrm>
        <a:graphic>
          <a:graphicData uri="http://schemas.openxmlformats.org/presentationml/2006/ole">
            <p:oleObj spid="_x0000_s1030" name="Equation" r:id="rId5" imgW="1688760" imgH="3934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3810000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 don’t really use “C”, but knowing that it is constant allows us to manipulate this equation in helpful ways…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2050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2051" name="Equation" r:id="rId4" imgW="914400" imgH="19872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143000" y="2776119"/>
          <a:ext cx="6934200" cy="1719681"/>
        </p:xfrm>
        <a:graphic>
          <a:graphicData uri="http://schemas.openxmlformats.org/presentationml/2006/ole">
            <p:oleObj spid="_x0000_s2054" name="Equation" r:id="rId5" imgW="1587240" imgH="39348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715869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Isolating “C”, we get…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3074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3075" name="Equation" r:id="rId4" imgW="914400" imgH="1987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715869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Since “C” equals “C”…</a:t>
            </a:r>
            <a:endParaRPr lang="en-US" sz="3600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62000" y="2514600"/>
          <a:ext cx="7914968" cy="1066800"/>
        </p:xfrm>
        <a:graphic>
          <a:graphicData uri="http://schemas.openxmlformats.org/presentationml/2006/ole">
            <p:oleObj spid="_x0000_s3077" name="Equation" r:id="rId5" imgW="29206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4098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4099" name="Equation" r:id="rId4" imgW="914400" imgH="1987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715869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Now, collect like terms…</a:t>
            </a:r>
            <a:endParaRPr lang="en-US" sz="3600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85800" y="2438400"/>
          <a:ext cx="7969624" cy="1219200"/>
        </p:xfrm>
        <a:graphic>
          <a:graphicData uri="http://schemas.openxmlformats.org/presentationml/2006/ole">
            <p:oleObj spid="_x0000_s4101" name="Equation" r:id="rId5" imgW="32256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5122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5123" name="Equation" r:id="rId4" imgW="914400" imgH="1987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715869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Combine the natural log terms…</a:t>
            </a:r>
            <a:endParaRPr lang="en-US" sz="3600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876300" y="2743200"/>
          <a:ext cx="7658100" cy="1295400"/>
        </p:xfrm>
        <a:graphic>
          <a:graphicData uri="http://schemas.openxmlformats.org/presentationml/2006/ole">
            <p:oleObj spid="_x0000_s5125" name="Equation" r:id="rId5" imgW="25524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6146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6147" name="Equation" r:id="rId4" imgW="914400" imgH="1987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715869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Pull out common factors from the right side…</a:t>
            </a:r>
            <a:endParaRPr lang="en-US" sz="3600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672353" y="3213100"/>
          <a:ext cx="8070103" cy="1892300"/>
        </p:xfrm>
        <a:graphic>
          <a:graphicData uri="http://schemas.openxmlformats.org/presentationml/2006/ole">
            <p:oleObj spid="_x0000_s6149" name="Equation" r:id="rId5" imgW="18414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7170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7171" name="Equation" r:id="rId4" imgW="914400" imgH="1987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0" y="35052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We can use this form of the equation to calculate the enthalpy of vaporization whenever we know two temperature-vapor pressure pairs.</a:t>
            </a:r>
            <a:endParaRPr lang="en-US" sz="3600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762000" y="1371600"/>
          <a:ext cx="8070103" cy="1892300"/>
        </p:xfrm>
        <a:graphic>
          <a:graphicData uri="http://schemas.openxmlformats.org/presentationml/2006/ole">
            <p:oleObj spid="_x0000_s7172" name="Equation" r:id="rId5" imgW="18414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Manipulating </a:t>
            </a:r>
            <a:r>
              <a:rPr lang="en-US" sz="3600" dirty="0" err="1" smtClean="0"/>
              <a:t>Clausius-Clapeyron</a:t>
            </a:r>
            <a:endParaRPr lang="en-US" sz="3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27450" y="3232150"/>
          <a:ext cx="1689100" cy="393700"/>
        </p:xfrm>
        <a:graphic>
          <a:graphicData uri="http://schemas.openxmlformats.org/presentationml/2006/ole">
            <p:oleObj spid="_x0000_s8194" name="Equation" r:id="rId3" imgW="168876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8100" y="1930400"/>
          <a:ext cx="914400" cy="198438"/>
        </p:xfrm>
        <a:graphic>
          <a:graphicData uri="http://schemas.openxmlformats.org/presentationml/2006/ole">
            <p:oleObj spid="_x0000_s8195" name="Equation" r:id="rId4" imgW="914400" imgH="1987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0" y="3505200"/>
            <a:ext cx="80772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We can also use this form of the equation to calculate the vapor pressure at any temperature (or vice-versa) if we know the enthalpy of vaporization and at least one temperature-vapor pressure pair. </a:t>
            </a:r>
          </a:p>
          <a:p>
            <a:r>
              <a:rPr lang="en-US" sz="2800" dirty="0" smtClean="0"/>
              <a:t>(We can always use standard atmospheric pressure and the normal boiling point as one T-</a:t>
            </a:r>
            <a:r>
              <a:rPr lang="en-US" sz="2800" dirty="0" err="1" smtClean="0"/>
              <a:t>Pvap</a:t>
            </a:r>
            <a:r>
              <a:rPr lang="en-US" sz="2800" dirty="0" smtClean="0"/>
              <a:t> pair.)</a:t>
            </a:r>
            <a:endParaRPr lang="en-US" sz="2800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762000" y="1371600"/>
          <a:ext cx="8070103" cy="1892300"/>
        </p:xfrm>
        <a:graphic>
          <a:graphicData uri="http://schemas.openxmlformats.org/presentationml/2006/ole">
            <p:oleObj spid="_x0000_s8196" name="Equation" r:id="rId5" imgW="18414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pp. 513-514, #11.59-11.86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internal factors are most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By Strength</a:t>
            </a:r>
          </a:p>
          <a:p>
            <a:pPr lvl="1"/>
            <a:r>
              <a:rPr lang="en-US" dirty="0" smtClean="0"/>
              <a:t>Metallic</a:t>
            </a:r>
          </a:p>
          <a:p>
            <a:pPr lvl="1"/>
            <a:r>
              <a:rPr lang="en-US" dirty="0" smtClean="0"/>
              <a:t>Ionic (E. D., </a:t>
            </a:r>
            <a:r>
              <a:rPr lang="en-US" dirty="0" err="1" smtClean="0"/>
              <a:t>Coulombic</a:t>
            </a:r>
            <a:r>
              <a:rPr lang="en-US" dirty="0" smtClean="0"/>
              <a:t> Attractions = k Q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/r)</a:t>
            </a:r>
          </a:p>
          <a:p>
            <a:pPr lvl="1"/>
            <a:r>
              <a:rPr lang="en-US" dirty="0" smtClean="0"/>
              <a:t>Covalent (E.D.)</a:t>
            </a:r>
          </a:p>
          <a:p>
            <a:pPr lvl="1"/>
            <a:r>
              <a:rPr lang="en-US" dirty="0" smtClean="0"/>
              <a:t>H-Bonding (H with N, O, or F)</a:t>
            </a:r>
          </a:p>
          <a:p>
            <a:pPr lvl="1"/>
            <a:r>
              <a:rPr lang="en-US" dirty="0" smtClean="0"/>
              <a:t>Dipole-Dipole or Dipole-Ion (</a:t>
            </a:r>
            <a:r>
              <a:rPr lang="en-US" dirty="0" err="1" smtClean="0"/>
              <a:t>Coulombic</a:t>
            </a:r>
            <a:r>
              <a:rPr lang="en-US" dirty="0" smtClean="0"/>
              <a:t> Attractions = k Q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/r)</a:t>
            </a:r>
          </a:p>
          <a:p>
            <a:pPr lvl="1"/>
            <a:r>
              <a:rPr lang="en-US" dirty="0" smtClean="0"/>
              <a:t>LDF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By Pervasiveness</a:t>
            </a:r>
          </a:p>
          <a:p>
            <a:pPr lvl="1"/>
            <a:r>
              <a:rPr lang="en-US" dirty="0" smtClean="0"/>
              <a:t>Covalent Bonding can be localized or pervasive (like in diamond). If it is localized ( as in molecular substances), the material depends on IMF’s (H-bonds, Dipole-Dipole, LDF)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Properties of Liquids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Adhesion vs. Cohesion</a:t>
            </a:r>
          </a:p>
          <a:p>
            <a:r>
              <a:rPr lang="en-US" dirty="0" smtClean="0"/>
              <a:t>Surface Tension</a:t>
            </a:r>
          </a:p>
          <a:p>
            <a:r>
              <a:rPr lang="en-US" dirty="0" smtClean="0"/>
              <a:t>Capillary Action </a:t>
            </a:r>
            <a:r>
              <a:rPr lang="en-US" sz="1800" dirty="0" smtClean="0"/>
              <a:t>(Capillary Rise, Capillary Depression)</a:t>
            </a:r>
          </a:p>
          <a:p>
            <a:r>
              <a:rPr lang="en-US" dirty="0" smtClean="0"/>
              <a:t>Concave vs. Convex Meniscus</a:t>
            </a:r>
          </a:p>
          <a:p>
            <a:r>
              <a:rPr lang="en-US" dirty="0" smtClean="0"/>
              <a:t>Viscosity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HW – pp. 511-512, 11.8-11.16 red and </a:t>
            </a:r>
          </a:p>
          <a:p>
            <a:pPr>
              <a:buNone/>
            </a:pPr>
            <a:r>
              <a:rPr lang="en-US" dirty="0" smtClean="0"/>
              <a:t>		11.21-11.30 ALL (</a:t>
            </a:r>
            <a:r>
              <a:rPr lang="en-US" b="1" i="1" u="sng" dirty="0" smtClean="0"/>
              <a:t>IN YOUR NOTES)</a:t>
            </a:r>
            <a:endParaRPr lang="en-US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Crystalline 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TRUE solids have a definite crystalline pattern which can be determine through x-ray diffraction studies.</a:t>
            </a:r>
          </a:p>
          <a:p>
            <a:r>
              <a:rPr lang="en-US" dirty="0" smtClean="0"/>
              <a:t>Substances which APPEAR to be solid, but have no definite particle arrangement are called AMORPHOUS solids or SUPER-COOLED LIQUIDS.</a:t>
            </a:r>
          </a:p>
          <a:p>
            <a:r>
              <a:rPr lang="en-US" dirty="0" smtClean="0"/>
              <a:t>There are three basic ways to represent these different crystalline patterns, unit cells, space lattices, and closest packing models…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Crystalline 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UNIT  CELL – shows the simplest repeating part of a crystalline structure.</a:t>
            </a:r>
          </a:p>
          <a:p>
            <a:r>
              <a:rPr lang="en-US" dirty="0" smtClean="0"/>
              <a:t>SPACE LATTICE – shows how unit cells are connected.</a:t>
            </a:r>
          </a:p>
          <a:p>
            <a:r>
              <a:rPr lang="en-US" dirty="0" smtClean="0"/>
              <a:t>BOTH show the atoms spread out so the structure can be understood.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Crystalline solids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Three Most Common Unit Cell Arrangements;</a:t>
            </a:r>
          </a:p>
          <a:p>
            <a:pPr algn="ctr">
              <a:buNone/>
            </a:pPr>
            <a:r>
              <a:rPr lang="en-US" dirty="0" smtClean="0"/>
              <a:t>SEE PAGE 481 FOR DIAGRAMS</a:t>
            </a:r>
          </a:p>
          <a:p>
            <a:pPr>
              <a:buNone/>
            </a:pPr>
            <a:r>
              <a:rPr lang="en-US" dirty="0" smtClean="0"/>
              <a:t>Simple Cubic Cell (</a:t>
            </a:r>
            <a:r>
              <a:rPr lang="en-US" dirty="0" err="1" smtClean="0"/>
              <a:t>scc</a:t>
            </a:r>
            <a:r>
              <a:rPr lang="en-US" dirty="0" smtClean="0"/>
              <a:t>) – atoms occupy the corners of a cube.</a:t>
            </a:r>
          </a:p>
          <a:p>
            <a:pPr>
              <a:buNone/>
            </a:pPr>
            <a:r>
              <a:rPr lang="en-US" dirty="0" smtClean="0"/>
              <a:t>Body-Centered Cubic (bcc) – like </a:t>
            </a:r>
            <a:r>
              <a:rPr lang="en-US" dirty="0" err="1" smtClean="0"/>
              <a:t>scc</a:t>
            </a:r>
            <a:r>
              <a:rPr lang="en-US" dirty="0" smtClean="0"/>
              <a:t>, but with an additional atom centered in the cube.</a:t>
            </a:r>
          </a:p>
          <a:p>
            <a:pPr>
              <a:buNone/>
            </a:pPr>
            <a:r>
              <a:rPr lang="en-US" dirty="0" smtClean="0"/>
              <a:t>Face-Centered Cubic (</a:t>
            </a:r>
            <a:r>
              <a:rPr lang="en-US" dirty="0" err="1" smtClean="0"/>
              <a:t>fcc</a:t>
            </a:r>
            <a:r>
              <a:rPr lang="en-US" dirty="0" smtClean="0"/>
              <a:t>) – like </a:t>
            </a:r>
            <a:r>
              <a:rPr lang="en-US" dirty="0" err="1" smtClean="0"/>
              <a:t>scc</a:t>
            </a:r>
            <a:r>
              <a:rPr lang="en-US" dirty="0" smtClean="0"/>
              <a:t>, but with an additional atom at the center of each face.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Crystalline solids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100" dirty="0" smtClean="0"/>
              <a:t>How many unit cells share an atom which is located at the corner of a unit cell? (See p. 482)</a:t>
            </a:r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So how many </a:t>
            </a:r>
            <a:r>
              <a:rPr lang="en-US" sz="3100" b="1" i="1" u="sng" dirty="0" smtClean="0"/>
              <a:t>NET</a:t>
            </a:r>
            <a:r>
              <a:rPr lang="en-US" sz="3100" dirty="0" smtClean="0"/>
              <a:t> atoms are there in a simple cubic cell?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1711</TotalTime>
  <Words>1675</Words>
  <Application>Microsoft Office PowerPoint</Application>
  <PresentationFormat>On-screen Show (4:3)</PresentationFormat>
  <Paragraphs>260</Paragraphs>
  <Slides>39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Technic</vt:lpstr>
      <vt:lpstr>Trek</vt:lpstr>
      <vt:lpstr>Metro</vt:lpstr>
      <vt:lpstr>Equation</vt:lpstr>
      <vt:lpstr>Solids, liquids &amp; Phase changes</vt:lpstr>
      <vt:lpstr>Comparing the States of Matter…</vt:lpstr>
      <vt:lpstr>States of Matter Depend On…</vt:lpstr>
      <vt:lpstr>Which internal factors are most important?</vt:lpstr>
      <vt:lpstr>Special Properties of Liquids</vt:lpstr>
      <vt:lpstr>Crystalline solids</vt:lpstr>
      <vt:lpstr>Crystalline solids</vt:lpstr>
      <vt:lpstr>Crystalline solids</vt:lpstr>
      <vt:lpstr>Crystalline solids</vt:lpstr>
      <vt:lpstr>Net atoms in a simple cubic cell</vt:lpstr>
      <vt:lpstr>Crystalline solids</vt:lpstr>
      <vt:lpstr>Net atoms in a body-centered cubic cell</vt:lpstr>
      <vt:lpstr>Net atoms in a face-centered cubic cell</vt:lpstr>
      <vt:lpstr>Closest packing models</vt:lpstr>
      <vt:lpstr>Coordination number</vt:lpstr>
      <vt:lpstr>Calculating density</vt:lpstr>
      <vt:lpstr>Edge length of bcc</vt:lpstr>
      <vt:lpstr>PRACTICE TIME!!!!</vt:lpstr>
      <vt:lpstr>PHASE DIAGRAMS</vt:lpstr>
      <vt:lpstr>KEY VOCABULARY</vt:lpstr>
      <vt:lpstr>KEY VOCABULARY</vt:lpstr>
      <vt:lpstr>KEY VOCABULARY</vt:lpstr>
      <vt:lpstr>PHASE CHANGES</vt:lpstr>
      <vt:lpstr>Melting Point…Redefined</vt:lpstr>
      <vt:lpstr>Melting Point…Redefined </vt:lpstr>
      <vt:lpstr>MP &amp; BP…Redefined…</vt:lpstr>
      <vt:lpstr>Heating Curves – Key Vocabulary</vt:lpstr>
      <vt:lpstr>Heating Curves – Key Vocabulary</vt:lpstr>
      <vt:lpstr>Heating Curves</vt:lpstr>
      <vt:lpstr>FINDING DHvap</vt:lpstr>
      <vt:lpstr>Clausius-Clapeyron Equation</vt:lpstr>
      <vt:lpstr>Manipulating Clausius-Clapeyron</vt:lpstr>
      <vt:lpstr>Manipulating Clausius-Clapeyron</vt:lpstr>
      <vt:lpstr>Manipulating Clausius-Clapeyron</vt:lpstr>
      <vt:lpstr>Manipulating Clausius-Clapeyron</vt:lpstr>
      <vt:lpstr>Manipulating Clausius-Clapeyron</vt:lpstr>
      <vt:lpstr>Manipulating Clausius-Clapeyron</vt:lpstr>
      <vt:lpstr>Manipulating Clausius-Clapeyron</vt:lpstr>
      <vt:lpstr>Time to Practice…</vt:lpstr>
    </vt:vector>
  </TitlesOfParts>
  <Company>Northern York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Solids, liquids &amp; Phase changes</dc:title>
  <dc:creator>Teacher</dc:creator>
  <cp:lastModifiedBy>staff</cp:lastModifiedBy>
  <cp:revision>111</cp:revision>
  <dcterms:created xsi:type="dcterms:W3CDTF">2014-11-13T13:41:39Z</dcterms:created>
  <dcterms:modified xsi:type="dcterms:W3CDTF">2015-11-09T16:54:21Z</dcterms:modified>
</cp:coreProperties>
</file>