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343" r:id="rId3"/>
    <p:sldId id="257" r:id="rId4"/>
    <p:sldId id="258" r:id="rId5"/>
    <p:sldId id="259" r:id="rId6"/>
    <p:sldId id="339" r:id="rId7"/>
    <p:sldId id="260" r:id="rId8"/>
    <p:sldId id="264" r:id="rId9"/>
    <p:sldId id="271" r:id="rId10"/>
    <p:sldId id="266" r:id="rId11"/>
    <p:sldId id="267" r:id="rId12"/>
    <p:sldId id="273" r:id="rId13"/>
    <p:sldId id="274" r:id="rId14"/>
    <p:sldId id="275" r:id="rId15"/>
    <p:sldId id="276" r:id="rId16"/>
    <p:sldId id="341" r:id="rId17"/>
    <p:sldId id="342" r:id="rId18"/>
    <p:sldId id="290" r:id="rId19"/>
    <p:sldId id="291" r:id="rId20"/>
    <p:sldId id="292" r:id="rId21"/>
    <p:sldId id="295" r:id="rId22"/>
    <p:sldId id="294" r:id="rId23"/>
    <p:sldId id="293" r:id="rId24"/>
    <p:sldId id="335" r:id="rId25"/>
    <p:sldId id="298" r:id="rId26"/>
    <p:sldId id="301" r:id="rId27"/>
    <p:sldId id="304" r:id="rId28"/>
    <p:sldId id="307" r:id="rId29"/>
    <p:sldId id="308" r:id="rId30"/>
    <p:sldId id="309" r:id="rId31"/>
    <p:sldId id="310" r:id="rId32"/>
    <p:sldId id="346" r:id="rId33"/>
    <p:sldId id="345" r:id="rId34"/>
    <p:sldId id="344" r:id="rId35"/>
    <p:sldId id="311" r:id="rId36"/>
    <p:sldId id="312" r:id="rId37"/>
    <p:sldId id="313" r:id="rId38"/>
    <p:sldId id="315" r:id="rId39"/>
    <p:sldId id="317" r:id="rId40"/>
    <p:sldId id="318" r:id="rId41"/>
    <p:sldId id="320" r:id="rId42"/>
    <p:sldId id="323" r:id="rId43"/>
  </p:sldIdLst>
  <p:sldSz cx="9144000" cy="6858000" type="screen4x3"/>
  <p:notesSz cx="7010400" cy="9296400"/>
  <p:defaultTextStyle>
    <a:defPPr>
      <a:defRPr lang="en-US"/>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66"/>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73" d="100"/>
          <a:sy n="73" d="100"/>
        </p:scale>
        <p:origin x="-17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098" name="Group 1026"/>
          <p:cNvGrpSpPr>
            <a:grpSpLocks/>
          </p:cNvGrpSpPr>
          <p:nvPr/>
        </p:nvGrpSpPr>
        <p:grpSpPr bwMode="auto">
          <a:xfrm>
            <a:off x="177800" y="230188"/>
            <a:ext cx="203200" cy="6503987"/>
            <a:chOff x="112" y="145"/>
            <a:chExt cx="128" cy="4097"/>
          </a:xfrm>
        </p:grpSpPr>
        <p:sp>
          <p:nvSpPr>
            <p:cNvPr id="4099" name="Rectangle 1027"/>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endParaRPr lang="en-US"/>
            </a:p>
          </p:txBody>
        </p:sp>
        <p:sp>
          <p:nvSpPr>
            <p:cNvPr id="4100" name="Rectangle 1028"/>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endParaRPr lang="en-US" u="none"/>
            </a:p>
          </p:txBody>
        </p:sp>
      </p:grpSp>
      <p:grpSp>
        <p:nvGrpSpPr>
          <p:cNvPr id="4101" name="Group 1029"/>
          <p:cNvGrpSpPr>
            <a:grpSpLocks/>
          </p:cNvGrpSpPr>
          <p:nvPr/>
        </p:nvGrpSpPr>
        <p:grpSpPr bwMode="auto">
          <a:xfrm>
            <a:off x="8793163" y="220663"/>
            <a:ext cx="198437" cy="6408737"/>
            <a:chOff x="5539" y="139"/>
            <a:chExt cx="125" cy="4037"/>
          </a:xfrm>
        </p:grpSpPr>
        <p:sp>
          <p:nvSpPr>
            <p:cNvPr id="4102" name="Rectangle 1030"/>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endParaRPr lang="en-US"/>
            </a:p>
          </p:txBody>
        </p:sp>
        <p:sp>
          <p:nvSpPr>
            <p:cNvPr id="4103" name="Rectangle 1031"/>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endParaRPr lang="en-US"/>
            </a:p>
          </p:txBody>
        </p:sp>
      </p:grpSp>
      <p:grpSp>
        <p:nvGrpSpPr>
          <p:cNvPr id="4104" name="Group 1032"/>
          <p:cNvGrpSpPr>
            <a:grpSpLocks/>
          </p:cNvGrpSpPr>
          <p:nvPr/>
        </p:nvGrpSpPr>
        <p:grpSpPr bwMode="auto">
          <a:xfrm>
            <a:off x="412750" y="6477000"/>
            <a:ext cx="8686800" cy="228600"/>
            <a:chOff x="260" y="4080"/>
            <a:chExt cx="5472" cy="144"/>
          </a:xfrm>
        </p:grpSpPr>
        <p:sp>
          <p:nvSpPr>
            <p:cNvPr id="4105" name="Rectangle 1033"/>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endParaRPr lang="en-US"/>
            </a:p>
          </p:txBody>
        </p:sp>
        <p:sp>
          <p:nvSpPr>
            <p:cNvPr id="4106" name="Rectangle 1034"/>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endParaRPr lang="en-US"/>
            </a:p>
          </p:txBody>
        </p:sp>
      </p:grpSp>
      <p:grpSp>
        <p:nvGrpSpPr>
          <p:cNvPr id="4107" name="Group 1035"/>
          <p:cNvGrpSpPr>
            <a:grpSpLocks/>
          </p:cNvGrpSpPr>
          <p:nvPr/>
        </p:nvGrpSpPr>
        <p:grpSpPr bwMode="auto">
          <a:xfrm>
            <a:off x="76200" y="176213"/>
            <a:ext cx="8745538" cy="161925"/>
            <a:chOff x="48" y="111"/>
            <a:chExt cx="5509" cy="102"/>
          </a:xfrm>
        </p:grpSpPr>
        <p:sp>
          <p:nvSpPr>
            <p:cNvPr id="4108" name="Rectangle 1036"/>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en-US"/>
            </a:p>
          </p:txBody>
        </p:sp>
        <p:sp>
          <p:nvSpPr>
            <p:cNvPr id="4109" name="Rectangle 1037"/>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en-US"/>
            </a:p>
          </p:txBody>
        </p:sp>
      </p:grpSp>
      <p:sp>
        <p:nvSpPr>
          <p:cNvPr id="4110" name="Rectangle 1038"/>
          <p:cNvSpPr>
            <a:spLocks noGrp="1" noChangeArrowheads="1"/>
          </p:cNvSpPr>
          <p:nvPr>
            <p:ph type="ctrTitle" sz="quarter"/>
          </p:nvPr>
        </p:nvSpPr>
        <p:spPr>
          <a:xfrm>
            <a:off x="685800" y="2514600"/>
            <a:ext cx="7772400" cy="1143000"/>
          </a:xfrm>
        </p:spPr>
        <p:txBody>
          <a:bodyPr anchor="ctr"/>
          <a:lstStyle>
            <a:lvl1pPr algn="ctr">
              <a:defRPr sz="4000"/>
            </a:lvl1pPr>
          </a:lstStyle>
          <a:p>
            <a:r>
              <a:rPr lang="en-US"/>
              <a:t>Click to edit Master title style</a:t>
            </a:r>
          </a:p>
        </p:txBody>
      </p:sp>
      <p:sp>
        <p:nvSpPr>
          <p:cNvPr id="4111" name="Rectangle 103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lvl1pPr>
          </a:lstStyle>
          <a:p>
            <a:r>
              <a:rPr lang="en-US"/>
              <a:t>Click to edit Master subtitle style</a:t>
            </a:r>
          </a:p>
        </p:txBody>
      </p:sp>
      <p:sp>
        <p:nvSpPr>
          <p:cNvPr id="4112" name="Rectangle 1040"/>
          <p:cNvSpPr>
            <a:spLocks noGrp="1" noChangeArrowheads="1"/>
          </p:cNvSpPr>
          <p:nvPr>
            <p:ph type="dt" sz="quarter" idx="2"/>
          </p:nvPr>
        </p:nvSpPr>
        <p:spPr>
          <a:xfrm>
            <a:off x="439738" y="5989638"/>
            <a:ext cx="1905000" cy="457200"/>
          </a:xfrm>
        </p:spPr>
        <p:txBody>
          <a:bodyPr/>
          <a:lstStyle>
            <a:lvl1pPr>
              <a:defRPr/>
            </a:lvl1pPr>
          </a:lstStyle>
          <a:p>
            <a:endParaRPr lang="en-US"/>
          </a:p>
        </p:txBody>
      </p:sp>
      <p:sp>
        <p:nvSpPr>
          <p:cNvPr id="4113" name="Rectangle 1041"/>
          <p:cNvSpPr>
            <a:spLocks noGrp="1" noChangeArrowheads="1"/>
          </p:cNvSpPr>
          <p:nvPr>
            <p:ph type="ftr" sz="quarter" idx="3"/>
          </p:nvPr>
        </p:nvSpPr>
        <p:spPr>
          <a:xfrm>
            <a:off x="3135313" y="6002338"/>
            <a:ext cx="2895600" cy="457200"/>
          </a:xfrm>
        </p:spPr>
        <p:txBody>
          <a:bodyPr/>
          <a:lstStyle>
            <a:lvl1pPr>
              <a:defRPr/>
            </a:lvl1pPr>
          </a:lstStyle>
          <a:p>
            <a:endParaRPr lang="en-US"/>
          </a:p>
        </p:txBody>
      </p:sp>
      <p:sp>
        <p:nvSpPr>
          <p:cNvPr id="4114" name="Rectangle 1042"/>
          <p:cNvSpPr>
            <a:spLocks noGrp="1" noChangeArrowheads="1"/>
          </p:cNvSpPr>
          <p:nvPr>
            <p:ph type="sldNum" sz="quarter" idx="4"/>
          </p:nvPr>
        </p:nvSpPr>
        <p:spPr>
          <a:xfrm>
            <a:off x="6800850" y="5978525"/>
            <a:ext cx="1905000" cy="457200"/>
          </a:xfrm>
        </p:spPr>
        <p:txBody>
          <a:bodyPr/>
          <a:lstStyle>
            <a:lvl1pPr>
              <a:defRPr/>
            </a:lvl1pPr>
          </a:lstStyle>
          <a:p>
            <a:fld id="{FA7D3116-6177-4CA3-8203-C906D39DBF07}" type="slidenum">
              <a:rPr lang="en-US"/>
              <a:pPr/>
              <a:t>‹#›</a:t>
            </a:fld>
            <a:endParaRPr lang="en-US"/>
          </a:p>
        </p:txBody>
      </p:sp>
      <p:pic>
        <p:nvPicPr>
          <p:cNvPr id="4116" name="Picture 1044" descr="ffalogo"/>
          <p:cNvPicPr>
            <a:picLocks noChangeAspect="1" noChangeArrowheads="1"/>
          </p:cNvPicPr>
          <p:nvPr/>
        </p:nvPicPr>
        <p:blipFill>
          <a:blip r:embed="rId2" cstate="print"/>
          <a:srcRect/>
          <a:stretch>
            <a:fillRect/>
          </a:stretch>
        </p:blipFill>
        <p:spPr bwMode="auto">
          <a:xfrm>
            <a:off x="3810000" y="533400"/>
            <a:ext cx="1452563"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104"/>
                                        </p:tgtEl>
                                        <p:attrNameLst>
                                          <p:attrName>style.visibility</p:attrName>
                                        </p:attrNameLst>
                                      </p:cBhvr>
                                      <p:to>
                                        <p:strVal val="visible"/>
                                      </p:to>
                                    </p:set>
                                    <p:anim calcmode="lin" valueType="num">
                                      <p:cBhvr additive="base">
                                        <p:cTn id="12" dur="500" fill="hold"/>
                                        <p:tgtEl>
                                          <p:spTgt spid="4104"/>
                                        </p:tgtEl>
                                        <p:attrNameLst>
                                          <p:attrName>ppt_x</p:attrName>
                                        </p:attrNameLst>
                                      </p:cBhvr>
                                      <p:tavLst>
                                        <p:tav tm="0">
                                          <p:val>
                                            <p:strVal val="0-#ppt_w/2"/>
                                          </p:val>
                                        </p:tav>
                                        <p:tav tm="100000">
                                          <p:val>
                                            <p:strVal val="#ppt_x"/>
                                          </p:val>
                                        </p:tav>
                                      </p:tavLst>
                                    </p:anim>
                                    <p:anim calcmode="lin" valueType="num">
                                      <p:cBhvr additive="base">
                                        <p:cTn id="13" dur="500" fill="hold"/>
                                        <p:tgtEl>
                                          <p:spTgt spid="410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4107"/>
                                        </p:tgtEl>
                                        <p:attrNameLst>
                                          <p:attrName>style.visibility</p:attrName>
                                        </p:attrNameLst>
                                      </p:cBhvr>
                                      <p:to>
                                        <p:strVal val="visible"/>
                                      </p:to>
                                    </p:set>
                                    <p:anim calcmode="lin" valueType="num">
                                      <p:cBhvr additive="base">
                                        <p:cTn id="22" dur="500" fill="hold"/>
                                        <p:tgtEl>
                                          <p:spTgt spid="4107"/>
                                        </p:tgtEl>
                                        <p:attrNameLst>
                                          <p:attrName>ppt_x</p:attrName>
                                        </p:attrNameLst>
                                      </p:cBhvr>
                                      <p:tavLst>
                                        <p:tav tm="0">
                                          <p:val>
                                            <p:strVal val="1+#ppt_w/2"/>
                                          </p:val>
                                        </p:tav>
                                        <p:tav tm="100000">
                                          <p:val>
                                            <p:strVal val="#ppt_x"/>
                                          </p:val>
                                        </p:tav>
                                      </p:tavLst>
                                    </p:anim>
                                    <p:anim calcmode="lin" valueType="num">
                                      <p:cBhvr additive="base">
                                        <p:cTn id="23" dur="500" fill="hold"/>
                                        <p:tgtEl>
                                          <p:spTgt spid="4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F8298B-4A0B-441B-A512-BDDB03B2D8C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62F992-B159-45CA-BB39-2C379F71B62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191000"/>
          </a:xfrm>
        </p:spPr>
        <p:txBody>
          <a:bodyPr/>
          <a:lstStyle/>
          <a:p>
            <a:endParaRPr lang="en-US"/>
          </a:p>
        </p:txBody>
      </p:sp>
      <p:sp>
        <p:nvSpPr>
          <p:cNvPr id="5" name="Date Placeholder 4"/>
          <p:cNvSpPr>
            <a:spLocks noGrp="1"/>
          </p:cNvSpPr>
          <p:nvPr>
            <p:ph type="dt" sz="half" idx="10"/>
          </p:nvPr>
        </p:nvSpPr>
        <p:spPr>
          <a:xfrm>
            <a:off x="457200" y="6019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019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019800"/>
            <a:ext cx="1905000" cy="457200"/>
          </a:xfrm>
        </p:spPr>
        <p:txBody>
          <a:bodyPr/>
          <a:lstStyle>
            <a:lvl1pPr>
              <a:defRPr/>
            </a:lvl1pPr>
          </a:lstStyle>
          <a:p>
            <a:fld id="{BDBDF069-88EB-457A-894A-F438DECEF5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752600"/>
            <a:ext cx="7772400" cy="4191000"/>
          </a:xfrm>
        </p:spPr>
        <p:txBody>
          <a:bodyPr/>
          <a:lstStyle/>
          <a:p>
            <a:endParaRPr lang="en-US"/>
          </a:p>
        </p:txBody>
      </p:sp>
      <p:sp>
        <p:nvSpPr>
          <p:cNvPr id="4" name="Date Placeholder 3"/>
          <p:cNvSpPr>
            <a:spLocks noGrp="1"/>
          </p:cNvSpPr>
          <p:nvPr>
            <p:ph type="dt" sz="half" idx="10"/>
          </p:nvPr>
        </p:nvSpPr>
        <p:spPr>
          <a:xfrm>
            <a:off x="457200" y="60198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0198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858000" y="6019800"/>
            <a:ext cx="1905000" cy="457200"/>
          </a:xfrm>
        </p:spPr>
        <p:txBody>
          <a:bodyPr/>
          <a:lstStyle>
            <a:lvl1pPr>
              <a:defRPr/>
            </a:lvl1pPr>
          </a:lstStyle>
          <a:p>
            <a:fld id="{D0980A9B-F8D7-45BA-98C4-1F5C899FC74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019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019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019800"/>
            <a:ext cx="1905000" cy="457200"/>
          </a:xfrm>
        </p:spPr>
        <p:txBody>
          <a:bodyPr/>
          <a:lstStyle>
            <a:lvl1pPr>
              <a:defRPr/>
            </a:lvl1pPr>
          </a:lstStyle>
          <a:p>
            <a:fld id="{1B79D77D-F7E7-4A45-AF6A-E19C3455255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D6B366-9D49-4DD8-AEE9-E5313A51081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DAE90F-87E1-42CA-94BC-78079FB9E89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012BF4-1848-44CD-8841-74DBEDDDB0A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390F01C-D940-4530-8FBF-CA11DA21B92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FD0F29C-B74B-45AD-924C-87506362B1F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952509-7182-4672-B33F-AFD3B16AA0C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315A14-AD38-41A2-B362-1A28DC4E0F3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DD83B9-59A6-4FD6-8A5B-8B9856501C9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0066"/>
            </a:gs>
            <a:gs pos="100000">
              <a:srgbClr val="000000"/>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177800" y="230188"/>
            <a:ext cx="203200" cy="6503987"/>
            <a:chOff x="112" y="145"/>
            <a:chExt cx="128" cy="4097"/>
          </a:xfrm>
        </p:grpSpPr>
        <p:sp>
          <p:nvSpPr>
            <p:cNvPr id="307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endParaRPr lang="en-US"/>
            </a:p>
          </p:txBody>
        </p:sp>
        <p:sp>
          <p:nvSpPr>
            <p:cNvPr id="307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endParaRPr lang="en-US" u="none"/>
            </a:p>
          </p:txBody>
        </p:sp>
      </p:grpSp>
      <p:grpSp>
        <p:nvGrpSpPr>
          <p:cNvPr id="3077" name="Group 5"/>
          <p:cNvGrpSpPr>
            <a:grpSpLocks/>
          </p:cNvGrpSpPr>
          <p:nvPr/>
        </p:nvGrpSpPr>
        <p:grpSpPr bwMode="auto">
          <a:xfrm>
            <a:off x="8793163" y="220663"/>
            <a:ext cx="198437" cy="6408737"/>
            <a:chOff x="5539" y="139"/>
            <a:chExt cx="125" cy="4037"/>
          </a:xfrm>
        </p:grpSpPr>
        <p:sp>
          <p:nvSpPr>
            <p:cNvPr id="307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endParaRPr lang="en-US"/>
            </a:p>
          </p:txBody>
        </p:sp>
        <p:sp>
          <p:nvSpPr>
            <p:cNvPr id="307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endParaRPr lang="en-US"/>
            </a:p>
          </p:txBody>
        </p:sp>
      </p:grpSp>
      <p:grpSp>
        <p:nvGrpSpPr>
          <p:cNvPr id="3080" name="Group 8"/>
          <p:cNvGrpSpPr>
            <a:grpSpLocks/>
          </p:cNvGrpSpPr>
          <p:nvPr/>
        </p:nvGrpSpPr>
        <p:grpSpPr bwMode="auto">
          <a:xfrm>
            <a:off x="412750" y="6477000"/>
            <a:ext cx="8686800" cy="228600"/>
            <a:chOff x="260" y="4080"/>
            <a:chExt cx="5472" cy="144"/>
          </a:xfrm>
        </p:grpSpPr>
        <p:sp>
          <p:nvSpPr>
            <p:cNvPr id="308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endParaRPr lang="en-US"/>
            </a:p>
          </p:txBody>
        </p:sp>
        <p:sp>
          <p:nvSpPr>
            <p:cNvPr id="308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endParaRPr lang="en-US"/>
            </a:p>
          </p:txBody>
        </p:sp>
      </p:grpSp>
      <p:grpSp>
        <p:nvGrpSpPr>
          <p:cNvPr id="3083" name="Group 11"/>
          <p:cNvGrpSpPr>
            <a:grpSpLocks/>
          </p:cNvGrpSpPr>
          <p:nvPr/>
        </p:nvGrpSpPr>
        <p:grpSpPr bwMode="auto">
          <a:xfrm>
            <a:off x="76200" y="176213"/>
            <a:ext cx="8745538" cy="161925"/>
            <a:chOff x="48" y="111"/>
            <a:chExt cx="5509" cy="102"/>
          </a:xfrm>
        </p:grpSpPr>
        <p:sp>
          <p:nvSpPr>
            <p:cNvPr id="308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en-US"/>
            </a:p>
          </p:txBody>
        </p:sp>
        <p:sp>
          <p:nvSpPr>
            <p:cNvPr id="3085" name="Rectangle 13"/>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en-US"/>
            </a:p>
          </p:txBody>
        </p:sp>
      </p:grpSp>
      <p:grpSp>
        <p:nvGrpSpPr>
          <p:cNvPr id="3086" name="Group 14"/>
          <p:cNvGrpSpPr>
            <a:grpSpLocks/>
          </p:cNvGrpSpPr>
          <p:nvPr/>
        </p:nvGrpSpPr>
        <p:grpSpPr bwMode="auto">
          <a:xfrm>
            <a:off x="71438" y="176213"/>
            <a:ext cx="8745537" cy="161925"/>
            <a:chOff x="45" y="111"/>
            <a:chExt cx="5509" cy="102"/>
          </a:xfrm>
        </p:grpSpPr>
        <p:sp>
          <p:nvSpPr>
            <p:cNvPr id="3087"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endParaRPr lang="en-US"/>
            </a:p>
          </p:txBody>
        </p:sp>
        <p:sp>
          <p:nvSpPr>
            <p:cNvPr id="3088" name="Rectangle 16"/>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endParaRPr lang="en-US"/>
            </a:p>
          </p:txBody>
        </p:sp>
      </p:grpSp>
      <p:sp>
        <p:nvSpPr>
          <p:cNvPr id="3089" name="Rectangle 17"/>
          <p:cNvSpPr>
            <a:spLocks noGrp="1" noChangeArrowheads="1"/>
          </p:cNvSpPr>
          <p:nvPr>
            <p:ph type="title"/>
          </p:nvPr>
        </p:nvSpPr>
        <p:spPr bwMode="auto">
          <a:xfrm>
            <a:off x="685800" y="609600"/>
            <a:ext cx="7772400" cy="990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90" name="Rectangle 18"/>
          <p:cNvSpPr>
            <a:spLocks noGrp="1" noChangeArrowheads="1"/>
          </p:cNvSpPr>
          <p:nvPr>
            <p:ph type="body" idx="1"/>
          </p:nvPr>
        </p:nvSpPr>
        <p:spPr bwMode="auto">
          <a:xfrm>
            <a:off x="685800" y="1752600"/>
            <a:ext cx="7772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1" name="Rectangle 19"/>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u="none"/>
            </a:lvl1pPr>
          </a:lstStyle>
          <a:p>
            <a:endParaRPr lang="en-US"/>
          </a:p>
        </p:txBody>
      </p:sp>
      <p:sp>
        <p:nvSpPr>
          <p:cNvPr id="3092" name="Rectangle 20"/>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u="none"/>
            </a:lvl1pPr>
          </a:lstStyle>
          <a:p>
            <a:endParaRPr lang="en-US"/>
          </a:p>
        </p:txBody>
      </p:sp>
      <p:sp>
        <p:nvSpPr>
          <p:cNvPr id="3093" name="Rectangle 21"/>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u="none"/>
            </a:lvl1pPr>
          </a:lstStyle>
          <a:p>
            <a:fld id="{7731E58F-BD7D-4C35-9DFE-C2B39A70D1BF}" type="slidenum">
              <a:rPr lang="en-US"/>
              <a:pPr/>
              <a:t>‹#›</a:t>
            </a:fld>
            <a:endParaRPr lang="en-US"/>
          </a:p>
        </p:txBody>
      </p:sp>
      <p:pic>
        <p:nvPicPr>
          <p:cNvPr id="3095" name="Picture 23" descr="ffalogo"/>
          <p:cNvPicPr>
            <a:picLocks noChangeAspect="1" noChangeArrowheads="1"/>
          </p:cNvPicPr>
          <p:nvPr/>
        </p:nvPicPr>
        <p:blipFill>
          <a:blip r:embed="rId16" cstate="print"/>
          <a:srcRect/>
          <a:stretch>
            <a:fillRect/>
          </a:stretch>
        </p:blipFill>
        <p:spPr bwMode="auto">
          <a:xfrm>
            <a:off x="7772400" y="228600"/>
            <a:ext cx="900113" cy="1133475"/>
          </a:xfrm>
          <a:prstGeom prst="rect">
            <a:avLst/>
          </a:prstGeom>
          <a:noFill/>
        </p:spPr>
      </p:pic>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89">
                                            <p:txEl>
                                              <p:pRg st="0" end="0"/>
                                            </p:txEl>
                                          </p:spTgt>
                                        </p:tgtEl>
                                        <p:attrNameLst>
                                          <p:attrName>style.visibility</p:attrName>
                                        </p:attrNameLst>
                                      </p:cBhvr>
                                      <p:to>
                                        <p:strVal val="visible"/>
                                      </p:to>
                                    </p:set>
                                    <p:animEffect transition="in" filter="dissolve">
                                      <p:cBhvr>
                                        <p:cTn id="7" dur="500"/>
                                        <p:tgtEl>
                                          <p:spTgt spid="30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90">
                                            <p:txEl>
                                              <p:pRg st="0" end="0"/>
                                            </p:txEl>
                                          </p:spTgt>
                                        </p:tgtEl>
                                        <p:attrNameLst>
                                          <p:attrName>style.visibility</p:attrName>
                                        </p:attrNameLst>
                                      </p:cBhvr>
                                      <p:to>
                                        <p:strVal val="visible"/>
                                      </p:to>
                                    </p:set>
                                    <p:animEffect transition="in" filter="dissolve">
                                      <p:cBhvr>
                                        <p:cTn id="12" dur="500"/>
                                        <p:tgtEl>
                                          <p:spTgt spid="30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90">
                                            <p:txEl>
                                              <p:pRg st="1" end="1"/>
                                            </p:txEl>
                                          </p:spTgt>
                                        </p:tgtEl>
                                        <p:attrNameLst>
                                          <p:attrName>style.visibility</p:attrName>
                                        </p:attrNameLst>
                                      </p:cBhvr>
                                      <p:to>
                                        <p:strVal val="visible"/>
                                      </p:to>
                                    </p:set>
                                    <p:animEffect transition="in" filter="dissolve">
                                      <p:cBhvr>
                                        <p:cTn id="17" dur="500"/>
                                        <p:tgtEl>
                                          <p:spTgt spid="309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90">
                                            <p:txEl>
                                              <p:pRg st="2" end="2"/>
                                            </p:txEl>
                                          </p:spTgt>
                                        </p:tgtEl>
                                        <p:attrNameLst>
                                          <p:attrName>style.visibility</p:attrName>
                                        </p:attrNameLst>
                                      </p:cBhvr>
                                      <p:to>
                                        <p:strVal val="visible"/>
                                      </p:to>
                                    </p:set>
                                    <p:animEffect transition="in" filter="dissolve">
                                      <p:cBhvr>
                                        <p:cTn id="22" dur="500"/>
                                        <p:tgtEl>
                                          <p:spTgt spid="309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90">
                                            <p:txEl>
                                              <p:pRg st="3" end="3"/>
                                            </p:txEl>
                                          </p:spTgt>
                                        </p:tgtEl>
                                        <p:attrNameLst>
                                          <p:attrName>style.visibility</p:attrName>
                                        </p:attrNameLst>
                                      </p:cBhvr>
                                      <p:to>
                                        <p:strVal val="visible"/>
                                      </p:to>
                                    </p:set>
                                    <p:animEffect transition="in" filter="dissolve">
                                      <p:cBhvr>
                                        <p:cTn id="27" dur="500"/>
                                        <p:tgtEl>
                                          <p:spTgt spid="309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90">
                                            <p:txEl>
                                              <p:pRg st="4" end="4"/>
                                            </p:txEl>
                                          </p:spTgt>
                                        </p:tgtEl>
                                        <p:attrNameLst>
                                          <p:attrName>style.visibility</p:attrName>
                                        </p:attrNameLst>
                                      </p:cBhvr>
                                      <p:to>
                                        <p:strVal val="visible"/>
                                      </p:to>
                                    </p:set>
                                    <p:animEffect transition="in" filter="dissolve">
                                      <p:cBhvr>
                                        <p:cTn id="32" dur="500"/>
                                        <p:tgtEl>
                                          <p:spTgt spid="30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9" grpId="0" build="p" autoUpdateAnimBg="0"/>
      <p:bldP spid="3090" grpId="0" build="p" bldLvl="5" autoUpdateAnimBg="0">
        <p:tmplLst>
          <p:tmpl lvl="1">
            <p:tnLst>
              <p:par>
                <p:cTn presetID="9" presetClass="entr" presetSubtype="0" fill="hold" nodeType="clickEffect">
                  <p:stCondLst>
                    <p:cond delay="0"/>
                  </p:stCondLst>
                  <p:childTnLst>
                    <p:set>
                      <p:cBhvr>
                        <p:cTn dur="1" fill="hold">
                          <p:stCondLst>
                            <p:cond delay="0"/>
                          </p:stCondLst>
                        </p:cTn>
                        <p:tgtEl>
                          <p:spTgt spid="3090"/>
                        </p:tgtEl>
                        <p:attrNameLst>
                          <p:attrName>style.visibility</p:attrName>
                        </p:attrNameLst>
                      </p:cBhvr>
                      <p:to>
                        <p:strVal val="visible"/>
                      </p:to>
                    </p:set>
                    <p:animEffect transition="in" filter="dissolve">
                      <p:cBhvr>
                        <p:cTn dur="500"/>
                        <p:tgtEl>
                          <p:spTgt spid="3090"/>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3090"/>
                        </p:tgtEl>
                        <p:attrNameLst>
                          <p:attrName>style.visibility</p:attrName>
                        </p:attrNameLst>
                      </p:cBhvr>
                      <p:to>
                        <p:strVal val="visible"/>
                      </p:to>
                    </p:set>
                    <p:animEffect transition="in" filter="dissolve">
                      <p:cBhvr>
                        <p:cTn dur="500"/>
                        <p:tgtEl>
                          <p:spTgt spid="3090"/>
                        </p:tgtEl>
                      </p:cBhvr>
                    </p:animEffect>
                  </p:childTnLst>
                </p:cTn>
              </p:par>
            </p:tnLst>
          </p:tmpl>
          <p:tmpl lvl="3">
            <p:tnLst>
              <p:par>
                <p:cTn presetID="9" presetClass="entr" presetSubtype="0" fill="hold" nodeType="clickEffect">
                  <p:stCondLst>
                    <p:cond delay="0"/>
                  </p:stCondLst>
                  <p:childTnLst>
                    <p:set>
                      <p:cBhvr>
                        <p:cTn dur="1" fill="hold">
                          <p:stCondLst>
                            <p:cond delay="0"/>
                          </p:stCondLst>
                        </p:cTn>
                        <p:tgtEl>
                          <p:spTgt spid="3090"/>
                        </p:tgtEl>
                        <p:attrNameLst>
                          <p:attrName>style.visibility</p:attrName>
                        </p:attrNameLst>
                      </p:cBhvr>
                      <p:to>
                        <p:strVal val="visible"/>
                      </p:to>
                    </p:set>
                    <p:animEffect transition="in" filter="dissolve">
                      <p:cBhvr>
                        <p:cTn dur="500"/>
                        <p:tgtEl>
                          <p:spTgt spid="3090"/>
                        </p:tgtEl>
                      </p:cBhvr>
                    </p:animEffect>
                  </p:childTnLst>
                </p:cTn>
              </p:par>
            </p:tnLst>
          </p:tmpl>
          <p:tmpl lvl="4">
            <p:tnLst>
              <p:par>
                <p:cTn presetID="9" presetClass="entr" presetSubtype="0" fill="hold" nodeType="clickEffect">
                  <p:stCondLst>
                    <p:cond delay="0"/>
                  </p:stCondLst>
                  <p:childTnLst>
                    <p:set>
                      <p:cBhvr>
                        <p:cTn dur="1" fill="hold">
                          <p:stCondLst>
                            <p:cond delay="0"/>
                          </p:stCondLst>
                        </p:cTn>
                        <p:tgtEl>
                          <p:spTgt spid="3090"/>
                        </p:tgtEl>
                        <p:attrNameLst>
                          <p:attrName>style.visibility</p:attrName>
                        </p:attrNameLst>
                      </p:cBhvr>
                      <p:to>
                        <p:strVal val="visible"/>
                      </p:to>
                    </p:set>
                    <p:animEffect transition="in" filter="dissolve">
                      <p:cBhvr>
                        <p:cTn dur="500"/>
                        <p:tgtEl>
                          <p:spTgt spid="3090"/>
                        </p:tgtEl>
                      </p:cBhvr>
                    </p:animEffect>
                  </p:childTnLst>
                </p:cTn>
              </p:par>
            </p:tnLst>
          </p:tmpl>
          <p:tmpl lvl="5">
            <p:tnLst>
              <p:par>
                <p:cTn presetID="9" presetClass="entr" presetSubtype="0" fill="hold" nodeType="clickEffect">
                  <p:stCondLst>
                    <p:cond delay="0"/>
                  </p:stCondLst>
                  <p:childTnLst>
                    <p:set>
                      <p:cBhvr>
                        <p:cTn dur="1" fill="hold">
                          <p:stCondLst>
                            <p:cond delay="0"/>
                          </p:stCondLst>
                        </p:cTn>
                        <p:tgtEl>
                          <p:spTgt spid="3090"/>
                        </p:tgtEl>
                        <p:attrNameLst>
                          <p:attrName>style.visibility</p:attrName>
                        </p:attrNameLst>
                      </p:cBhvr>
                      <p:to>
                        <p:strVal val="visible"/>
                      </p:to>
                    </p:set>
                    <p:animEffect transition="in" filter="dissolve">
                      <p:cBhvr>
                        <p:cTn dur="500"/>
                        <p:tgtEl>
                          <p:spTgt spid="3090"/>
                        </p:tgtEl>
                      </p:cBhvr>
                    </p:animEffect>
                  </p:childTnLst>
                </p:cTn>
              </p:par>
            </p:tnLst>
          </p:tmpl>
        </p:tmplLst>
      </p:bldP>
    </p:bldLst>
  </p:timing>
  <p:txStyles>
    <p:titleStyle>
      <a:lvl1pPr algn="l" rtl="0" fontAlgn="base">
        <a:spcBef>
          <a:spcPct val="0"/>
        </a:spcBef>
        <a:spcAft>
          <a:spcPct val="0"/>
        </a:spcAft>
        <a:defRPr sz="3600">
          <a:solidFill>
            <a:srgbClr val="FFCC00"/>
          </a:solidFill>
          <a:latin typeface="+mj-lt"/>
          <a:ea typeface="+mj-ea"/>
          <a:cs typeface="+mj-cs"/>
        </a:defRPr>
      </a:lvl1pPr>
      <a:lvl2pPr algn="l" rtl="0" fontAlgn="base">
        <a:spcBef>
          <a:spcPct val="0"/>
        </a:spcBef>
        <a:spcAft>
          <a:spcPct val="0"/>
        </a:spcAft>
        <a:defRPr sz="3600">
          <a:solidFill>
            <a:srgbClr val="FFCC00"/>
          </a:solidFill>
          <a:latin typeface="Tahoma" pitchFamily="34" charset="0"/>
        </a:defRPr>
      </a:lvl2pPr>
      <a:lvl3pPr algn="l" rtl="0" fontAlgn="base">
        <a:spcBef>
          <a:spcPct val="0"/>
        </a:spcBef>
        <a:spcAft>
          <a:spcPct val="0"/>
        </a:spcAft>
        <a:defRPr sz="3600">
          <a:solidFill>
            <a:srgbClr val="FFCC00"/>
          </a:solidFill>
          <a:latin typeface="Tahoma" pitchFamily="34" charset="0"/>
        </a:defRPr>
      </a:lvl3pPr>
      <a:lvl4pPr algn="l" rtl="0" fontAlgn="base">
        <a:spcBef>
          <a:spcPct val="0"/>
        </a:spcBef>
        <a:spcAft>
          <a:spcPct val="0"/>
        </a:spcAft>
        <a:defRPr sz="3600">
          <a:solidFill>
            <a:srgbClr val="FFCC00"/>
          </a:solidFill>
          <a:latin typeface="Tahoma" pitchFamily="34" charset="0"/>
        </a:defRPr>
      </a:lvl4pPr>
      <a:lvl5pPr algn="l" rtl="0" fontAlgn="base">
        <a:spcBef>
          <a:spcPct val="0"/>
        </a:spcBef>
        <a:spcAft>
          <a:spcPct val="0"/>
        </a:spcAft>
        <a:defRPr sz="3600">
          <a:solidFill>
            <a:srgbClr val="FFCC00"/>
          </a:solidFill>
          <a:latin typeface="Tahoma" pitchFamily="34" charset="0"/>
        </a:defRPr>
      </a:lvl5pPr>
      <a:lvl6pPr marL="457200" algn="l" rtl="0" fontAlgn="base">
        <a:spcBef>
          <a:spcPct val="0"/>
        </a:spcBef>
        <a:spcAft>
          <a:spcPct val="0"/>
        </a:spcAft>
        <a:defRPr sz="3600">
          <a:solidFill>
            <a:srgbClr val="FFCC00"/>
          </a:solidFill>
          <a:latin typeface="Tahoma" pitchFamily="34" charset="0"/>
        </a:defRPr>
      </a:lvl6pPr>
      <a:lvl7pPr marL="914400" algn="l" rtl="0" fontAlgn="base">
        <a:spcBef>
          <a:spcPct val="0"/>
        </a:spcBef>
        <a:spcAft>
          <a:spcPct val="0"/>
        </a:spcAft>
        <a:defRPr sz="3600">
          <a:solidFill>
            <a:srgbClr val="FFCC00"/>
          </a:solidFill>
          <a:latin typeface="Tahoma" pitchFamily="34" charset="0"/>
        </a:defRPr>
      </a:lvl7pPr>
      <a:lvl8pPr marL="1371600" algn="l" rtl="0" fontAlgn="base">
        <a:spcBef>
          <a:spcPct val="0"/>
        </a:spcBef>
        <a:spcAft>
          <a:spcPct val="0"/>
        </a:spcAft>
        <a:defRPr sz="3600">
          <a:solidFill>
            <a:srgbClr val="FFCC00"/>
          </a:solidFill>
          <a:latin typeface="Tahoma" pitchFamily="34" charset="0"/>
        </a:defRPr>
      </a:lvl8pPr>
      <a:lvl9pPr marL="1828800" algn="l" rtl="0" fontAlgn="base">
        <a:spcBef>
          <a:spcPct val="0"/>
        </a:spcBef>
        <a:spcAft>
          <a:spcPct val="0"/>
        </a:spcAft>
        <a:defRPr sz="3600">
          <a:solidFill>
            <a:srgbClr val="FFCC00"/>
          </a:solidFill>
          <a:latin typeface="Tahoma" pitchFamily="34" charset="0"/>
        </a:defRPr>
      </a:lvl9pPr>
    </p:titleStyle>
    <p:bodyStyle>
      <a:lvl1pPr marL="342900" indent="-342900" algn="l" rtl="0" fontAlgn="base">
        <a:spcBef>
          <a:spcPct val="20000"/>
        </a:spcBef>
        <a:spcAft>
          <a:spcPct val="0"/>
        </a:spcAft>
        <a:buClr>
          <a:schemeClr val="accent1"/>
        </a:buClr>
        <a:buFont typeface="Wingdings" pitchFamily="2" charset="2"/>
        <a:buChar char="§"/>
        <a:defRPr sz="3200">
          <a:solidFill>
            <a:srgbClr val="FFCC00"/>
          </a:solidFill>
          <a:latin typeface="+mn-lt"/>
          <a:ea typeface="+mn-ea"/>
          <a:cs typeface="+mn-cs"/>
        </a:defRPr>
      </a:lvl1pPr>
      <a:lvl2pPr marL="742950" indent="-285750" algn="l" rtl="0" fontAlgn="base">
        <a:spcBef>
          <a:spcPct val="20000"/>
        </a:spcBef>
        <a:spcAft>
          <a:spcPct val="0"/>
        </a:spcAft>
        <a:buClr>
          <a:schemeClr val="hlink"/>
        </a:buClr>
        <a:buFont typeface="Wingdings" pitchFamily="2" charset="2"/>
        <a:buChar char="§"/>
        <a:defRPr sz="2800">
          <a:solidFill>
            <a:srgbClr val="FFCC00"/>
          </a:solidFill>
          <a:latin typeface="+mn-lt"/>
        </a:defRPr>
      </a:lvl2pPr>
      <a:lvl3pPr marL="1143000" indent="-228600" algn="l" rtl="0" fontAlgn="base">
        <a:spcBef>
          <a:spcPct val="20000"/>
        </a:spcBef>
        <a:spcAft>
          <a:spcPct val="0"/>
        </a:spcAft>
        <a:buClr>
          <a:schemeClr val="accent1"/>
        </a:buClr>
        <a:buFont typeface="Wingdings" pitchFamily="2" charset="2"/>
        <a:buChar char="§"/>
        <a:defRPr sz="2400">
          <a:solidFill>
            <a:srgbClr val="FFCC00"/>
          </a:solidFill>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rgbClr val="FFCC00"/>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rgbClr val="FFCC00"/>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rgbClr val="FFCC00"/>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rgbClr val="FFCC00"/>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rgbClr val="FFCC00"/>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www.paffa.org/" TargetMode="External"/><Relationship Id="rId2" Type="http://schemas.openxmlformats.org/officeDocument/2006/relationships/hyperlink" Target="http://www.ffa.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752600"/>
          </a:xfrm>
        </p:spPr>
        <p:txBody>
          <a:bodyPr/>
          <a:lstStyle/>
          <a:p>
            <a:r>
              <a:rPr lang="en-US" sz="8800"/>
              <a:t>   </a:t>
            </a:r>
          </a:p>
        </p:txBody>
      </p:sp>
      <p:sp>
        <p:nvSpPr>
          <p:cNvPr id="2051" name="Rectangle 3"/>
          <p:cNvSpPr>
            <a:spLocks noGrp="1" noChangeArrowheads="1"/>
          </p:cNvSpPr>
          <p:nvPr>
            <p:ph type="subTitle" idx="1"/>
          </p:nvPr>
        </p:nvSpPr>
        <p:spPr>
          <a:xfrm>
            <a:off x="1371600" y="4267200"/>
            <a:ext cx="6400800" cy="1371600"/>
          </a:xfrm>
        </p:spPr>
        <p:txBody>
          <a:bodyPr/>
          <a:lstStyle/>
          <a:p>
            <a:pPr algn="l"/>
            <a:r>
              <a:rPr lang="en-US" u="sng"/>
              <a:t>Objective:</a:t>
            </a:r>
            <a:r>
              <a:rPr lang="en-US"/>
              <a:t> Summarize the events that have shaped Agricultural Education and FFA</a:t>
            </a:r>
          </a:p>
        </p:txBody>
      </p:sp>
      <p:sp>
        <p:nvSpPr>
          <p:cNvPr id="2054" name="Text Box 6"/>
          <p:cNvSpPr txBox="1">
            <a:spLocks noChangeArrowheads="1"/>
          </p:cNvSpPr>
          <p:nvPr/>
        </p:nvSpPr>
        <p:spPr bwMode="auto">
          <a:xfrm>
            <a:off x="1295400" y="2514600"/>
            <a:ext cx="6629400" cy="823913"/>
          </a:xfrm>
          <a:prstGeom prst="rect">
            <a:avLst/>
          </a:prstGeom>
          <a:noFill/>
          <a:ln w="9525">
            <a:noFill/>
            <a:miter lim="800000"/>
            <a:headEnd/>
            <a:tailEnd/>
          </a:ln>
          <a:effectLst/>
        </p:spPr>
        <p:txBody>
          <a:bodyPr>
            <a:spAutoFit/>
          </a:bodyPr>
          <a:lstStyle/>
          <a:p>
            <a:pPr algn="ctr">
              <a:spcBef>
                <a:spcPct val="50000"/>
              </a:spcBef>
            </a:pPr>
            <a:r>
              <a:rPr lang="en-US" sz="4800" u="none">
                <a:solidFill>
                  <a:srgbClr val="FFCC00"/>
                </a:solidFill>
                <a:latin typeface="Verdana" pitchFamily="34" charset="0"/>
              </a:rPr>
              <a:t>Your FFA Program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FFA History</a:t>
            </a:r>
          </a:p>
        </p:txBody>
      </p:sp>
      <p:sp>
        <p:nvSpPr>
          <p:cNvPr id="18435" name="Rectangle 3"/>
          <p:cNvSpPr>
            <a:spLocks noGrp="1" noChangeArrowheads="1"/>
          </p:cNvSpPr>
          <p:nvPr>
            <p:ph type="body" idx="1"/>
          </p:nvPr>
        </p:nvSpPr>
        <p:spPr/>
        <p:txBody>
          <a:bodyPr/>
          <a:lstStyle/>
          <a:p>
            <a:r>
              <a:rPr lang="en-US"/>
              <a:t>1950</a:t>
            </a:r>
          </a:p>
          <a:p>
            <a:pPr lvl="1"/>
            <a:r>
              <a:rPr lang="en-US" sz="3000"/>
              <a:t>Public Law 740</a:t>
            </a:r>
          </a:p>
          <a:p>
            <a:pPr lvl="2"/>
            <a:r>
              <a:rPr lang="en-US" sz="2800"/>
              <a:t>Gave the FFA a federal charter</a:t>
            </a:r>
          </a:p>
          <a:p>
            <a:pPr lvl="2"/>
            <a:r>
              <a:rPr lang="en-US" sz="2800"/>
              <a:t>The law said that each school teaching agriculture must have an FFA program </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FFA History - Public Law 740</a:t>
            </a:r>
          </a:p>
        </p:txBody>
      </p:sp>
      <p:sp>
        <p:nvSpPr>
          <p:cNvPr id="19459" name="Rectangle 3"/>
          <p:cNvSpPr>
            <a:spLocks noGrp="1" noChangeArrowheads="1"/>
          </p:cNvSpPr>
          <p:nvPr>
            <p:ph type="body" idx="1"/>
          </p:nvPr>
        </p:nvSpPr>
        <p:spPr/>
        <p:txBody>
          <a:bodyPr/>
          <a:lstStyle/>
          <a:p>
            <a:r>
              <a:rPr lang="en-US"/>
              <a:t>Created 3 integral components to an agricultural education program</a:t>
            </a:r>
          </a:p>
          <a:p>
            <a:pPr lvl="1"/>
            <a:r>
              <a:rPr lang="en-US"/>
              <a:t>Classroom/Lab Instruction</a:t>
            </a:r>
          </a:p>
          <a:p>
            <a:pPr lvl="1"/>
            <a:r>
              <a:rPr lang="en-US"/>
              <a:t>FFA</a:t>
            </a:r>
          </a:p>
          <a:p>
            <a:pPr lvl="1"/>
            <a:r>
              <a:rPr lang="en-US"/>
              <a:t>SAE (Supervised Agricultural Experience programs)</a:t>
            </a:r>
          </a:p>
        </p:txBody>
      </p:sp>
      <p:grpSp>
        <p:nvGrpSpPr>
          <p:cNvPr id="19464" name="Group 8"/>
          <p:cNvGrpSpPr>
            <a:grpSpLocks/>
          </p:cNvGrpSpPr>
          <p:nvPr/>
        </p:nvGrpSpPr>
        <p:grpSpPr bwMode="auto">
          <a:xfrm>
            <a:off x="4800600" y="4371975"/>
            <a:ext cx="3733800" cy="2057400"/>
            <a:chOff x="3024" y="2784"/>
            <a:chExt cx="2352" cy="1296"/>
          </a:xfrm>
        </p:grpSpPr>
        <p:sp>
          <p:nvSpPr>
            <p:cNvPr id="19460" name="AutoShape 4"/>
            <p:cNvSpPr>
              <a:spLocks noChangeArrowheads="1"/>
            </p:cNvSpPr>
            <p:nvPr/>
          </p:nvSpPr>
          <p:spPr bwMode="auto">
            <a:xfrm>
              <a:off x="3696" y="2784"/>
              <a:ext cx="1392" cy="960"/>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9461" name="Text Box 5"/>
            <p:cNvSpPr txBox="1">
              <a:spLocks noChangeArrowheads="1"/>
            </p:cNvSpPr>
            <p:nvPr/>
          </p:nvSpPr>
          <p:spPr bwMode="auto">
            <a:xfrm>
              <a:off x="4130" y="3792"/>
              <a:ext cx="576" cy="288"/>
            </a:xfrm>
            <a:prstGeom prst="rect">
              <a:avLst/>
            </a:prstGeom>
            <a:noFill/>
            <a:ln w="9525">
              <a:noFill/>
              <a:miter lim="800000"/>
              <a:headEnd/>
              <a:tailEnd/>
            </a:ln>
            <a:effectLst/>
          </p:spPr>
          <p:txBody>
            <a:bodyPr>
              <a:spAutoFit/>
            </a:bodyPr>
            <a:lstStyle/>
            <a:p>
              <a:pPr algn="ctr">
                <a:spcBef>
                  <a:spcPct val="50000"/>
                </a:spcBef>
              </a:pPr>
              <a:r>
                <a:rPr lang="en-US" u="none"/>
                <a:t>FFA</a:t>
              </a:r>
            </a:p>
          </p:txBody>
        </p:sp>
        <p:sp>
          <p:nvSpPr>
            <p:cNvPr id="19462" name="Text Box 6"/>
            <p:cNvSpPr txBox="1">
              <a:spLocks noChangeArrowheads="1"/>
            </p:cNvSpPr>
            <p:nvPr/>
          </p:nvSpPr>
          <p:spPr bwMode="auto">
            <a:xfrm>
              <a:off x="3024" y="3024"/>
              <a:ext cx="1008" cy="288"/>
            </a:xfrm>
            <a:prstGeom prst="rect">
              <a:avLst/>
            </a:prstGeom>
            <a:noFill/>
            <a:ln w="9525">
              <a:noFill/>
              <a:miter lim="800000"/>
              <a:headEnd/>
              <a:tailEnd/>
            </a:ln>
            <a:effectLst/>
          </p:spPr>
          <p:txBody>
            <a:bodyPr>
              <a:spAutoFit/>
            </a:bodyPr>
            <a:lstStyle/>
            <a:p>
              <a:pPr algn="ctr">
                <a:spcBef>
                  <a:spcPct val="50000"/>
                </a:spcBef>
              </a:pPr>
              <a:r>
                <a:rPr lang="en-US" u="none"/>
                <a:t>Classroom</a:t>
              </a:r>
            </a:p>
          </p:txBody>
        </p:sp>
        <p:sp>
          <p:nvSpPr>
            <p:cNvPr id="19463" name="Text Box 7"/>
            <p:cNvSpPr txBox="1">
              <a:spLocks noChangeArrowheads="1"/>
            </p:cNvSpPr>
            <p:nvPr/>
          </p:nvSpPr>
          <p:spPr bwMode="auto">
            <a:xfrm>
              <a:off x="4752" y="3024"/>
              <a:ext cx="624" cy="288"/>
            </a:xfrm>
            <a:prstGeom prst="rect">
              <a:avLst/>
            </a:prstGeom>
            <a:noFill/>
            <a:ln w="9525">
              <a:noFill/>
              <a:miter lim="800000"/>
              <a:headEnd/>
              <a:tailEnd/>
            </a:ln>
            <a:effectLst/>
          </p:spPr>
          <p:txBody>
            <a:bodyPr>
              <a:spAutoFit/>
            </a:bodyPr>
            <a:lstStyle/>
            <a:p>
              <a:pPr algn="ctr">
                <a:spcBef>
                  <a:spcPct val="50000"/>
                </a:spcBef>
              </a:pPr>
              <a:r>
                <a:rPr lang="en-US" u="none"/>
                <a:t>SAE</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FFA History</a:t>
            </a:r>
          </a:p>
        </p:txBody>
      </p:sp>
      <p:sp>
        <p:nvSpPr>
          <p:cNvPr id="28675" name="Rectangle 3"/>
          <p:cNvSpPr>
            <a:spLocks noGrp="1" noChangeArrowheads="1"/>
          </p:cNvSpPr>
          <p:nvPr>
            <p:ph type="body" sz="half" idx="1"/>
          </p:nvPr>
        </p:nvSpPr>
        <p:spPr/>
        <p:txBody>
          <a:bodyPr/>
          <a:lstStyle/>
          <a:p>
            <a:r>
              <a:rPr lang="en-US" sz="2400"/>
              <a:t>1965</a:t>
            </a:r>
          </a:p>
          <a:p>
            <a:pPr lvl="1"/>
            <a:r>
              <a:rPr lang="en-US" sz="2000"/>
              <a:t>FFA and the NFA merge</a:t>
            </a:r>
          </a:p>
          <a:p>
            <a:r>
              <a:rPr lang="en-US" sz="2400"/>
              <a:t>1969</a:t>
            </a:r>
          </a:p>
          <a:p>
            <a:pPr lvl="1"/>
            <a:r>
              <a:rPr lang="en-US" sz="2000"/>
              <a:t>Girls were admitted into the FFA</a:t>
            </a:r>
          </a:p>
          <a:p>
            <a:r>
              <a:rPr lang="en-US" sz="2400"/>
              <a:t>1971</a:t>
            </a:r>
          </a:p>
          <a:p>
            <a:pPr lvl="1"/>
            <a:r>
              <a:rPr lang="en-US" sz="2000"/>
              <a:t>National FFA Alumni Association was founded</a:t>
            </a:r>
          </a:p>
          <a:p>
            <a:pPr lvl="1"/>
            <a:r>
              <a:rPr lang="en-US" sz="2000"/>
              <a:t>Founded for supporters of FFA, not necessarily former members</a:t>
            </a:r>
          </a:p>
        </p:txBody>
      </p:sp>
      <p:pic>
        <p:nvPicPr>
          <p:cNvPr id="28677" name="Picture 5"/>
          <p:cNvPicPr>
            <a:picLocks noGrp="1" noChangeAspect="1" noChangeArrowheads="1"/>
          </p:cNvPicPr>
          <p:nvPr>
            <p:ph type="clipArt" sz="half" idx="2"/>
          </p:nvPr>
        </p:nvPicPr>
        <p:blipFill>
          <a:blip r:embed="rId2" cstate="print"/>
          <a:srcRect/>
          <a:stretch>
            <a:fillRect/>
          </a:stretch>
        </p:blipFill>
        <p:spPr>
          <a:xfrm>
            <a:off x="4800600" y="1371600"/>
            <a:ext cx="3632200" cy="4191000"/>
          </a:xfrm>
          <a:noFill/>
          <a:ln w="12700">
            <a:solidFill>
              <a:srgbClr val="000066"/>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FFA History</a:t>
            </a:r>
          </a:p>
        </p:txBody>
      </p:sp>
      <p:sp>
        <p:nvSpPr>
          <p:cNvPr id="29699" name="Rectangle 3"/>
          <p:cNvSpPr>
            <a:spLocks noGrp="1" noChangeArrowheads="1"/>
          </p:cNvSpPr>
          <p:nvPr>
            <p:ph type="body" sz="half" idx="1"/>
          </p:nvPr>
        </p:nvSpPr>
        <p:spPr/>
        <p:txBody>
          <a:bodyPr/>
          <a:lstStyle/>
          <a:p>
            <a:r>
              <a:rPr lang="en-US" sz="2800"/>
              <a:t>1988</a:t>
            </a:r>
          </a:p>
          <a:p>
            <a:pPr lvl="1"/>
            <a:r>
              <a:rPr lang="en-US" sz="2400"/>
              <a:t>Future Farmers of America changes its name to the National FFA Organization</a:t>
            </a:r>
          </a:p>
          <a:p>
            <a:r>
              <a:rPr lang="en-US" sz="2800"/>
              <a:t>1989</a:t>
            </a:r>
          </a:p>
          <a:p>
            <a:pPr lvl="1"/>
            <a:r>
              <a:rPr lang="en-US" sz="2400"/>
              <a:t>National Future Farmer Magazine changes its name to FFA New Horizons</a:t>
            </a:r>
          </a:p>
        </p:txBody>
      </p:sp>
      <p:pic>
        <p:nvPicPr>
          <p:cNvPr id="29703" name="Picture 7"/>
          <p:cNvPicPr>
            <a:picLocks noGrp="1" noChangeAspect="1" noChangeArrowheads="1"/>
          </p:cNvPicPr>
          <p:nvPr>
            <p:ph type="clipArt" sz="half" idx="2"/>
          </p:nvPr>
        </p:nvPicPr>
        <p:blipFill>
          <a:blip r:embed="rId2" cstate="print"/>
          <a:srcRect/>
          <a:stretch>
            <a:fillRect/>
          </a:stretch>
        </p:blipFill>
        <p:spPr>
          <a:xfrm>
            <a:off x="4916488" y="1752600"/>
            <a:ext cx="3271837" cy="4191000"/>
          </a:xfrm>
          <a:noFill/>
          <a:ln w="12700">
            <a:solidFill>
              <a:srgbClr val="000066"/>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FFA History</a:t>
            </a:r>
          </a:p>
        </p:txBody>
      </p:sp>
      <p:sp>
        <p:nvSpPr>
          <p:cNvPr id="32771" name="Rectangle 3"/>
          <p:cNvSpPr>
            <a:spLocks noGrp="1" noChangeArrowheads="1"/>
          </p:cNvSpPr>
          <p:nvPr>
            <p:ph type="body" idx="1"/>
          </p:nvPr>
        </p:nvSpPr>
        <p:spPr/>
        <p:txBody>
          <a:bodyPr/>
          <a:lstStyle/>
          <a:p>
            <a:r>
              <a:rPr lang="en-US"/>
              <a:t>The 1990’s</a:t>
            </a:r>
          </a:p>
          <a:p>
            <a:pPr lvl="1"/>
            <a:r>
              <a:rPr lang="en-US"/>
              <a:t>National FFA Center moves to Indianapolis, Indiana</a:t>
            </a:r>
          </a:p>
        </p:txBody>
      </p:sp>
      <p:graphicFrame>
        <p:nvGraphicFramePr>
          <p:cNvPr id="169984" name="Object 0"/>
          <p:cNvGraphicFramePr>
            <a:graphicFrameLocks noChangeAspect="1"/>
          </p:cNvGraphicFramePr>
          <p:nvPr/>
        </p:nvGraphicFramePr>
        <p:xfrm>
          <a:off x="2819400" y="2971800"/>
          <a:ext cx="5756275" cy="3463925"/>
        </p:xfrm>
        <a:graphic>
          <a:graphicData uri="http://schemas.openxmlformats.org/presentationml/2006/ole">
            <p:oleObj spid="_x0000_s169984" name="Bitmap Image" r:id="rId3" imgW="6638095" imgH="4258269"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9984"/>
                                        </p:tgtEl>
                                        <p:attrNameLst>
                                          <p:attrName>style.visibility</p:attrName>
                                        </p:attrNameLst>
                                      </p:cBhvr>
                                      <p:to>
                                        <p:strVal val="visible"/>
                                      </p:to>
                                    </p:set>
                                    <p:animEffect transition="in" filter="dissolve">
                                      <p:cBhvr>
                                        <p:cTn id="7" dur="500"/>
                                        <p:tgtEl>
                                          <p:spTgt spid="169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FFA History</a:t>
            </a:r>
          </a:p>
        </p:txBody>
      </p:sp>
      <p:sp>
        <p:nvSpPr>
          <p:cNvPr id="34819" name="Rectangle 3"/>
          <p:cNvSpPr>
            <a:spLocks noGrp="1" noChangeArrowheads="1"/>
          </p:cNvSpPr>
          <p:nvPr>
            <p:ph type="body" sz="half" idx="1"/>
          </p:nvPr>
        </p:nvSpPr>
        <p:spPr/>
        <p:txBody>
          <a:bodyPr/>
          <a:lstStyle/>
          <a:p>
            <a:r>
              <a:rPr lang="en-US" sz="2800"/>
              <a:t>1999</a:t>
            </a:r>
          </a:p>
          <a:p>
            <a:pPr lvl="1"/>
            <a:r>
              <a:rPr lang="en-US" sz="2400"/>
              <a:t>National FFA Convention moves to Louisville, Kentucky</a:t>
            </a:r>
          </a:p>
          <a:p>
            <a:pPr lvl="1"/>
            <a:endParaRPr lang="en-US" sz="2400"/>
          </a:p>
          <a:p>
            <a:pPr lvl="1"/>
            <a:r>
              <a:rPr lang="en-US" sz="2400"/>
              <a:t>This is the 1</a:t>
            </a:r>
            <a:r>
              <a:rPr lang="en-US" sz="2400" baseline="30000"/>
              <a:t>st</a:t>
            </a:r>
            <a:r>
              <a:rPr lang="en-US" sz="2400"/>
              <a:t> time the convention is held outside Kansas City, Missouri</a:t>
            </a:r>
          </a:p>
        </p:txBody>
      </p:sp>
      <p:pic>
        <p:nvPicPr>
          <p:cNvPr id="34821" name="Picture 5"/>
          <p:cNvPicPr>
            <a:picLocks noGrp="1" noChangeAspect="1" noChangeArrowheads="1"/>
          </p:cNvPicPr>
          <p:nvPr>
            <p:ph type="clipArt" sz="half" idx="2"/>
          </p:nvPr>
        </p:nvPicPr>
        <p:blipFill>
          <a:blip r:embed="rId2" cstate="print"/>
          <a:srcRect t="5003"/>
          <a:stretch>
            <a:fillRect/>
          </a:stretch>
        </p:blipFill>
        <p:spPr>
          <a:xfrm>
            <a:off x="4572000" y="2286000"/>
            <a:ext cx="4038600" cy="2894013"/>
          </a:xfrm>
          <a:noFill/>
          <a:ln w="12700">
            <a:solidFill>
              <a:srgbClr val="000066"/>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2514600"/>
            <a:ext cx="7772400" cy="2438400"/>
          </a:xfrm>
        </p:spPr>
        <p:txBody>
          <a:bodyPr/>
          <a:lstStyle/>
          <a:p>
            <a:r>
              <a:rPr lang="en-US" sz="6000"/>
              <a:t>Structure of the FFA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0" name="Group 2"/>
          <p:cNvGrpSpPr>
            <a:grpSpLocks/>
          </p:cNvGrpSpPr>
          <p:nvPr/>
        </p:nvGrpSpPr>
        <p:grpSpPr bwMode="auto">
          <a:xfrm>
            <a:off x="1905000" y="457200"/>
            <a:ext cx="5943600" cy="5905500"/>
            <a:chOff x="1200" y="288"/>
            <a:chExt cx="3744" cy="3720"/>
          </a:xfrm>
        </p:grpSpPr>
        <p:sp>
          <p:nvSpPr>
            <p:cNvPr id="140291" name="Rectangle 3"/>
            <p:cNvSpPr>
              <a:spLocks noChangeArrowheads="1"/>
            </p:cNvSpPr>
            <p:nvPr/>
          </p:nvSpPr>
          <p:spPr bwMode="auto">
            <a:xfrm>
              <a:off x="2112" y="288"/>
              <a:ext cx="1872" cy="501"/>
            </a:xfrm>
            <a:prstGeom prst="rect">
              <a:avLst/>
            </a:prstGeom>
            <a:solidFill>
              <a:srgbClr val="CC9900"/>
            </a:solidFill>
            <a:ln w="9525">
              <a:noFill/>
              <a:miter lim="800000"/>
              <a:headEnd/>
              <a:tailEnd/>
            </a:ln>
          </p:spPr>
          <p:txBody>
            <a:bodyPr/>
            <a:lstStyle/>
            <a:p>
              <a:endParaRPr lang="en-US"/>
            </a:p>
          </p:txBody>
        </p:sp>
        <p:sp>
          <p:nvSpPr>
            <p:cNvPr id="140292" name="Line 4"/>
            <p:cNvSpPr>
              <a:spLocks noChangeShapeType="1"/>
            </p:cNvSpPr>
            <p:nvPr/>
          </p:nvSpPr>
          <p:spPr bwMode="auto">
            <a:xfrm>
              <a:off x="3066" y="789"/>
              <a:ext cx="1" cy="280"/>
            </a:xfrm>
            <a:prstGeom prst="line">
              <a:avLst/>
            </a:prstGeom>
            <a:noFill/>
            <a:ln w="36513">
              <a:solidFill>
                <a:srgbClr val="F8F8F8"/>
              </a:solidFill>
              <a:round/>
              <a:headEnd/>
              <a:tailEnd/>
            </a:ln>
          </p:spPr>
          <p:txBody>
            <a:bodyPr/>
            <a:lstStyle/>
            <a:p>
              <a:endParaRPr lang="en-US"/>
            </a:p>
          </p:txBody>
        </p:sp>
        <p:sp>
          <p:nvSpPr>
            <p:cNvPr id="140293" name="Line 5"/>
            <p:cNvSpPr>
              <a:spLocks noChangeShapeType="1"/>
            </p:cNvSpPr>
            <p:nvPr/>
          </p:nvSpPr>
          <p:spPr bwMode="auto">
            <a:xfrm>
              <a:off x="3066" y="1593"/>
              <a:ext cx="1" cy="281"/>
            </a:xfrm>
            <a:prstGeom prst="line">
              <a:avLst/>
            </a:prstGeom>
            <a:noFill/>
            <a:ln w="36513">
              <a:solidFill>
                <a:srgbClr val="F8F8F8"/>
              </a:solidFill>
              <a:round/>
              <a:headEnd/>
              <a:tailEnd/>
            </a:ln>
          </p:spPr>
          <p:txBody>
            <a:bodyPr/>
            <a:lstStyle/>
            <a:p>
              <a:endParaRPr lang="en-US"/>
            </a:p>
          </p:txBody>
        </p:sp>
        <p:sp>
          <p:nvSpPr>
            <p:cNvPr id="140294" name="Line 6"/>
            <p:cNvSpPr>
              <a:spLocks noChangeShapeType="1"/>
            </p:cNvSpPr>
            <p:nvPr/>
          </p:nvSpPr>
          <p:spPr bwMode="auto">
            <a:xfrm>
              <a:off x="3066" y="2398"/>
              <a:ext cx="1" cy="281"/>
            </a:xfrm>
            <a:prstGeom prst="line">
              <a:avLst/>
            </a:prstGeom>
            <a:noFill/>
            <a:ln w="36513">
              <a:solidFill>
                <a:srgbClr val="F8F8F8"/>
              </a:solidFill>
              <a:round/>
              <a:headEnd/>
              <a:tailEnd/>
            </a:ln>
          </p:spPr>
          <p:txBody>
            <a:bodyPr/>
            <a:lstStyle/>
            <a:p>
              <a:endParaRPr lang="en-US"/>
            </a:p>
          </p:txBody>
        </p:sp>
        <p:sp>
          <p:nvSpPr>
            <p:cNvPr id="140295" name="Line 7"/>
            <p:cNvSpPr>
              <a:spLocks noChangeShapeType="1"/>
            </p:cNvSpPr>
            <p:nvPr/>
          </p:nvSpPr>
          <p:spPr bwMode="auto">
            <a:xfrm>
              <a:off x="3066" y="3203"/>
              <a:ext cx="1" cy="280"/>
            </a:xfrm>
            <a:prstGeom prst="line">
              <a:avLst/>
            </a:prstGeom>
            <a:noFill/>
            <a:ln w="36513">
              <a:solidFill>
                <a:srgbClr val="F8F8F8"/>
              </a:solidFill>
              <a:round/>
              <a:headEnd/>
              <a:tailEnd/>
            </a:ln>
          </p:spPr>
          <p:txBody>
            <a:bodyPr/>
            <a:lstStyle/>
            <a:p>
              <a:endParaRPr lang="en-US"/>
            </a:p>
          </p:txBody>
        </p:sp>
        <p:sp>
          <p:nvSpPr>
            <p:cNvPr id="140296" name="Rectangle 8"/>
            <p:cNvSpPr>
              <a:spLocks noChangeArrowheads="1"/>
            </p:cNvSpPr>
            <p:nvPr/>
          </p:nvSpPr>
          <p:spPr bwMode="auto">
            <a:xfrm>
              <a:off x="1824" y="3483"/>
              <a:ext cx="2592" cy="525"/>
            </a:xfrm>
            <a:prstGeom prst="rect">
              <a:avLst/>
            </a:prstGeom>
            <a:solidFill>
              <a:srgbClr val="CC9900"/>
            </a:solidFill>
            <a:ln w="9525">
              <a:noFill/>
              <a:miter lim="800000"/>
              <a:headEnd/>
              <a:tailEnd/>
            </a:ln>
          </p:spPr>
          <p:txBody>
            <a:bodyPr/>
            <a:lstStyle/>
            <a:p>
              <a:endParaRPr lang="en-US"/>
            </a:p>
          </p:txBody>
        </p:sp>
        <p:sp>
          <p:nvSpPr>
            <p:cNvPr id="140297" name="Rectangle 9"/>
            <p:cNvSpPr>
              <a:spLocks noChangeArrowheads="1"/>
            </p:cNvSpPr>
            <p:nvPr/>
          </p:nvSpPr>
          <p:spPr bwMode="auto">
            <a:xfrm>
              <a:off x="1968" y="3635"/>
              <a:ext cx="2148" cy="204"/>
            </a:xfrm>
            <a:prstGeom prst="rect">
              <a:avLst/>
            </a:prstGeom>
            <a:noFill/>
            <a:ln w="9525">
              <a:noFill/>
              <a:miter lim="800000"/>
              <a:headEnd/>
              <a:tailEnd/>
            </a:ln>
          </p:spPr>
          <p:txBody>
            <a:bodyPr wrap="none" lIns="0" tIns="0" rIns="0" bIns="0">
              <a:spAutoFit/>
            </a:bodyPr>
            <a:lstStyle/>
            <a:p>
              <a:r>
                <a:rPr lang="en-US" sz="2100" b="1" u="none" dirty="0" smtClean="0">
                  <a:latin typeface="Arial Unicode MS" pitchFamily="34" charset="-128"/>
                </a:rPr>
                <a:t>Gifford Pinchot FFA </a:t>
              </a:r>
              <a:r>
                <a:rPr lang="en-US" sz="2100" b="1" u="none" dirty="0">
                  <a:latin typeface="Arial Unicode MS" pitchFamily="34" charset="-128"/>
                </a:rPr>
                <a:t>Chapter</a:t>
              </a:r>
            </a:p>
          </p:txBody>
        </p:sp>
        <p:sp>
          <p:nvSpPr>
            <p:cNvPr id="140298" name="Rectangle 10"/>
            <p:cNvSpPr>
              <a:spLocks noChangeArrowheads="1"/>
            </p:cNvSpPr>
            <p:nvPr/>
          </p:nvSpPr>
          <p:spPr bwMode="auto">
            <a:xfrm>
              <a:off x="1584" y="2679"/>
              <a:ext cx="3024" cy="524"/>
            </a:xfrm>
            <a:prstGeom prst="rect">
              <a:avLst/>
            </a:prstGeom>
            <a:solidFill>
              <a:srgbClr val="CC9900"/>
            </a:solidFill>
            <a:ln w="9525">
              <a:noFill/>
              <a:miter lim="800000"/>
              <a:headEnd/>
              <a:tailEnd/>
            </a:ln>
          </p:spPr>
          <p:txBody>
            <a:bodyPr/>
            <a:lstStyle/>
            <a:p>
              <a:endParaRPr lang="en-US"/>
            </a:p>
          </p:txBody>
        </p:sp>
        <p:sp>
          <p:nvSpPr>
            <p:cNvPr id="140299" name="Rectangle 11"/>
            <p:cNvSpPr>
              <a:spLocks noChangeArrowheads="1"/>
            </p:cNvSpPr>
            <p:nvPr/>
          </p:nvSpPr>
          <p:spPr bwMode="auto">
            <a:xfrm>
              <a:off x="2208" y="2822"/>
              <a:ext cx="1736" cy="204"/>
            </a:xfrm>
            <a:prstGeom prst="rect">
              <a:avLst/>
            </a:prstGeom>
            <a:noFill/>
            <a:ln w="9525">
              <a:noFill/>
              <a:miter lim="800000"/>
              <a:headEnd/>
              <a:tailEnd/>
            </a:ln>
          </p:spPr>
          <p:txBody>
            <a:bodyPr wrap="none" lIns="0" tIns="0" rIns="0" bIns="0">
              <a:spAutoFit/>
            </a:bodyPr>
            <a:lstStyle/>
            <a:p>
              <a:r>
                <a:rPr lang="en-US" sz="2100" b="1" u="none" dirty="0" smtClean="0">
                  <a:solidFill>
                    <a:srgbClr val="F8F8F8"/>
                  </a:solidFill>
                  <a:latin typeface="Arial" charset="0"/>
                </a:rPr>
                <a:t>South Central Region</a:t>
              </a:r>
              <a:endParaRPr lang="en-US" b="1" dirty="0"/>
            </a:p>
          </p:txBody>
        </p:sp>
        <p:sp>
          <p:nvSpPr>
            <p:cNvPr id="140300" name="Rectangle 12"/>
            <p:cNvSpPr>
              <a:spLocks noChangeArrowheads="1"/>
            </p:cNvSpPr>
            <p:nvPr/>
          </p:nvSpPr>
          <p:spPr bwMode="auto">
            <a:xfrm>
              <a:off x="1392" y="1874"/>
              <a:ext cx="3408" cy="524"/>
            </a:xfrm>
            <a:prstGeom prst="rect">
              <a:avLst/>
            </a:prstGeom>
            <a:solidFill>
              <a:srgbClr val="CC9900"/>
            </a:solidFill>
            <a:ln w="9525">
              <a:noFill/>
              <a:miter lim="800000"/>
              <a:headEnd/>
              <a:tailEnd/>
            </a:ln>
          </p:spPr>
          <p:txBody>
            <a:bodyPr/>
            <a:lstStyle/>
            <a:p>
              <a:endParaRPr lang="en-US"/>
            </a:p>
          </p:txBody>
        </p:sp>
        <p:sp>
          <p:nvSpPr>
            <p:cNvPr id="140301" name="Rectangle 13"/>
            <p:cNvSpPr>
              <a:spLocks noChangeArrowheads="1"/>
            </p:cNvSpPr>
            <p:nvPr/>
          </p:nvSpPr>
          <p:spPr bwMode="auto">
            <a:xfrm>
              <a:off x="1824" y="2036"/>
              <a:ext cx="2495" cy="436"/>
            </a:xfrm>
            <a:prstGeom prst="rect">
              <a:avLst/>
            </a:prstGeom>
            <a:noFill/>
            <a:ln w="9525">
              <a:noFill/>
              <a:miter lim="800000"/>
              <a:headEnd/>
              <a:tailEnd/>
            </a:ln>
          </p:spPr>
          <p:txBody>
            <a:bodyPr wrap="none" lIns="0" tIns="0" rIns="0" bIns="0">
              <a:spAutoFit/>
            </a:bodyPr>
            <a:lstStyle/>
            <a:p>
              <a:r>
                <a:rPr lang="en-US" sz="2100" b="1" u="none" dirty="0" smtClean="0">
                  <a:solidFill>
                    <a:srgbClr val="F8F8F8"/>
                  </a:solidFill>
                  <a:latin typeface="Arial" charset="0"/>
                </a:rPr>
                <a:t> </a:t>
              </a:r>
              <a:r>
                <a:rPr lang="en-US" sz="2100" b="1" u="none" dirty="0">
                  <a:solidFill>
                    <a:srgbClr val="F8F8F8"/>
                  </a:solidFill>
                  <a:latin typeface="Arial" charset="0"/>
                </a:rPr>
                <a:t>Pennsylvania FFA Association</a:t>
              </a:r>
              <a:endParaRPr lang="en-US" sz="2000" b="1" dirty="0" smtClean="0"/>
            </a:p>
            <a:p>
              <a:endParaRPr lang="en-US" b="1" dirty="0"/>
            </a:p>
          </p:txBody>
        </p:sp>
        <p:sp>
          <p:nvSpPr>
            <p:cNvPr id="140302" name="Rectangle 14"/>
            <p:cNvSpPr>
              <a:spLocks noChangeArrowheads="1"/>
            </p:cNvSpPr>
            <p:nvPr/>
          </p:nvSpPr>
          <p:spPr bwMode="auto">
            <a:xfrm>
              <a:off x="1200" y="1069"/>
              <a:ext cx="3744" cy="524"/>
            </a:xfrm>
            <a:prstGeom prst="rect">
              <a:avLst/>
            </a:prstGeom>
            <a:solidFill>
              <a:srgbClr val="CC9900"/>
            </a:solidFill>
            <a:ln w="9525">
              <a:noFill/>
              <a:miter lim="800000"/>
              <a:headEnd/>
              <a:tailEnd/>
            </a:ln>
          </p:spPr>
          <p:txBody>
            <a:bodyPr/>
            <a:lstStyle/>
            <a:p>
              <a:endParaRPr lang="en-US"/>
            </a:p>
          </p:txBody>
        </p:sp>
        <p:sp>
          <p:nvSpPr>
            <p:cNvPr id="140303" name="Rectangle 15"/>
            <p:cNvSpPr>
              <a:spLocks noChangeArrowheads="1"/>
            </p:cNvSpPr>
            <p:nvPr/>
          </p:nvSpPr>
          <p:spPr bwMode="auto">
            <a:xfrm>
              <a:off x="2459" y="1231"/>
              <a:ext cx="1276" cy="233"/>
            </a:xfrm>
            <a:prstGeom prst="rect">
              <a:avLst/>
            </a:prstGeom>
            <a:noFill/>
            <a:ln w="9525">
              <a:noFill/>
              <a:miter lim="800000"/>
              <a:headEnd/>
              <a:tailEnd/>
            </a:ln>
          </p:spPr>
          <p:txBody>
            <a:bodyPr wrap="none" lIns="0" tIns="0" rIns="0" bIns="0">
              <a:spAutoFit/>
            </a:bodyPr>
            <a:lstStyle/>
            <a:p>
              <a:pPr algn="ctr"/>
              <a:r>
                <a:rPr lang="en-US" b="1" dirty="0" smtClean="0"/>
                <a:t>Eastern Region</a:t>
              </a:r>
              <a:endParaRPr lang="en-US" b="1" dirty="0"/>
            </a:p>
          </p:txBody>
        </p:sp>
        <p:sp>
          <p:nvSpPr>
            <p:cNvPr id="140304" name="Rectangle 16"/>
            <p:cNvSpPr>
              <a:spLocks noChangeArrowheads="1"/>
            </p:cNvSpPr>
            <p:nvPr/>
          </p:nvSpPr>
          <p:spPr bwMode="auto">
            <a:xfrm>
              <a:off x="2370" y="399"/>
              <a:ext cx="1214" cy="230"/>
            </a:xfrm>
            <a:prstGeom prst="rect">
              <a:avLst/>
            </a:prstGeom>
            <a:noFill/>
            <a:ln w="9525">
              <a:noFill/>
              <a:miter lim="800000"/>
              <a:headEnd/>
              <a:tailEnd/>
            </a:ln>
          </p:spPr>
          <p:txBody>
            <a:bodyPr wrap="none" lIns="0" tIns="0" rIns="0" bIns="0">
              <a:spAutoFit/>
            </a:bodyPr>
            <a:lstStyle/>
            <a:p>
              <a:r>
                <a:rPr lang="en-US" u="none">
                  <a:latin typeface="Verdana" pitchFamily="34" charset="0"/>
                </a:rPr>
                <a:t>National FFA</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ChangeArrowheads="1"/>
          </p:cNvSpPr>
          <p:nvPr>
            <p:ph type="ctrTitle"/>
          </p:nvPr>
        </p:nvSpPr>
        <p:spPr>
          <a:xfrm>
            <a:off x="685800" y="2743200"/>
            <a:ext cx="7772400" cy="1981200"/>
          </a:xfrm>
        </p:spPr>
        <p:txBody>
          <a:bodyPr/>
          <a:lstStyle/>
          <a:p>
            <a:r>
              <a:rPr lang="en-US" sz="7200"/>
              <a:t>The FFA Emblem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1" name="Rectangle 11"/>
          <p:cNvSpPr>
            <a:spLocks noGrp="1" noChangeArrowheads="1"/>
          </p:cNvSpPr>
          <p:nvPr>
            <p:ph type="title"/>
          </p:nvPr>
        </p:nvSpPr>
        <p:spPr/>
        <p:txBody>
          <a:bodyPr/>
          <a:lstStyle/>
          <a:p>
            <a:r>
              <a:rPr lang="en-US"/>
              <a:t>The Ear of Corn</a:t>
            </a:r>
          </a:p>
        </p:txBody>
      </p:sp>
      <p:sp>
        <p:nvSpPr>
          <p:cNvPr id="61452" name="Rectangle 12"/>
          <p:cNvSpPr>
            <a:spLocks noGrp="1" noChangeArrowheads="1"/>
          </p:cNvSpPr>
          <p:nvPr>
            <p:ph type="body" sz="half" idx="1"/>
          </p:nvPr>
        </p:nvSpPr>
        <p:spPr/>
        <p:txBody>
          <a:bodyPr/>
          <a:lstStyle/>
          <a:p>
            <a:pPr>
              <a:lnSpc>
                <a:spcPct val="90000"/>
              </a:lnSpc>
            </a:pPr>
            <a:r>
              <a:rPr lang="en-US" sz="2400"/>
              <a:t>Provides the foundation of the emblem, just as corn has historically served as the foundation crop of American agriculture.</a:t>
            </a:r>
          </a:p>
          <a:p>
            <a:pPr>
              <a:lnSpc>
                <a:spcPct val="90000"/>
              </a:lnSpc>
            </a:pPr>
            <a:endParaRPr lang="en-US" sz="2400"/>
          </a:p>
          <a:p>
            <a:pPr>
              <a:lnSpc>
                <a:spcPct val="90000"/>
              </a:lnSpc>
            </a:pPr>
            <a:r>
              <a:rPr lang="en-US" sz="2400"/>
              <a:t>A symbol of unity, because corn is grown in every state in the nation.</a:t>
            </a:r>
          </a:p>
        </p:txBody>
      </p:sp>
      <p:pic>
        <p:nvPicPr>
          <p:cNvPr id="61459" name="Picture 19" descr="corn"/>
          <p:cNvPicPr>
            <a:picLocks noGrp="1" noChangeAspect="1" noChangeArrowheads="1"/>
          </p:cNvPicPr>
          <p:nvPr>
            <p:ph sz="half" idx="2"/>
          </p:nvPr>
        </p:nvPicPr>
        <p:blipFill>
          <a:blip r:embed="rId2" cstate="print"/>
          <a:srcRect/>
          <a:stretch>
            <a:fillRect/>
          </a:stretch>
        </p:blipFill>
        <p:spPr>
          <a:xfrm>
            <a:off x="4648200" y="2286000"/>
            <a:ext cx="3662363" cy="2652713"/>
          </a:xfr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51">
                                            <p:txEl>
                                              <p:pRg st="0" end="0"/>
                                            </p:txEl>
                                          </p:spTgt>
                                        </p:tgtEl>
                                        <p:attrNameLst>
                                          <p:attrName>style.visibility</p:attrName>
                                        </p:attrNameLst>
                                      </p:cBhvr>
                                      <p:to>
                                        <p:strVal val="visible"/>
                                      </p:to>
                                    </p:set>
                                    <p:animEffect transition="in" filter="dissolve">
                                      <p:cBhvr>
                                        <p:cTn id="7" dur="500"/>
                                        <p:tgtEl>
                                          <p:spTgt spid="61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52">
                                            <p:txEl>
                                              <p:pRg st="0" end="0"/>
                                            </p:txEl>
                                          </p:spTgt>
                                        </p:tgtEl>
                                        <p:attrNameLst>
                                          <p:attrName>style.visibility</p:attrName>
                                        </p:attrNameLst>
                                      </p:cBhvr>
                                      <p:to>
                                        <p:strVal val="visible"/>
                                      </p:to>
                                    </p:set>
                                    <p:animEffect transition="in" filter="dissolve">
                                      <p:cBhvr>
                                        <p:cTn id="12" dur="500"/>
                                        <p:tgtEl>
                                          <p:spTgt spid="614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52">
                                            <p:txEl>
                                              <p:pRg st="2" end="2"/>
                                            </p:txEl>
                                          </p:spTgt>
                                        </p:tgtEl>
                                        <p:attrNameLst>
                                          <p:attrName>style.visibility</p:attrName>
                                        </p:attrNameLst>
                                      </p:cBhvr>
                                      <p:to>
                                        <p:strVal val="visible"/>
                                      </p:to>
                                    </p:set>
                                    <p:animEffect transition="in" filter="dissolve">
                                      <p:cBhvr>
                                        <p:cTn id="17" dur="500"/>
                                        <p:tgtEl>
                                          <p:spTgt spid="614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1" grpId="0" build="p" autoUpdateAnimBg="0"/>
      <p:bldP spid="61452" grpId="0"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The FFA Mission</a:t>
            </a:r>
          </a:p>
        </p:txBody>
      </p:sp>
      <p:sp>
        <p:nvSpPr>
          <p:cNvPr id="149507" name="Rectangle 3"/>
          <p:cNvSpPr>
            <a:spLocks noGrp="1" noChangeArrowheads="1"/>
          </p:cNvSpPr>
          <p:nvPr>
            <p:ph type="body" idx="1"/>
          </p:nvPr>
        </p:nvSpPr>
        <p:spPr/>
        <p:txBody>
          <a:bodyPr/>
          <a:lstStyle/>
          <a:p>
            <a:endParaRPr lang="en-US"/>
          </a:p>
          <a:p>
            <a:r>
              <a:rPr lang="en-US"/>
              <a:t>FFA makes a positive difference in the lives of students by developing their potential for premier leadership, personal growth, and career success through agricultural education.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The Eagle</a:t>
            </a:r>
          </a:p>
        </p:txBody>
      </p:sp>
      <p:sp>
        <p:nvSpPr>
          <p:cNvPr id="63491" name="Rectangle 3"/>
          <p:cNvSpPr>
            <a:spLocks noGrp="1" noChangeArrowheads="1"/>
          </p:cNvSpPr>
          <p:nvPr>
            <p:ph type="body" sz="half" idx="1"/>
          </p:nvPr>
        </p:nvSpPr>
        <p:spPr/>
        <p:txBody>
          <a:bodyPr/>
          <a:lstStyle/>
          <a:p>
            <a:endParaRPr lang="en-US" sz="2800"/>
          </a:p>
          <a:p>
            <a:r>
              <a:rPr lang="en-US" sz="2800"/>
              <a:t>A national symbol which serves as a reminder of our freedom and ability to explore new horizons for the future of agriculture.</a:t>
            </a:r>
          </a:p>
        </p:txBody>
      </p:sp>
      <p:pic>
        <p:nvPicPr>
          <p:cNvPr id="63498" name="Picture 10" descr="eagle"/>
          <p:cNvPicPr>
            <a:picLocks noGrp="1" noChangeAspect="1" noChangeArrowheads="1"/>
          </p:cNvPicPr>
          <p:nvPr>
            <p:ph sz="half" idx="2"/>
          </p:nvPr>
        </p:nvPicPr>
        <p:blipFill>
          <a:blip r:embed="rId2" cstate="print"/>
          <a:srcRect/>
          <a:stretch>
            <a:fillRect/>
          </a:stretch>
        </p:blipFill>
        <p:spPr>
          <a:xfrm>
            <a:off x="4838700" y="2724150"/>
            <a:ext cx="3429000" cy="2247900"/>
          </a:xfr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dissolve">
                                      <p:cBhvr>
                                        <p:cTn id="7" dur="500"/>
                                        <p:tgtEl>
                                          <p:spTgt spid="63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dissolve">
                                      <p:cBhvr>
                                        <p:cTn id="12" dur="500"/>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autoUpdateAnimBg="0"/>
      <p:bldP spid="63491" grpId="0" build="p" bldLvl="5"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The Rising Sun</a:t>
            </a:r>
          </a:p>
        </p:txBody>
      </p:sp>
      <p:sp>
        <p:nvSpPr>
          <p:cNvPr id="66563" name="Rectangle 3"/>
          <p:cNvSpPr>
            <a:spLocks noGrp="1" noChangeArrowheads="1"/>
          </p:cNvSpPr>
          <p:nvPr>
            <p:ph type="body" sz="half" idx="1"/>
          </p:nvPr>
        </p:nvSpPr>
        <p:spPr/>
        <p:txBody>
          <a:bodyPr/>
          <a:lstStyle/>
          <a:p>
            <a:r>
              <a:rPr lang="en-US" sz="2800"/>
              <a:t>Signifies progress and holds a promise that tomorrow will bring a new day glowing with opportunity.</a:t>
            </a:r>
          </a:p>
        </p:txBody>
      </p:sp>
      <p:pic>
        <p:nvPicPr>
          <p:cNvPr id="66570" name="Picture 10" descr="intro rising sun 1"/>
          <p:cNvPicPr>
            <a:picLocks noGrp="1" noChangeAspect="1" noChangeArrowheads="1"/>
          </p:cNvPicPr>
          <p:nvPr>
            <p:ph sz="half" idx="2"/>
          </p:nvPr>
        </p:nvPicPr>
        <p:blipFill>
          <a:blip r:embed="rId2" cstate="print"/>
          <a:srcRect/>
          <a:stretch>
            <a:fillRect/>
          </a:stretch>
        </p:blipFill>
        <p:spPr>
          <a:xfrm>
            <a:off x="4572000" y="2209800"/>
            <a:ext cx="3576638" cy="2354263"/>
          </a:xfr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dissolve">
                                      <p:cBhvr>
                                        <p:cTn id="7" dur="500"/>
                                        <p:tgtEl>
                                          <p:spTgt spid="665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dissolve">
                                      <p:cBhvr>
                                        <p:cTn id="12" dur="500"/>
                                        <p:tgtEl>
                                          <p:spTgt spid="665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autoUpdateAnimBg="0"/>
      <p:bldP spid="66563" grpId="0" build="p" bldLvl="5"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p:txBody>
          <a:bodyPr/>
          <a:lstStyle/>
          <a:p>
            <a:r>
              <a:rPr lang="en-US"/>
              <a:t>The Plow</a:t>
            </a:r>
          </a:p>
        </p:txBody>
      </p:sp>
      <p:sp>
        <p:nvSpPr>
          <p:cNvPr id="65539" name="Rectangle 1027"/>
          <p:cNvSpPr>
            <a:spLocks noGrp="1" noChangeArrowheads="1"/>
          </p:cNvSpPr>
          <p:nvPr>
            <p:ph type="body" sz="half" idx="1"/>
          </p:nvPr>
        </p:nvSpPr>
        <p:spPr/>
        <p:txBody>
          <a:bodyPr/>
          <a:lstStyle/>
          <a:p>
            <a:r>
              <a:rPr lang="en-US" sz="2800"/>
              <a:t>Signifies labor and tillage of the soil, the backbone of agriculture and the historic foundation of our country’s strength.</a:t>
            </a:r>
          </a:p>
        </p:txBody>
      </p:sp>
      <p:pic>
        <p:nvPicPr>
          <p:cNvPr id="65550" name="Picture 1038" descr="plow"/>
          <p:cNvPicPr>
            <a:picLocks noGrp="1" noChangeAspect="1" noChangeArrowheads="1"/>
          </p:cNvPicPr>
          <p:nvPr>
            <p:ph sz="half" idx="2"/>
          </p:nvPr>
        </p:nvPicPr>
        <p:blipFill>
          <a:blip r:embed="rId2" cstate="print"/>
          <a:srcRect/>
          <a:stretch>
            <a:fillRect/>
          </a:stretch>
        </p:blipFill>
        <p:spPr>
          <a:xfrm>
            <a:off x="4795838" y="2090738"/>
            <a:ext cx="3514725" cy="3514725"/>
          </a:xfr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dissolve">
                                      <p:cBhvr>
                                        <p:cTn id="7" dur="500"/>
                                        <p:tgtEl>
                                          <p:spTgt spid="655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dissolve">
                                      <p:cBhvr>
                                        <p:cTn id="12"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P spid="65539" grpId="0" build="p" bldLvl="5"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The Owl</a:t>
            </a:r>
          </a:p>
        </p:txBody>
      </p:sp>
      <p:sp>
        <p:nvSpPr>
          <p:cNvPr id="64515" name="Rectangle 3"/>
          <p:cNvSpPr>
            <a:spLocks noGrp="1" noChangeArrowheads="1"/>
          </p:cNvSpPr>
          <p:nvPr>
            <p:ph type="body" sz="half" idx="1"/>
          </p:nvPr>
        </p:nvSpPr>
        <p:spPr/>
        <p:txBody>
          <a:bodyPr/>
          <a:lstStyle/>
          <a:p>
            <a:endParaRPr lang="en-US" sz="2800"/>
          </a:p>
          <a:p>
            <a:r>
              <a:rPr lang="en-US" sz="2800"/>
              <a:t>Long recognized for its wisdom, it symbolizes the knowledge required to be successful in the industry of agriculture.</a:t>
            </a:r>
          </a:p>
        </p:txBody>
      </p:sp>
      <p:pic>
        <p:nvPicPr>
          <p:cNvPr id="64522" name="Picture 10" descr="owl"/>
          <p:cNvPicPr>
            <a:picLocks noGrp="1" noChangeAspect="1" noChangeArrowheads="1"/>
          </p:cNvPicPr>
          <p:nvPr>
            <p:ph sz="half" idx="2"/>
          </p:nvPr>
        </p:nvPicPr>
        <p:blipFill>
          <a:blip r:embed="rId2" cstate="print"/>
          <a:srcRect/>
          <a:stretch>
            <a:fillRect/>
          </a:stretch>
        </p:blipFill>
        <p:spPr>
          <a:xfrm>
            <a:off x="5124450" y="1943100"/>
            <a:ext cx="2857500" cy="3810000"/>
          </a:xfr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Effect transition="in" filter="dissolve">
                                      <p:cBhvr>
                                        <p:cTn id="7" dur="500"/>
                                        <p:tgtEl>
                                          <p:spTgt spid="645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dissolve">
                                      <p:cBhvr>
                                        <p:cTn id="12"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64515"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1026"/>
          <p:cNvSpPr>
            <a:spLocks noGrp="1" noChangeArrowheads="1"/>
          </p:cNvSpPr>
          <p:nvPr>
            <p:ph type="title"/>
          </p:nvPr>
        </p:nvSpPr>
        <p:spPr/>
        <p:txBody>
          <a:bodyPr/>
          <a:lstStyle/>
          <a:p>
            <a:r>
              <a:rPr lang="en-US"/>
              <a:t>Words of FFA &amp; Agricultural Education</a:t>
            </a:r>
          </a:p>
        </p:txBody>
      </p:sp>
      <p:sp>
        <p:nvSpPr>
          <p:cNvPr id="132099" name="Rectangle 1027"/>
          <p:cNvSpPr>
            <a:spLocks noGrp="1" noChangeArrowheads="1"/>
          </p:cNvSpPr>
          <p:nvPr>
            <p:ph type="body" sz="half" idx="1"/>
          </p:nvPr>
        </p:nvSpPr>
        <p:spPr/>
        <p:txBody>
          <a:bodyPr/>
          <a:lstStyle/>
          <a:p>
            <a:r>
              <a:rPr lang="en-US" sz="2800"/>
              <a:t>“Agricultural Education” and “FFA” are emblazoned in the center to signify the combination of learning and leadership necessary for progressive agriculture.</a:t>
            </a:r>
          </a:p>
        </p:txBody>
      </p:sp>
      <p:pic>
        <p:nvPicPr>
          <p:cNvPr id="132103" name="Picture 1031" descr="ffa_emblem1"/>
          <p:cNvPicPr>
            <a:picLocks noGrp="1" noChangeAspect="1" noChangeArrowheads="1"/>
          </p:cNvPicPr>
          <p:nvPr>
            <p:ph sz="half" idx="2"/>
          </p:nvPr>
        </p:nvPicPr>
        <p:blipFill>
          <a:blip r:embed="rId2" cstate="print"/>
          <a:srcRect/>
          <a:stretch>
            <a:fillRect/>
          </a:stretch>
        </p:blipFill>
        <p:spPr>
          <a:xfrm>
            <a:off x="5334000" y="2286000"/>
            <a:ext cx="2309813" cy="28717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098">
                                            <p:txEl>
                                              <p:pRg st="0" end="0"/>
                                            </p:txEl>
                                          </p:spTgt>
                                        </p:tgtEl>
                                        <p:attrNameLst>
                                          <p:attrName>style.visibility</p:attrName>
                                        </p:attrNameLst>
                                      </p:cBhvr>
                                      <p:to>
                                        <p:strVal val="visible"/>
                                      </p:to>
                                    </p:set>
                                    <p:animEffect transition="in" filter="dissolve">
                                      <p:cBhvr>
                                        <p:cTn id="7" dur="500"/>
                                        <p:tgtEl>
                                          <p:spTgt spid="132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099">
                                            <p:txEl>
                                              <p:pRg st="0" end="0"/>
                                            </p:txEl>
                                          </p:spTgt>
                                        </p:tgtEl>
                                        <p:attrNameLst>
                                          <p:attrName>style.visibility</p:attrName>
                                        </p:attrNameLst>
                                      </p:cBhvr>
                                      <p:to>
                                        <p:strVal val="visible"/>
                                      </p:to>
                                    </p:set>
                                    <p:animEffect transition="in" filter="dissolve">
                                      <p:cBhvr>
                                        <p:cTn id="12" dur="500"/>
                                        <p:tgtEl>
                                          <p:spTgt spid="132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autoUpdateAnimBg="0"/>
      <p:bldP spid="132099" grpId="0" build="p" bldLvl="5"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The FFA Official Colors</a:t>
            </a:r>
          </a:p>
        </p:txBody>
      </p:sp>
      <p:grpSp>
        <p:nvGrpSpPr>
          <p:cNvPr id="71692" name="Group 12"/>
          <p:cNvGrpSpPr>
            <a:grpSpLocks/>
          </p:cNvGrpSpPr>
          <p:nvPr/>
        </p:nvGrpSpPr>
        <p:grpSpPr bwMode="auto">
          <a:xfrm>
            <a:off x="838200" y="2667000"/>
            <a:ext cx="7162800" cy="1752600"/>
            <a:chOff x="0" y="0"/>
            <a:chExt cx="3391" cy="384"/>
          </a:xfrm>
        </p:grpSpPr>
        <p:sp>
          <p:nvSpPr>
            <p:cNvPr id="71684" name="Rectangle 4"/>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en-US"/>
            </a:p>
          </p:txBody>
        </p:sp>
        <p:grpSp>
          <p:nvGrpSpPr>
            <p:cNvPr id="71691" name="Group 11"/>
            <p:cNvGrpSpPr>
              <a:grpSpLocks/>
            </p:cNvGrpSpPr>
            <p:nvPr/>
          </p:nvGrpSpPr>
          <p:grpSpPr bwMode="auto">
            <a:xfrm>
              <a:off x="0" y="0"/>
              <a:ext cx="3391" cy="384"/>
              <a:chOff x="0" y="0"/>
              <a:chExt cx="3391" cy="384"/>
            </a:xfrm>
          </p:grpSpPr>
          <p:grpSp>
            <p:nvGrpSpPr>
              <p:cNvPr id="71688" name="Group 8"/>
              <p:cNvGrpSpPr>
                <a:grpSpLocks/>
              </p:cNvGrpSpPr>
              <p:nvPr/>
            </p:nvGrpSpPr>
            <p:grpSpPr bwMode="auto">
              <a:xfrm>
                <a:off x="0" y="0"/>
                <a:ext cx="1849" cy="384"/>
                <a:chOff x="0" y="0"/>
                <a:chExt cx="1849" cy="384"/>
              </a:xfrm>
            </p:grpSpPr>
            <p:sp>
              <p:nvSpPr>
                <p:cNvPr id="71687" name="Rectangle 7"/>
                <p:cNvSpPr>
                  <a:spLocks noChangeArrowheads="1"/>
                </p:cNvSpPr>
                <p:nvPr/>
              </p:nvSpPr>
              <p:spPr bwMode="auto">
                <a:xfrm>
                  <a:off x="0" y="0"/>
                  <a:ext cx="1849" cy="384"/>
                </a:xfrm>
                <a:prstGeom prst="rect">
                  <a:avLst/>
                </a:prstGeom>
                <a:solidFill>
                  <a:srgbClr val="000099"/>
                </a:solidFill>
                <a:ln w="9525">
                  <a:noFill/>
                  <a:miter lim="800000"/>
                  <a:headEnd/>
                  <a:tailEnd/>
                </a:ln>
                <a:effectLst/>
              </p:spPr>
              <p:txBody>
                <a:bodyPr wrap="none"/>
                <a:lstStyle/>
                <a:p>
                  <a:endParaRPr lang="en-US"/>
                </a:p>
              </p:txBody>
            </p:sp>
            <p:sp>
              <p:nvSpPr>
                <p:cNvPr id="71685" name="Rectangle 5"/>
                <p:cNvSpPr>
                  <a:spLocks noChangeArrowheads="1"/>
                </p:cNvSpPr>
                <p:nvPr/>
              </p:nvSpPr>
              <p:spPr bwMode="auto">
                <a:xfrm>
                  <a:off x="0" y="0"/>
                  <a:ext cx="1849" cy="384"/>
                </a:xfrm>
                <a:prstGeom prst="rect">
                  <a:avLst/>
                </a:prstGeom>
                <a:solidFill>
                  <a:srgbClr val="000099"/>
                </a:solidFill>
                <a:ln w="9525">
                  <a:noFill/>
                  <a:miter lim="800000"/>
                  <a:headEnd/>
                  <a:tailEnd/>
                </a:ln>
                <a:effectLst/>
              </p:spPr>
              <p:txBody>
                <a:bodyPr/>
                <a:lstStyle/>
                <a:p>
                  <a:pPr algn="ctr"/>
                  <a:r>
                    <a:rPr lang="en-US" sz="4400" b="1" u="none">
                      <a:solidFill>
                        <a:srgbClr val="FFCC00"/>
                      </a:solidFill>
                      <a:latin typeface="Verdana" pitchFamily="34" charset="0"/>
                    </a:rPr>
                    <a:t>National Blue</a:t>
                  </a:r>
                  <a:endParaRPr lang="en-US" sz="4400" u="none"/>
                </a:p>
                <a:p>
                  <a:pPr algn="ctr" eaLnBrk="0" hangingPunct="0"/>
                  <a:endParaRPr lang="en-US" sz="4400" u="none"/>
                </a:p>
              </p:txBody>
            </p:sp>
          </p:grpSp>
          <p:grpSp>
            <p:nvGrpSpPr>
              <p:cNvPr id="71690" name="Group 10"/>
              <p:cNvGrpSpPr>
                <a:grpSpLocks/>
              </p:cNvGrpSpPr>
              <p:nvPr/>
            </p:nvGrpSpPr>
            <p:grpSpPr bwMode="auto">
              <a:xfrm>
                <a:off x="1849" y="0"/>
                <a:ext cx="1542" cy="384"/>
                <a:chOff x="1849" y="0"/>
                <a:chExt cx="1542" cy="384"/>
              </a:xfrm>
            </p:grpSpPr>
            <p:sp>
              <p:nvSpPr>
                <p:cNvPr id="71689" name="Rectangle 9"/>
                <p:cNvSpPr>
                  <a:spLocks noChangeArrowheads="1"/>
                </p:cNvSpPr>
                <p:nvPr/>
              </p:nvSpPr>
              <p:spPr bwMode="auto">
                <a:xfrm>
                  <a:off x="1849" y="0"/>
                  <a:ext cx="1542" cy="384"/>
                </a:xfrm>
                <a:prstGeom prst="rect">
                  <a:avLst/>
                </a:prstGeom>
                <a:solidFill>
                  <a:srgbClr val="FFCC00"/>
                </a:solidFill>
                <a:ln w="9525">
                  <a:noFill/>
                  <a:miter lim="800000"/>
                  <a:headEnd/>
                  <a:tailEnd/>
                </a:ln>
                <a:effectLst/>
              </p:spPr>
              <p:txBody>
                <a:bodyPr wrap="none"/>
                <a:lstStyle/>
                <a:p>
                  <a:endParaRPr lang="en-US"/>
                </a:p>
              </p:txBody>
            </p:sp>
            <p:sp>
              <p:nvSpPr>
                <p:cNvPr id="71686" name="Rectangle 6"/>
                <p:cNvSpPr>
                  <a:spLocks noChangeArrowheads="1"/>
                </p:cNvSpPr>
                <p:nvPr/>
              </p:nvSpPr>
              <p:spPr bwMode="auto">
                <a:xfrm>
                  <a:off x="1849" y="0"/>
                  <a:ext cx="1542" cy="384"/>
                </a:xfrm>
                <a:prstGeom prst="rect">
                  <a:avLst/>
                </a:prstGeom>
                <a:solidFill>
                  <a:srgbClr val="FFCC00"/>
                </a:solidFill>
                <a:ln w="9525">
                  <a:noFill/>
                  <a:miter lim="800000"/>
                  <a:headEnd/>
                  <a:tailEnd/>
                </a:ln>
                <a:effectLst/>
              </p:spPr>
              <p:txBody>
                <a:bodyPr/>
                <a:lstStyle/>
                <a:p>
                  <a:pPr algn="ctr"/>
                  <a:r>
                    <a:rPr lang="en-US" sz="4000" b="1" u="none">
                      <a:solidFill>
                        <a:srgbClr val="000099"/>
                      </a:solidFill>
                      <a:latin typeface="Verdana" pitchFamily="34" charset="0"/>
                    </a:rPr>
                    <a:t>Corn </a:t>
                  </a:r>
                </a:p>
                <a:p>
                  <a:pPr algn="ctr"/>
                  <a:r>
                    <a:rPr lang="en-US" sz="4000" b="1" u="none">
                      <a:solidFill>
                        <a:srgbClr val="000099"/>
                      </a:solidFill>
                      <a:latin typeface="Verdana" pitchFamily="34" charset="0"/>
                    </a:rPr>
                    <a:t>Gold</a:t>
                  </a:r>
                  <a:endParaRPr lang="en-US" sz="4000" u="none"/>
                </a:p>
                <a:p>
                  <a:pPr algn="ctr" eaLnBrk="0" hangingPunct="0"/>
                  <a:endParaRPr lang="en-US" u="none"/>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692"/>
                                        </p:tgtEl>
                                        <p:attrNameLst>
                                          <p:attrName>style.visibility</p:attrName>
                                        </p:attrNameLst>
                                      </p:cBhvr>
                                      <p:to>
                                        <p:strVal val="visible"/>
                                      </p:to>
                                    </p:set>
                                    <p:animEffect transition="in" filter="dissolve">
                                      <p:cBhvr>
                                        <p:cTn id="7" dur="500"/>
                                        <p:tgtEl>
                                          <p:spTgt spid="71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The FFA Motto</a:t>
            </a:r>
          </a:p>
        </p:txBody>
      </p:sp>
      <p:sp>
        <p:nvSpPr>
          <p:cNvPr id="75779" name="Rectangle 3"/>
          <p:cNvSpPr>
            <a:spLocks noGrp="1" noChangeArrowheads="1"/>
          </p:cNvSpPr>
          <p:nvPr>
            <p:ph type="body" idx="1"/>
          </p:nvPr>
        </p:nvSpPr>
        <p:spPr>
          <a:xfrm>
            <a:off x="2209800" y="1905000"/>
            <a:ext cx="5715000" cy="4191000"/>
          </a:xfrm>
        </p:spPr>
        <p:txBody>
          <a:bodyPr/>
          <a:lstStyle/>
          <a:p>
            <a:pPr>
              <a:buFont typeface="Wingdings" pitchFamily="2" charset="2"/>
              <a:buNone/>
            </a:pPr>
            <a:r>
              <a:rPr lang="en-US" sz="5400"/>
              <a:t>Learning to Do</a:t>
            </a:r>
          </a:p>
          <a:p>
            <a:pPr>
              <a:buFont typeface="Wingdings" pitchFamily="2" charset="2"/>
              <a:buNone/>
            </a:pPr>
            <a:r>
              <a:rPr lang="en-US" sz="5400"/>
              <a:t>Doing to Learn</a:t>
            </a:r>
          </a:p>
          <a:p>
            <a:pPr>
              <a:buFont typeface="Wingdings" pitchFamily="2" charset="2"/>
              <a:buNone/>
            </a:pPr>
            <a:r>
              <a:rPr lang="en-US" sz="5400"/>
              <a:t>Earning to Live</a:t>
            </a:r>
          </a:p>
          <a:p>
            <a:pPr>
              <a:buFont typeface="Wingdings" pitchFamily="2" charset="2"/>
              <a:buNone/>
            </a:pPr>
            <a:r>
              <a:rPr lang="en-US" sz="5400"/>
              <a:t>Living to Serve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FFA Code of Ethics</a:t>
            </a:r>
          </a:p>
        </p:txBody>
      </p:sp>
      <p:sp>
        <p:nvSpPr>
          <p:cNvPr id="78851" name="Rectangle 3"/>
          <p:cNvSpPr>
            <a:spLocks noGrp="1" noChangeArrowheads="1"/>
          </p:cNvSpPr>
          <p:nvPr>
            <p:ph type="body" idx="1"/>
          </p:nvPr>
        </p:nvSpPr>
        <p:spPr/>
        <p:txBody>
          <a:bodyPr/>
          <a:lstStyle/>
          <a:p>
            <a:r>
              <a:rPr lang="en-US"/>
              <a:t>FFA has established guidelines for member actions and behavior</a:t>
            </a:r>
          </a:p>
          <a:p>
            <a:r>
              <a:rPr lang="en-US"/>
              <a:t>All FFA members should follow the code and should use it as a guideline to live by.</a:t>
            </a:r>
          </a:p>
          <a:p>
            <a:r>
              <a:rPr lang="en-US"/>
              <a:t>This class uses the FFA Code of Ethics as its classroom rules.</a:t>
            </a:r>
          </a:p>
        </p:txBody>
      </p:sp>
      <p:sp>
        <p:nvSpPr>
          <p:cNvPr id="78852" name="Rectangle 4"/>
          <p:cNvSpPr>
            <a:spLocks noGrp="1" noChangeArrowheads="1"/>
          </p:cNvSpPr>
          <p:nvPr>
            <p:ph type="body" sz="half" idx="4294967295"/>
          </p:nvPr>
        </p:nvSpPr>
        <p:spPr>
          <a:xfrm>
            <a:off x="5334000" y="1752600"/>
            <a:ext cx="3810000" cy="4191000"/>
          </a:xfrm>
        </p:spPr>
        <p:txBody>
          <a:bodyPr/>
          <a:lstStyle/>
          <a:p>
            <a:endParaRPr lang="en-US" sz="2800"/>
          </a:p>
          <a:p>
            <a:endParaRPr lang="en-US"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685800" y="2362200"/>
            <a:ext cx="8001000" cy="2819400"/>
          </a:xfrm>
        </p:spPr>
        <p:txBody>
          <a:bodyPr/>
          <a:lstStyle/>
          <a:p>
            <a:r>
              <a:rPr lang="en-US" sz="6000"/>
              <a:t>FFA Officers and Stations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FFA Officers and Stations</a:t>
            </a:r>
          </a:p>
        </p:txBody>
      </p:sp>
      <p:sp>
        <p:nvSpPr>
          <p:cNvPr id="88067" name="Rectangle 3"/>
          <p:cNvSpPr>
            <a:spLocks noGrp="1" noChangeArrowheads="1"/>
          </p:cNvSpPr>
          <p:nvPr>
            <p:ph type="body" idx="1"/>
          </p:nvPr>
        </p:nvSpPr>
        <p:spPr/>
        <p:txBody>
          <a:bodyPr/>
          <a:lstStyle/>
          <a:p>
            <a:r>
              <a:rPr lang="en-US"/>
              <a:t>President</a:t>
            </a:r>
          </a:p>
          <a:p>
            <a:pPr lvl="1"/>
            <a:r>
              <a:rPr lang="en-US"/>
              <a:t>Stationed by the rising sun</a:t>
            </a:r>
          </a:p>
          <a:p>
            <a:r>
              <a:rPr lang="en-US"/>
              <a:t>Vice President</a:t>
            </a:r>
          </a:p>
          <a:p>
            <a:pPr lvl="1"/>
            <a:r>
              <a:rPr lang="en-US"/>
              <a:t>Stationed by the plow</a:t>
            </a:r>
          </a:p>
          <a:p>
            <a:r>
              <a:rPr lang="en-US"/>
              <a:t>Secretary</a:t>
            </a:r>
          </a:p>
          <a:p>
            <a:pPr lvl="1"/>
            <a:r>
              <a:rPr lang="en-US"/>
              <a:t>Stationed by the ear of corn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What is FFA?</a:t>
            </a:r>
          </a:p>
        </p:txBody>
      </p:sp>
      <p:sp>
        <p:nvSpPr>
          <p:cNvPr id="5123" name="Rectangle 3"/>
          <p:cNvSpPr>
            <a:spLocks noGrp="1" noChangeArrowheads="1"/>
          </p:cNvSpPr>
          <p:nvPr>
            <p:ph type="body" idx="1"/>
          </p:nvPr>
        </p:nvSpPr>
        <p:spPr/>
        <p:txBody>
          <a:bodyPr/>
          <a:lstStyle/>
          <a:p>
            <a:r>
              <a:rPr lang="en-US"/>
              <a:t>…an organization of high school students in agricultural education</a:t>
            </a:r>
          </a:p>
          <a:p>
            <a:r>
              <a:rPr lang="en-US"/>
              <a:t>students from all 50 states plus Guam and Puerto Rico.</a:t>
            </a:r>
          </a:p>
        </p:txBody>
      </p:sp>
      <p:pic>
        <p:nvPicPr>
          <p:cNvPr id="5126" name="Picture 6" descr="welcomeffa"/>
          <p:cNvPicPr>
            <a:picLocks noChangeAspect="1" noChangeArrowheads="1"/>
          </p:cNvPicPr>
          <p:nvPr/>
        </p:nvPicPr>
        <p:blipFill>
          <a:blip r:embed="rId2" cstate="print"/>
          <a:srcRect/>
          <a:stretch>
            <a:fillRect/>
          </a:stretch>
        </p:blipFill>
        <p:spPr bwMode="auto">
          <a:xfrm>
            <a:off x="4191000" y="3733800"/>
            <a:ext cx="4410075" cy="24828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FFA Officers and Stations</a:t>
            </a:r>
          </a:p>
        </p:txBody>
      </p:sp>
      <p:sp>
        <p:nvSpPr>
          <p:cNvPr id="91139" name="Rectangle 3"/>
          <p:cNvSpPr>
            <a:spLocks noGrp="1" noChangeArrowheads="1"/>
          </p:cNvSpPr>
          <p:nvPr>
            <p:ph type="body" idx="1"/>
          </p:nvPr>
        </p:nvSpPr>
        <p:spPr/>
        <p:txBody>
          <a:bodyPr/>
          <a:lstStyle/>
          <a:p>
            <a:r>
              <a:rPr lang="en-US"/>
              <a:t>Treasurer</a:t>
            </a:r>
          </a:p>
          <a:p>
            <a:pPr lvl="1"/>
            <a:r>
              <a:rPr lang="en-US"/>
              <a:t>Stationed by the emblem of George Washington</a:t>
            </a:r>
          </a:p>
          <a:p>
            <a:r>
              <a:rPr lang="en-US"/>
              <a:t>Reporter</a:t>
            </a:r>
          </a:p>
          <a:p>
            <a:pPr lvl="1"/>
            <a:r>
              <a:rPr lang="en-US"/>
              <a:t>Stationed by the American Flag</a:t>
            </a:r>
          </a:p>
          <a:p>
            <a:r>
              <a:rPr lang="en-US"/>
              <a:t>Sentinel</a:t>
            </a:r>
          </a:p>
          <a:p>
            <a:pPr lvl="1"/>
            <a:r>
              <a:rPr lang="en-US"/>
              <a:t>Stationed by the door and the             shield of friendship</a:t>
            </a:r>
          </a:p>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FFA Officers and Stations</a:t>
            </a:r>
          </a:p>
        </p:txBody>
      </p:sp>
      <p:sp>
        <p:nvSpPr>
          <p:cNvPr id="92163" name="Rectangle 3"/>
          <p:cNvSpPr>
            <a:spLocks noGrp="1" noChangeArrowheads="1"/>
          </p:cNvSpPr>
          <p:nvPr>
            <p:ph type="body" idx="1"/>
          </p:nvPr>
        </p:nvSpPr>
        <p:spPr/>
        <p:txBody>
          <a:bodyPr/>
          <a:lstStyle/>
          <a:p>
            <a:pPr>
              <a:lnSpc>
                <a:spcPct val="90000"/>
              </a:lnSpc>
            </a:pPr>
            <a:r>
              <a:rPr lang="en-US"/>
              <a:t>The Advisor</a:t>
            </a:r>
          </a:p>
          <a:p>
            <a:pPr lvl="1">
              <a:lnSpc>
                <a:spcPct val="90000"/>
              </a:lnSpc>
            </a:pPr>
            <a:r>
              <a:rPr lang="en-US"/>
              <a:t>Stationed by the owl</a:t>
            </a:r>
          </a:p>
          <a:p>
            <a:pPr lvl="1">
              <a:lnSpc>
                <a:spcPct val="90000"/>
              </a:lnSpc>
            </a:pPr>
            <a:r>
              <a:rPr lang="en-US"/>
              <a:t>This office held by the agriculture teacher</a:t>
            </a:r>
          </a:p>
          <a:p>
            <a:pPr>
              <a:lnSpc>
                <a:spcPct val="90000"/>
              </a:lnSpc>
            </a:pPr>
            <a:r>
              <a:rPr lang="en-US"/>
              <a:t>Minimum of six officers</a:t>
            </a:r>
          </a:p>
          <a:p>
            <a:pPr>
              <a:lnSpc>
                <a:spcPct val="90000"/>
              </a:lnSpc>
            </a:pPr>
            <a:r>
              <a:rPr lang="en-US"/>
              <a:t>Additional officers may be established by the local chapter</a:t>
            </a:r>
          </a:p>
          <a:p>
            <a:pPr lvl="1">
              <a:lnSpc>
                <a:spcPct val="90000"/>
              </a:lnSpc>
            </a:pPr>
            <a:r>
              <a:rPr lang="en-US"/>
              <a:t>Chaplin</a:t>
            </a:r>
          </a:p>
          <a:p>
            <a:pPr lvl="1">
              <a:lnSpc>
                <a:spcPct val="90000"/>
              </a:lnSpc>
            </a:pPr>
            <a:r>
              <a:rPr lang="en-US"/>
              <a:t>Historian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026"/>
          <p:cNvSpPr>
            <a:spLocks noGrp="1" noChangeArrowheads="1"/>
          </p:cNvSpPr>
          <p:nvPr>
            <p:ph type="title"/>
          </p:nvPr>
        </p:nvSpPr>
        <p:spPr/>
        <p:txBody>
          <a:bodyPr/>
          <a:lstStyle/>
          <a:p>
            <a:r>
              <a:rPr lang="en-US"/>
              <a:t>Ceremonies</a:t>
            </a:r>
          </a:p>
        </p:txBody>
      </p:sp>
      <p:sp>
        <p:nvSpPr>
          <p:cNvPr id="152579" name="Rectangle 1027"/>
          <p:cNvSpPr>
            <a:spLocks noGrp="1" noChangeArrowheads="1"/>
          </p:cNvSpPr>
          <p:nvPr>
            <p:ph type="body" idx="1"/>
          </p:nvPr>
        </p:nvSpPr>
        <p:spPr/>
        <p:txBody>
          <a:bodyPr/>
          <a:lstStyle/>
          <a:p>
            <a:r>
              <a:rPr lang="en-US"/>
              <a:t>Rituals conducted at each meeting</a:t>
            </a:r>
          </a:p>
          <a:p>
            <a:pPr lvl="1"/>
            <a:r>
              <a:rPr lang="en-US"/>
              <a:t>Opening ceremony</a:t>
            </a:r>
          </a:p>
          <a:p>
            <a:pPr lvl="1"/>
            <a:r>
              <a:rPr lang="en-US"/>
              <a:t>Closing ceremony</a:t>
            </a:r>
          </a:p>
          <a:p>
            <a:r>
              <a:rPr lang="en-US"/>
              <a:t>Outlined in the FFA Student Manual</a:t>
            </a:r>
          </a:p>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026"/>
          <p:cNvSpPr>
            <a:spLocks noGrp="1" noChangeArrowheads="1"/>
          </p:cNvSpPr>
          <p:nvPr>
            <p:ph type="title"/>
          </p:nvPr>
        </p:nvSpPr>
        <p:spPr/>
        <p:txBody>
          <a:bodyPr/>
          <a:lstStyle/>
          <a:p>
            <a:r>
              <a:rPr lang="en-US"/>
              <a:t>Opening Ceremony- “All in Unison”</a:t>
            </a:r>
          </a:p>
        </p:txBody>
      </p:sp>
      <p:sp>
        <p:nvSpPr>
          <p:cNvPr id="151555" name="Rectangle 1027"/>
          <p:cNvSpPr>
            <a:spLocks noGrp="1" noChangeArrowheads="1"/>
          </p:cNvSpPr>
          <p:nvPr>
            <p:ph type="body" idx="1"/>
          </p:nvPr>
        </p:nvSpPr>
        <p:spPr/>
        <p:txBody>
          <a:bodyPr/>
          <a:lstStyle/>
          <a:p>
            <a:pPr>
              <a:lnSpc>
                <a:spcPct val="90000"/>
              </a:lnSpc>
            </a:pPr>
            <a:r>
              <a:rPr lang="en-US"/>
              <a:t>President: </a:t>
            </a:r>
          </a:p>
          <a:p>
            <a:pPr lvl="1">
              <a:lnSpc>
                <a:spcPct val="90000"/>
              </a:lnSpc>
            </a:pPr>
            <a:r>
              <a:rPr lang="en-US"/>
              <a:t>“FFA members, why are we here?”</a:t>
            </a:r>
          </a:p>
          <a:p>
            <a:pPr>
              <a:lnSpc>
                <a:spcPct val="90000"/>
              </a:lnSpc>
            </a:pPr>
            <a:r>
              <a:rPr lang="en-US" sz="2800"/>
              <a:t>All members say:</a:t>
            </a:r>
            <a:r>
              <a:rPr lang="en-US"/>
              <a:t> </a:t>
            </a:r>
          </a:p>
          <a:p>
            <a:pPr lvl="1">
              <a:lnSpc>
                <a:spcPct val="90000"/>
              </a:lnSpc>
            </a:pPr>
            <a:r>
              <a:rPr lang="en-US" sz="3200"/>
              <a:t>“To practice brotherhood, honor agricultural opportunities and responsibilities, and develop those qualities of leadership which an FFA member should possess.”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Closing Ceremony- The FFA Salute</a:t>
            </a:r>
          </a:p>
        </p:txBody>
      </p:sp>
      <p:sp>
        <p:nvSpPr>
          <p:cNvPr id="150531" name="Rectangle 3"/>
          <p:cNvSpPr>
            <a:spLocks noGrp="1" noChangeArrowheads="1"/>
          </p:cNvSpPr>
          <p:nvPr>
            <p:ph type="body" idx="1"/>
          </p:nvPr>
        </p:nvSpPr>
        <p:spPr>
          <a:xfrm>
            <a:off x="685800" y="1905000"/>
            <a:ext cx="7772400" cy="4495800"/>
          </a:xfrm>
        </p:spPr>
        <p:txBody>
          <a:bodyPr/>
          <a:lstStyle/>
          <a:p>
            <a:pPr>
              <a:lnSpc>
                <a:spcPct val="90000"/>
              </a:lnSpc>
              <a:buFont typeface="Wingdings" pitchFamily="2" charset="2"/>
              <a:buNone/>
            </a:pPr>
            <a:r>
              <a:rPr lang="en-US" sz="2800"/>
              <a:t>  </a:t>
            </a:r>
            <a:r>
              <a:rPr lang="en-US" sz="4400"/>
              <a:t>“I pledge allegiance to the flag of the United States of America and to to the republic for which it stands, one nation under God, indivisible, with liberty and justice for all.”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FFA Official Dress</a:t>
            </a:r>
          </a:p>
        </p:txBody>
      </p:sp>
      <p:sp>
        <p:nvSpPr>
          <p:cNvPr id="93187" name="Rectangle 3"/>
          <p:cNvSpPr>
            <a:spLocks noGrp="1" noChangeArrowheads="1"/>
          </p:cNvSpPr>
          <p:nvPr>
            <p:ph type="body" idx="1"/>
          </p:nvPr>
        </p:nvSpPr>
        <p:spPr/>
        <p:txBody>
          <a:bodyPr/>
          <a:lstStyle/>
          <a:p>
            <a:r>
              <a:rPr lang="en-US"/>
              <a:t>Males</a:t>
            </a:r>
          </a:p>
          <a:p>
            <a:pPr lvl="1"/>
            <a:r>
              <a:rPr lang="en-US"/>
              <a:t>Black Socks</a:t>
            </a:r>
          </a:p>
          <a:p>
            <a:pPr lvl="1"/>
            <a:r>
              <a:rPr lang="en-US"/>
              <a:t>White Collared Shirt</a:t>
            </a:r>
          </a:p>
          <a:p>
            <a:pPr lvl="1"/>
            <a:r>
              <a:rPr lang="en-US"/>
              <a:t>Official FFA Tie</a:t>
            </a:r>
          </a:p>
          <a:p>
            <a:pPr lvl="1"/>
            <a:r>
              <a:rPr lang="en-US"/>
              <a:t>Official FFA Jacket zipped to the top</a:t>
            </a:r>
          </a:p>
          <a:p>
            <a:pPr lvl="1"/>
            <a:r>
              <a:rPr lang="en-US"/>
              <a:t>Black shoes and socks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FFA Official Dress</a:t>
            </a:r>
          </a:p>
        </p:txBody>
      </p:sp>
      <p:sp>
        <p:nvSpPr>
          <p:cNvPr id="94211" name="Rectangle 3"/>
          <p:cNvSpPr>
            <a:spLocks noGrp="1" noChangeArrowheads="1"/>
          </p:cNvSpPr>
          <p:nvPr>
            <p:ph type="body" idx="1"/>
          </p:nvPr>
        </p:nvSpPr>
        <p:spPr/>
        <p:txBody>
          <a:bodyPr/>
          <a:lstStyle/>
          <a:p>
            <a:r>
              <a:rPr lang="en-US"/>
              <a:t>Females</a:t>
            </a:r>
          </a:p>
          <a:p>
            <a:pPr lvl="1"/>
            <a:r>
              <a:rPr lang="en-US"/>
              <a:t>Black skirt of appropriate length or Slacks</a:t>
            </a:r>
          </a:p>
          <a:p>
            <a:pPr lvl="1"/>
            <a:r>
              <a:rPr lang="en-US"/>
              <a:t>White Collared Blouse</a:t>
            </a:r>
          </a:p>
          <a:p>
            <a:pPr lvl="1"/>
            <a:r>
              <a:rPr lang="en-US"/>
              <a:t>Official FFA Scarf</a:t>
            </a:r>
          </a:p>
          <a:p>
            <a:pPr lvl="1"/>
            <a:r>
              <a:rPr lang="en-US"/>
              <a:t>Official FFA Jacket zipped to the top</a:t>
            </a:r>
          </a:p>
          <a:p>
            <a:pPr lvl="1"/>
            <a:r>
              <a:rPr lang="en-US"/>
              <a:t>Black shoes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FFA Degrees </a:t>
            </a:r>
          </a:p>
        </p:txBody>
      </p:sp>
      <p:sp>
        <p:nvSpPr>
          <p:cNvPr id="95235" name="Rectangle 3"/>
          <p:cNvSpPr>
            <a:spLocks noGrp="1" noChangeArrowheads="1"/>
          </p:cNvSpPr>
          <p:nvPr>
            <p:ph type="body" idx="1"/>
          </p:nvPr>
        </p:nvSpPr>
        <p:spPr/>
        <p:txBody>
          <a:bodyPr/>
          <a:lstStyle/>
          <a:p>
            <a:r>
              <a:rPr lang="en-US"/>
              <a:t>Discovery FFA Degree (Middle School)</a:t>
            </a:r>
          </a:p>
          <a:p>
            <a:r>
              <a:rPr lang="en-US"/>
              <a:t>Greenhand FFA Degree</a:t>
            </a:r>
          </a:p>
          <a:p>
            <a:r>
              <a:rPr lang="en-US"/>
              <a:t>Chapter FFA Degree</a:t>
            </a:r>
          </a:p>
          <a:p>
            <a:r>
              <a:rPr lang="en-US"/>
              <a:t>State FFA Degree</a:t>
            </a:r>
          </a:p>
          <a:p>
            <a:r>
              <a:rPr lang="en-US"/>
              <a:t>American FFA Degree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Types of FFA Membership</a:t>
            </a:r>
          </a:p>
        </p:txBody>
      </p:sp>
      <p:sp>
        <p:nvSpPr>
          <p:cNvPr id="98307" name="Rectangle 3"/>
          <p:cNvSpPr>
            <a:spLocks noGrp="1" noChangeArrowheads="1"/>
          </p:cNvSpPr>
          <p:nvPr>
            <p:ph type="body" idx="1"/>
          </p:nvPr>
        </p:nvSpPr>
        <p:spPr/>
        <p:txBody>
          <a:bodyPr/>
          <a:lstStyle/>
          <a:p>
            <a:r>
              <a:rPr lang="en-US" sz="2800"/>
              <a:t>Active</a:t>
            </a:r>
          </a:p>
          <a:p>
            <a:pPr lvl="1"/>
            <a:r>
              <a:rPr lang="en-US" sz="2400"/>
              <a:t>Students in middle school, high school, and college (up to age 21)</a:t>
            </a:r>
          </a:p>
          <a:p>
            <a:r>
              <a:rPr lang="en-US" sz="2800"/>
              <a:t>Alumni</a:t>
            </a:r>
          </a:p>
          <a:p>
            <a:pPr lvl="1"/>
            <a:r>
              <a:rPr lang="en-US" sz="2400"/>
              <a:t>Former active members, parents of FFA members, and others interested in and supportive of FFA</a:t>
            </a:r>
          </a:p>
          <a:p>
            <a:r>
              <a:rPr lang="en-US" sz="2800"/>
              <a:t>Collegiate</a:t>
            </a:r>
          </a:p>
          <a:p>
            <a:r>
              <a:rPr lang="en-US" sz="2800"/>
              <a:t>Honorary</a:t>
            </a:r>
          </a:p>
          <a:p>
            <a:pPr lvl="1"/>
            <a:r>
              <a:rPr lang="en-US" sz="2400"/>
              <a:t>Local, state and national levels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FFA Programs of Activities</a:t>
            </a:r>
          </a:p>
        </p:txBody>
      </p:sp>
      <p:sp>
        <p:nvSpPr>
          <p:cNvPr id="101379" name="Rectangle 3"/>
          <p:cNvSpPr>
            <a:spLocks noGrp="1" noChangeArrowheads="1"/>
          </p:cNvSpPr>
          <p:nvPr>
            <p:ph type="body" idx="1"/>
          </p:nvPr>
        </p:nvSpPr>
        <p:spPr/>
        <p:txBody>
          <a:bodyPr/>
          <a:lstStyle/>
          <a:p>
            <a:r>
              <a:rPr lang="en-US"/>
              <a:t>It is a plan that directs the chapter’s activities for the year</a:t>
            </a:r>
          </a:p>
          <a:p>
            <a:r>
              <a:rPr lang="en-US"/>
              <a:t>Activities are determined by the student membership of the local chapter</a:t>
            </a:r>
          </a:p>
          <a:p>
            <a:r>
              <a:rPr lang="en-US"/>
              <a:t>Committees are appointed to look at different areas of the POA</a:t>
            </a:r>
          </a:p>
          <a:p>
            <a:r>
              <a:rPr lang="en-US"/>
              <a:t>Voted on by the total membership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FFA History</a:t>
            </a:r>
          </a:p>
        </p:txBody>
      </p:sp>
      <p:graphicFrame>
        <p:nvGraphicFramePr>
          <p:cNvPr id="1028" name="Object 4"/>
          <p:cNvGraphicFramePr>
            <a:graphicFrameLocks noChangeAspect="1"/>
          </p:cNvGraphicFramePr>
          <p:nvPr/>
        </p:nvGraphicFramePr>
        <p:xfrm>
          <a:off x="457200" y="2057400"/>
          <a:ext cx="3810000" cy="3563938"/>
        </p:xfrm>
        <a:graphic>
          <a:graphicData uri="http://schemas.openxmlformats.org/presentationml/2006/ole">
            <p:oleObj spid="_x0000_s1028" name="Bitmap Image" r:id="rId3" imgW="2962689" imgH="2771429" progId="PBrush">
              <p:embed/>
            </p:oleObj>
          </a:graphicData>
        </a:graphic>
      </p:graphicFrame>
      <p:pic>
        <p:nvPicPr>
          <p:cNvPr id="1029" name="Picture 5"/>
          <p:cNvPicPr>
            <a:picLocks noChangeAspect="1" noChangeArrowheads="1"/>
          </p:cNvPicPr>
          <p:nvPr/>
        </p:nvPicPr>
        <p:blipFill>
          <a:blip r:embed="rId4" cstate="print"/>
          <a:srcRect/>
          <a:stretch>
            <a:fillRect/>
          </a:stretch>
        </p:blipFill>
        <p:spPr bwMode="auto">
          <a:xfrm>
            <a:off x="4495800" y="2057400"/>
            <a:ext cx="4210050" cy="3500438"/>
          </a:xfrm>
          <a:prstGeom prst="rect">
            <a:avLst/>
          </a:prstGeom>
          <a:noFill/>
          <a:ln w="12700">
            <a:solidFill>
              <a:srgbClr val="000066"/>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ssolv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dissolve">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Career Development Events</a:t>
            </a:r>
          </a:p>
        </p:txBody>
      </p:sp>
      <p:sp>
        <p:nvSpPr>
          <p:cNvPr id="102403" name="Rectangle 3"/>
          <p:cNvSpPr>
            <a:spLocks noGrp="1" noChangeArrowheads="1"/>
          </p:cNvSpPr>
          <p:nvPr>
            <p:ph type="body" idx="1"/>
          </p:nvPr>
        </p:nvSpPr>
        <p:spPr/>
        <p:txBody>
          <a:bodyPr/>
          <a:lstStyle/>
          <a:p>
            <a:r>
              <a:rPr lang="en-US"/>
              <a:t>Individual or team competitions covering several subjects in agriculture and leadership</a:t>
            </a:r>
          </a:p>
          <a:p>
            <a:r>
              <a:rPr lang="en-US"/>
              <a:t>Examples</a:t>
            </a:r>
          </a:p>
          <a:p>
            <a:pPr lvl="1"/>
            <a:r>
              <a:rPr lang="en-US"/>
              <a:t>Parliamentary Procedure</a:t>
            </a:r>
          </a:p>
          <a:p>
            <a:pPr lvl="1"/>
            <a:r>
              <a:rPr lang="en-US"/>
              <a:t>Public Speaking</a:t>
            </a:r>
          </a:p>
          <a:p>
            <a:pPr lvl="1"/>
            <a:r>
              <a:rPr lang="en-US"/>
              <a:t>Agricultural Sales</a:t>
            </a:r>
          </a:p>
          <a:p>
            <a:pPr lvl="1"/>
            <a:r>
              <a:rPr lang="en-US"/>
              <a:t>Land Judging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60" name="Picture 12" descr="nationalgroup"/>
          <p:cNvPicPr>
            <a:picLocks noChangeAspect="1" noChangeArrowheads="1"/>
          </p:cNvPicPr>
          <p:nvPr/>
        </p:nvPicPr>
        <p:blipFill>
          <a:blip r:embed="rId2" cstate="print"/>
          <a:srcRect/>
          <a:stretch>
            <a:fillRect/>
          </a:stretch>
        </p:blipFill>
        <p:spPr bwMode="auto">
          <a:xfrm>
            <a:off x="4191000" y="2246313"/>
            <a:ext cx="4567238" cy="3386137"/>
          </a:xfrm>
          <a:prstGeom prst="rect">
            <a:avLst/>
          </a:prstGeom>
          <a:noFill/>
          <a:ln w="12700">
            <a:solidFill>
              <a:srgbClr val="000000"/>
            </a:solidFill>
            <a:miter lim="800000"/>
            <a:headEnd/>
            <a:tailEnd/>
          </a:ln>
        </p:spPr>
      </p:pic>
      <p:sp>
        <p:nvSpPr>
          <p:cNvPr id="104450" name="Rectangle 2"/>
          <p:cNvSpPr>
            <a:spLocks noGrp="1" noChangeArrowheads="1"/>
          </p:cNvSpPr>
          <p:nvPr>
            <p:ph type="title"/>
          </p:nvPr>
        </p:nvSpPr>
        <p:spPr/>
        <p:txBody>
          <a:bodyPr/>
          <a:lstStyle/>
          <a:p>
            <a:r>
              <a:rPr lang="en-US"/>
              <a:t>Conventions</a:t>
            </a:r>
          </a:p>
        </p:txBody>
      </p:sp>
      <p:sp>
        <p:nvSpPr>
          <p:cNvPr id="104451" name="Rectangle 3"/>
          <p:cNvSpPr>
            <a:spLocks noGrp="1" noChangeArrowheads="1"/>
          </p:cNvSpPr>
          <p:nvPr>
            <p:ph type="body" sz="half" idx="1"/>
          </p:nvPr>
        </p:nvSpPr>
        <p:spPr>
          <a:xfrm>
            <a:off x="457200" y="1752600"/>
            <a:ext cx="3810000" cy="4191000"/>
          </a:xfrm>
        </p:spPr>
        <p:txBody>
          <a:bodyPr/>
          <a:lstStyle/>
          <a:p>
            <a:pPr>
              <a:lnSpc>
                <a:spcPct val="90000"/>
              </a:lnSpc>
            </a:pPr>
            <a:r>
              <a:rPr lang="en-US" sz="2800" dirty="0"/>
              <a:t>State FFA Convention</a:t>
            </a:r>
          </a:p>
          <a:p>
            <a:pPr lvl="1">
              <a:lnSpc>
                <a:spcPct val="90000"/>
              </a:lnSpc>
            </a:pPr>
            <a:r>
              <a:rPr lang="en-US" sz="2400" dirty="0" smtClean="0"/>
              <a:t>Penn </a:t>
            </a:r>
            <a:r>
              <a:rPr lang="en-US" sz="2400" dirty="0"/>
              <a:t>State University in </a:t>
            </a:r>
            <a:r>
              <a:rPr lang="en-US" sz="2400" dirty="0" smtClean="0"/>
              <a:t>State College</a:t>
            </a:r>
            <a:endParaRPr lang="en-US" sz="2400" dirty="0"/>
          </a:p>
          <a:p>
            <a:pPr lvl="1">
              <a:lnSpc>
                <a:spcPct val="90000"/>
              </a:lnSpc>
            </a:pPr>
            <a:r>
              <a:rPr lang="en-US" sz="2400" dirty="0"/>
              <a:t>June</a:t>
            </a:r>
          </a:p>
          <a:p>
            <a:pPr>
              <a:lnSpc>
                <a:spcPct val="90000"/>
              </a:lnSpc>
            </a:pPr>
            <a:r>
              <a:rPr lang="en-US" sz="2800" dirty="0"/>
              <a:t>National FFA Convention</a:t>
            </a:r>
          </a:p>
          <a:p>
            <a:pPr lvl="1">
              <a:lnSpc>
                <a:spcPct val="90000"/>
              </a:lnSpc>
            </a:pPr>
            <a:r>
              <a:rPr lang="en-US" sz="2400" dirty="0" smtClean="0"/>
              <a:t>Indianapolis, IN</a:t>
            </a:r>
            <a:endParaRPr lang="en-US" sz="2400" dirty="0"/>
          </a:p>
          <a:p>
            <a:pPr lvl="1">
              <a:lnSpc>
                <a:spcPct val="90000"/>
              </a:lnSpc>
            </a:pPr>
            <a:r>
              <a:rPr lang="en-US" sz="2400" dirty="0"/>
              <a:t>Late October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FFA Websites</a:t>
            </a:r>
          </a:p>
        </p:txBody>
      </p:sp>
      <p:sp>
        <p:nvSpPr>
          <p:cNvPr id="107523" name="Rectangle 3"/>
          <p:cNvSpPr>
            <a:spLocks noGrp="1" noChangeArrowheads="1"/>
          </p:cNvSpPr>
          <p:nvPr>
            <p:ph type="body" idx="1"/>
          </p:nvPr>
        </p:nvSpPr>
        <p:spPr/>
        <p:txBody>
          <a:bodyPr/>
          <a:lstStyle/>
          <a:p>
            <a:r>
              <a:rPr lang="en-US" dirty="0"/>
              <a:t>National FFA Organization</a:t>
            </a:r>
          </a:p>
          <a:p>
            <a:pPr lvl="1"/>
            <a:r>
              <a:rPr lang="en-US" dirty="0">
                <a:hlinkClick r:id="rId2"/>
              </a:rPr>
              <a:t>www.ffa.org</a:t>
            </a:r>
            <a:endParaRPr lang="en-US" dirty="0"/>
          </a:p>
          <a:p>
            <a:r>
              <a:rPr lang="en-US" dirty="0" smtClean="0"/>
              <a:t>Pennsylvania FFA </a:t>
            </a:r>
            <a:r>
              <a:rPr lang="en-US" dirty="0"/>
              <a:t>Association</a:t>
            </a:r>
          </a:p>
          <a:p>
            <a:pPr lvl="1"/>
            <a:r>
              <a:rPr lang="en-US" dirty="0" smtClean="0">
                <a:hlinkClick r:id="rId3"/>
              </a:rPr>
              <a:t>www.paffa.org</a:t>
            </a:r>
            <a:endParaRPr lang="en-US" dirty="0"/>
          </a:p>
          <a:p>
            <a:endParaRPr lang="en-US" dirty="0"/>
          </a:p>
          <a:p>
            <a:pPr lvl="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1917 – Smith-Hughes Act</a:t>
            </a:r>
          </a:p>
        </p:txBody>
      </p:sp>
      <p:sp>
        <p:nvSpPr>
          <p:cNvPr id="7171" name="Rectangle 3"/>
          <p:cNvSpPr>
            <a:spLocks noGrp="1" noChangeArrowheads="1"/>
          </p:cNvSpPr>
          <p:nvPr>
            <p:ph type="body" idx="1"/>
          </p:nvPr>
        </p:nvSpPr>
        <p:spPr/>
        <p:txBody>
          <a:bodyPr/>
          <a:lstStyle/>
          <a:p>
            <a:r>
              <a:rPr lang="en-US"/>
              <a:t>Named after a senator from Georgia.</a:t>
            </a:r>
          </a:p>
          <a:p>
            <a:r>
              <a:rPr lang="en-US"/>
              <a:t>Provided federal funding for Vocational Agriculture in public high schools.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1920’s Future Farmer Clubs</a:t>
            </a:r>
          </a:p>
        </p:txBody>
      </p:sp>
      <p:sp>
        <p:nvSpPr>
          <p:cNvPr id="136195" name="Rectangle 3"/>
          <p:cNvSpPr>
            <a:spLocks noGrp="1" noChangeArrowheads="1"/>
          </p:cNvSpPr>
          <p:nvPr>
            <p:ph type="body" idx="1"/>
          </p:nvPr>
        </p:nvSpPr>
        <p:spPr>
          <a:xfrm>
            <a:off x="914400" y="2286000"/>
            <a:ext cx="7010400" cy="3657600"/>
          </a:xfrm>
        </p:spPr>
        <p:txBody>
          <a:bodyPr/>
          <a:lstStyle/>
          <a:p>
            <a:r>
              <a:rPr lang="en-US"/>
              <a:t>Virginia was the first</a:t>
            </a:r>
          </a:p>
          <a:p>
            <a:r>
              <a:rPr lang="en-US"/>
              <a:t>Boys only</a:t>
            </a:r>
          </a:p>
          <a:p>
            <a:r>
              <a:rPr lang="en-US"/>
              <a:t>North Carolina</a:t>
            </a:r>
          </a:p>
          <a:p>
            <a:pPr lvl="1"/>
            <a:r>
              <a:rPr lang="en-US"/>
              <a:t>Young Tar Heel Farmers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1928 – Future Farmers of America</a:t>
            </a:r>
          </a:p>
        </p:txBody>
      </p:sp>
      <p:sp>
        <p:nvSpPr>
          <p:cNvPr id="8195" name="Rectangle 3"/>
          <p:cNvSpPr>
            <a:spLocks noGrp="1" noChangeArrowheads="1"/>
          </p:cNvSpPr>
          <p:nvPr>
            <p:ph type="body" idx="1"/>
          </p:nvPr>
        </p:nvSpPr>
        <p:spPr>
          <a:xfrm>
            <a:off x="685800" y="1752600"/>
            <a:ext cx="7772400" cy="2133600"/>
          </a:xfrm>
        </p:spPr>
        <p:txBody>
          <a:bodyPr/>
          <a:lstStyle/>
          <a:p>
            <a:pPr>
              <a:lnSpc>
                <a:spcPct val="90000"/>
              </a:lnSpc>
            </a:pPr>
            <a:r>
              <a:rPr lang="en-US" sz="2800"/>
              <a:t>FFA was established </a:t>
            </a:r>
          </a:p>
          <a:p>
            <a:pPr lvl="1">
              <a:lnSpc>
                <a:spcPct val="90000"/>
              </a:lnSpc>
            </a:pPr>
            <a:r>
              <a:rPr lang="en-US" sz="2400"/>
              <a:t>The 1</a:t>
            </a:r>
            <a:r>
              <a:rPr lang="en-US" sz="2400" baseline="30000"/>
              <a:t>st</a:t>
            </a:r>
            <a:r>
              <a:rPr lang="en-US" sz="2400"/>
              <a:t> convention was held in the Hotel Baltimore in Kansas City, Missouri</a:t>
            </a:r>
          </a:p>
          <a:p>
            <a:pPr lvl="1">
              <a:lnSpc>
                <a:spcPct val="90000"/>
              </a:lnSpc>
            </a:pPr>
            <a:r>
              <a:rPr lang="en-US" sz="2400"/>
              <a:t>The first dues were 10 cents</a:t>
            </a:r>
          </a:p>
          <a:p>
            <a:pPr lvl="1">
              <a:lnSpc>
                <a:spcPct val="90000"/>
              </a:lnSpc>
            </a:pPr>
            <a:r>
              <a:rPr lang="en-US" sz="2400"/>
              <a:t>Current chapter dues are $10.00</a:t>
            </a:r>
          </a:p>
        </p:txBody>
      </p:sp>
      <p:pic>
        <p:nvPicPr>
          <p:cNvPr id="8196" name="Picture 4"/>
          <p:cNvPicPr>
            <a:picLocks noChangeAspect="1" noChangeArrowheads="1"/>
          </p:cNvPicPr>
          <p:nvPr/>
        </p:nvPicPr>
        <p:blipFill>
          <a:blip r:embed="rId2" cstate="print"/>
          <a:srcRect/>
          <a:stretch>
            <a:fillRect/>
          </a:stretch>
        </p:blipFill>
        <p:spPr bwMode="auto">
          <a:xfrm>
            <a:off x="4495800" y="3806825"/>
            <a:ext cx="4038600" cy="2443163"/>
          </a:xfrm>
          <a:prstGeom prst="rect">
            <a:avLst/>
          </a:prstGeom>
          <a:noFill/>
          <a:ln w="38100">
            <a:solidFill>
              <a:srgbClr val="000066"/>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FFA History</a:t>
            </a:r>
          </a:p>
        </p:txBody>
      </p:sp>
      <p:sp>
        <p:nvSpPr>
          <p:cNvPr id="16387" name="Rectangle 3"/>
          <p:cNvSpPr>
            <a:spLocks noGrp="1" noChangeArrowheads="1"/>
          </p:cNvSpPr>
          <p:nvPr>
            <p:ph type="body" idx="1"/>
          </p:nvPr>
        </p:nvSpPr>
        <p:spPr/>
        <p:txBody>
          <a:bodyPr/>
          <a:lstStyle/>
          <a:p>
            <a:r>
              <a:rPr lang="en-US"/>
              <a:t>1930</a:t>
            </a:r>
          </a:p>
          <a:p>
            <a:pPr lvl="1"/>
            <a:r>
              <a:rPr lang="en-US"/>
              <a:t>FFA Creed is written by E.M. Tiffany</a:t>
            </a:r>
          </a:p>
          <a:p>
            <a:r>
              <a:rPr lang="en-US"/>
              <a:t>1935</a:t>
            </a:r>
          </a:p>
          <a:p>
            <a:pPr lvl="1"/>
            <a:r>
              <a:rPr lang="en-US"/>
              <a:t>New Farmers of America (NFA) formed</a:t>
            </a:r>
          </a:p>
          <a:p>
            <a:pPr lvl="1"/>
            <a:r>
              <a:rPr lang="en-US"/>
              <a:t>For black students studying agriculture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New Farmers of America</a:t>
            </a:r>
          </a:p>
        </p:txBody>
      </p:sp>
      <p:sp>
        <p:nvSpPr>
          <p:cNvPr id="26627" name="Rectangle 3"/>
          <p:cNvSpPr>
            <a:spLocks noGrp="1" noChangeArrowheads="1"/>
          </p:cNvSpPr>
          <p:nvPr>
            <p:ph type="body" sz="half" idx="1"/>
          </p:nvPr>
        </p:nvSpPr>
        <p:spPr/>
        <p:txBody>
          <a:bodyPr/>
          <a:lstStyle/>
          <a:p>
            <a:r>
              <a:rPr lang="en-US" sz="2800"/>
              <a:t>Organization for African-American males in high school agriculture classes.</a:t>
            </a:r>
          </a:p>
          <a:p>
            <a:r>
              <a:rPr lang="en-US" sz="2800"/>
              <a:t>Colors were black and gold</a:t>
            </a:r>
          </a:p>
          <a:p>
            <a:r>
              <a:rPr lang="en-US" sz="2800"/>
              <a:t>Found mostly in southern states</a:t>
            </a:r>
          </a:p>
        </p:txBody>
      </p:sp>
      <p:pic>
        <p:nvPicPr>
          <p:cNvPr id="26629" name="Picture 5"/>
          <p:cNvPicPr>
            <a:picLocks noGrp="1" noChangeAspect="1" noChangeArrowheads="1"/>
          </p:cNvPicPr>
          <p:nvPr>
            <p:ph type="clipArt" sz="half" idx="2"/>
          </p:nvPr>
        </p:nvPicPr>
        <p:blipFill>
          <a:blip r:embed="rId2" cstate="print"/>
          <a:srcRect/>
          <a:stretch>
            <a:fillRect/>
          </a:stretch>
        </p:blipFill>
        <p:spPr>
          <a:xfrm>
            <a:off x="4800600" y="1752600"/>
            <a:ext cx="3810000" cy="3973513"/>
          </a:xfrm>
          <a:noFill/>
          <a:ln w="12700">
            <a:solidFill>
              <a:srgbClr val="000066"/>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FA">
  <a:themeElements>
    <a:clrScheme name="FFA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fontScheme name="FF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FFA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FFA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FFA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FFA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FFA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FFA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Data\Microsoft\Templates\FFA.pot</Template>
  <TotalTime>1031</TotalTime>
  <Words>1002</Words>
  <Application>Microsoft Office PowerPoint</Application>
  <PresentationFormat>On-screen Show (4:3)</PresentationFormat>
  <Paragraphs>190</Paragraphs>
  <Slides>42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FFA</vt:lpstr>
      <vt:lpstr>Bitmap Image</vt:lpstr>
      <vt:lpstr>   </vt:lpstr>
      <vt:lpstr>The FFA Mission</vt:lpstr>
      <vt:lpstr>What is FFA?</vt:lpstr>
      <vt:lpstr>FFA History</vt:lpstr>
      <vt:lpstr>1917 – Smith-Hughes Act</vt:lpstr>
      <vt:lpstr>1920’s Future Farmer Clubs</vt:lpstr>
      <vt:lpstr>1928 – Future Farmers of America</vt:lpstr>
      <vt:lpstr>FFA History</vt:lpstr>
      <vt:lpstr>New Farmers of America</vt:lpstr>
      <vt:lpstr>FFA History</vt:lpstr>
      <vt:lpstr>FFA History - Public Law 740</vt:lpstr>
      <vt:lpstr>FFA History</vt:lpstr>
      <vt:lpstr>FFA History</vt:lpstr>
      <vt:lpstr>FFA History</vt:lpstr>
      <vt:lpstr>FFA History</vt:lpstr>
      <vt:lpstr>Structure of the FFA</vt:lpstr>
      <vt:lpstr>Slide 17</vt:lpstr>
      <vt:lpstr>The FFA Emblem</vt:lpstr>
      <vt:lpstr>The Ear of Corn</vt:lpstr>
      <vt:lpstr>The Eagle</vt:lpstr>
      <vt:lpstr>The Rising Sun</vt:lpstr>
      <vt:lpstr>The Plow</vt:lpstr>
      <vt:lpstr>The Owl</vt:lpstr>
      <vt:lpstr>Words of FFA &amp; Agricultural Education</vt:lpstr>
      <vt:lpstr>The FFA Official Colors</vt:lpstr>
      <vt:lpstr>The FFA Motto</vt:lpstr>
      <vt:lpstr>FFA Code of Ethics</vt:lpstr>
      <vt:lpstr>FFA Officers and Stations</vt:lpstr>
      <vt:lpstr>FFA Officers and Stations</vt:lpstr>
      <vt:lpstr>FFA Officers and Stations</vt:lpstr>
      <vt:lpstr>FFA Officers and Stations</vt:lpstr>
      <vt:lpstr>Ceremonies</vt:lpstr>
      <vt:lpstr>Opening Ceremony- “All in Unison”</vt:lpstr>
      <vt:lpstr>Closing Ceremony- The FFA Salute</vt:lpstr>
      <vt:lpstr>FFA Official Dress</vt:lpstr>
      <vt:lpstr>FFA Official Dress</vt:lpstr>
      <vt:lpstr>FFA Degrees </vt:lpstr>
      <vt:lpstr>Types of FFA Membership</vt:lpstr>
      <vt:lpstr>FFA Programs of Activities</vt:lpstr>
      <vt:lpstr>Career Development Events</vt:lpstr>
      <vt:lpstr>Conventions</vt:lpstr>
      <vt:lpstr>FFA Websites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FFA</dc:title>
  <dc:creator>Johnny M. Jessup</dc:creator>
  <cp:lastModifiedBy>staff</cp:lastModifiedBy>
  <cp:revision>63</cp:revision>
  <dcterms:created xsi:type="dcterms:W3CDTF">2002-08-11T01:58:09Z</dcterms:created>
  <dcterms:modified xsi:type="dcterms:W3CDTF">2016-09-01T15:09:45Z</dcterms:modified>
</cp:coreProperties>
</file>