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31053-BF4B-4FA5-A945-2EDA5E360DF1}" type="datetimeFigureOut">
              <a:rPr lang="en-US" smtClean="0"/>
              <a:pPr/>
              <a:t>5/17/2013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E5186-EE1E-4D10-97FA-3A819173CC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Spectroscopy</a:t>
            </a:r>
            <a:br>
              <a:rPr lang="en-US" dirty="0" smtClean="0"/>
            </a:br>
            <a:r>
              <a:rPr lang="en-US" dirty="0" smtClean="0"/>
              <a:t>…the fingerprints of the elements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13716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  An atom is “zapped” with energy.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2590800"/>
            <a:ext cx="2438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2)  An electron absorbs energy, moving it from its “ground” state to the “excited” state.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4724400"/>
            <a:ext cx="274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3)  The “excited” state electron is very unstable, so it soon falls back to the ground state.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1371600"/>
            <a:ext cx="2438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4)  As the electron returns to its ground state, it releases the energy it had absorbed, sometimes in the form of visible light.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43600" y="4724400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5)  The wavelength (and therefore the color) of light depends on how much energy is absorbed and released.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0" y="2286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</a:rPr>
              <a:t>Pg 326</a:t>
            </a:r>
            <a:endParaRPr lang="en-US" sz="2000" b="1" dirty="0">
              <a:solidFill>
                <a:srgbClr val="7030A0"/>
              </a:solidFill>
            </a:endParaRPr>
          </a:p>
        </p:txBody>
      </p:sp>
      <p:grpSp>
        <p:nvGrpSpPr>
          <p:cNvPr id="29" name="Group 32"/>
          <p:cNvGrpSpPr/>
          <p:nvPr/>
        </p:nvGrpSpPr>
        <p:grpSpPr>
          <a:xfrm>
            <a:off x="2438400" y="1981200"/>
            <a:ext cx="3581400" cy="3581400"/>
            <a:chOff x="6781800" y="3276600"/>
            <a:chExt cx="3352800" cy="3352799"/>
          </a:xfrm>
        </p:grpSpPr>
        <p:grpSp>
          <p:nvGrpSpPr>
            <p:cNvPr id="31" name="Group 31"/>
            <p:cNvGrpSpPr/>
            <p:nvPr/>
          </p:nvGrpSpPr>
          <p:grpSpPr>
            <a:xfrm>
              <a:off x="6781800" y="3276600"/>
              <a:ext cx="3352800" cy="3352799"/>
              <a:chOff x="6781800" y="3276601"/>
              <a:chExt cx="3352800" cy="3352801"/>
            </a:xfrm>
          </p:grpSpPr>
          <p:grpSp>
            <p:nvGrpSpPr>
              <p:cNvPr id="34" name="Group 30"/>
              <p:cNvGrpSpPr/>
              <p:nvPr/>
            </p:nvGrpSpPr>
            <p:grpSpPr>
              <a:xfrm>
                <a:off x="6781800" y="3276601"/>
                <a:ext cx="3352800" cy="3352801"/>
                <a:chOff x="6781800" y="3276600"/>
                <a:chExt cx="3352800" cy="3352800"/>
              </a:xfrm>
            </p:grpSpPr>
            <p:grpSp>
              <p:nvGrpSpPr>
                <p:cNvPr id="36" name="Group 24"/>
                <p:cNvGrpSpPr/>
                <p:nvPr/>
              </p:nvGrpSpPr>
              <p:grpSpPr>
                <a:xfrm>
                  <a:off x="6781800" y="3276600"/>
                  <a:ext cx="3352800" cy="3352800"/>
                  <a:chOff x="6629400" y="3048000"/>
                  <a:chExt cx="3352800" cy="3352800"/>
                </a:xfrm>
              </p:grpSpPr>
              <p:grpSp>
                <p:nvGrpSpPr>
                  <p:cNvPr id="39" name="Group 18"/>
                  <p:cNvGrpSpPr/>
                  <p:nvPr/>
                </p:nvGrpSpPr>
                <p:grpSpPr>
                  <a:xfrm>
                    <a:off x="6629400" y="3048000"/>
                    <a:ext cx="3352800" cy="3352800"/>
                    <a:chOff x="-2438400" y="3124200"/>
                    <a:chExt cx="3352800" cy="3352800"/>
                  </a:xfrm>
                </p:grpSpPr>
                <p:grpSp>
                  <p:nvGrpSpPr>
                    <p:cNvPr id="44" name="Group 17"/>
                    <p:cNvGrpSpPr/>
                    <p:nvPr/>
                  </p:nvGrpSpPr>
                  <p:grpSpPr>
                    <a:xfrm>
                      <a:off x="-2438400" y="3124200"/>
                      <a:ext cx="3352800" cy="3352800"/>
                      <a:chOff x="-2438400" y="3124200"/>
                      <a:chExt cx="3352800" cy="3352800"/>
                    </a:xfrm>
                  </p:grpSpPr>
                  <p:grpSp>
                    <p:nvGrpSpPr>
                      <p:cNvPr id="46" name="Group 12"/>
                      <p:cNvGrpSpPr/>
                      <p:nvPr/>
                    </p:nvGrpSpPr>
                    <p:grpSpPr>
                      <a:xfrm>
                        <a:off x="-2438400" y="3124200"/>
                        <a:ext cx="3352800" cy="3352800"/>
                        <a:chOff x="-3352800" y="2514600"/>
                        <a:chExt cx="3352800" cy="3352800"/>
                      </a:xfrm>
                    </p:grpSpPr>
                    <p:grpSp>
                      <p:nvGrpSpPr>
                        <p:cNvPr id="50" name="Group 4"/>
                        <p:cNvGrpSpPr/>
                        <p:nvPr/>
                      </p:nvGrpSpPr>
                      <p:grpSpPr>
                        <a:xfrm>
                          <a:off x="-3352800" y="2514600"/>
                          <a:ext cx="3352800" cy="3352800"/>
                          <a:chOff x="2667000" y="685800"/>
                          <a:chExt cx="3352800" cy="3352800"/>
                        </a:xfrm>
                      </p:grpSpPr>
                      <p:grpSp>
                        <p:nvGrpSpPr>
                          <p:cNvPr id="53" name="Group 9"/>
                          <p:cNvGrpSpPr/>
                          <p:nvPr/>
                        </p:nvGrpSpPr>
                        <p:grpSpPr>
                          <a:xfrm>
                            <a:off x="2667000" y="685800"/>
                            <a:ext cx="3352800" cy="3352800"/>
                            <a:chOff x="2667000" y="685800"/>
                            <a:chExt cx="3352800" cy="3352800"/>
                          </a:xfrm>
                        </p:grpSpPr>
                        <p:sp>
                          <p:nvSpPr>
                            <p:cNvPr id="55" name="Oval 7"/>
                            <p:cNvSpPr/>
                            <p:nvPr/>
                          </p:nvSpPr>
                          <p:spPr>
                            <a:xfrm>
                              <a:off x="2667000" y="685800"/>
                              <a:ext cx="3352800" cy="33528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  <p:sp>
                          <p:nvSpPr>
                            <p:cNvPr id="56" name="Oval 8"/>
                            <p:cNvSpPr/>
                            <p:nvPr/>
                          </p:nvSpPr>
                          <p:spPr>
                            <a:xfrm>
                              <a:off x="3048000" y="1066800"/>
                              <a:ext cx="2590800" cy="25908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  <p:sp>
                          <p:nvSpPr>
                            <p:cNvPr id="57" name="Oval 9"/>
                            <p:cNvSpPr/>
                            <p:nvPr/>
                          </p:nvSpPr>
                          <p:spPr>
                            <a:xfrm>
                              <a:off x="3505200" y="1600200"/>
                              <a:ext cx="1676400" cy="1676400"/>
                            </a:xfrm>
                            <a:prstGeom prst="ellipse">
                              <a:avLst/>
                            </a:prstGeom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</p:grpSp>
                      <p:sp>
                        <p:nvSpPr>
                          <p:cNvPr id="54" name="Oval 6"/>
                          <p:cNvSpPr/>
                          <p:nvPr/>
                        </p:nvSpPr>
                        <p:spPr>
                          <a:xfrm>
                            <a:off x="3886200" y="1981200"/>
                            <a:ext cx="990600" cy="990600"/>
                          </a:xfrm>
                          <a:prstGeom prst="ellipse">
                            <a:avLst/>
                          </a:prstGeom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51" name="Rectangle 10"/>
                        <p:cNvSpPr/>
                        <p:nvPr/>
                      </p:nvSpPr>
                      <p:spPr>
                        <a:xfrm>
                          <a:off x="-1752600" y="3581400"/>
                          <a:ext cx="494545" cy="52322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91440" tIns="45720" rIns="91440" bIns="45720">
                          <a:spAutoFit/>
                          <a:scene3d>
                            <a:camera prst="orthographicFront"/>
                            <a:lightRig rig="soft" dir="tl">
                              <a:rot lat="0" lon="0" rev="0"/>
                            </a:lightRig>
                          </a:scene3d>
                          <a:sp3d contourW="25400" prstMaterial="matte">
                            <a:bevelT w="25400" h="55880" prst="artDeco"/>
                            <a:contourClr>
                              <a:schemeClr val="accent2">
                                <a:tint val="20000"/>
                              </a:schemeClr>
                            </a:contourClr>
                          </a:sp3d>
                        </a:bodyPr>
                        <a:lstStyle/>
                        <a:p>
                          <a:pPr algn="ctr"/>
                          <a:r>
                            <a:rPr lang="en-US" sz="2800" b="1" spc="50" dirty="0" smtClean="0">
                              <a:ln w="11430"/>
                              <a:gradFill>
                                <a:gsLst>
                                  <a:gs pos="25000">
                                    <a:schemeClr val="accent2">
                                      <a:satMod val="155000"/>
                                    </a:schemeClr>
                                  </a:gs>
                                  <a:gs pos="100000">
                                    <a:schemeClr val="accent2">
                                      <a:shade val="45000"/>
                                      <a:satMod val="16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76200" dist="50800" dir="5400000" algn="tl" rotWithShape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</a:rPr>
                            <a:t>e</a:t>
                          </a:r>
                          <a:r>
                            <a:rPr lang="en-US" sz="2800" b="1" spc="50" baseline="30000" dirty="0" smtClean="0">
                              <a:ln w="11430"/>
                              <a:gradFill>
                                <a:gsLst>
                                  <a:gs pos="25000">
                                    <a:schemeClr val="accent2">
                                      <a:satMod val="155000"/>
                                    </a:schemeClr>
                                  </a:gs>
                                  <a:gs pos="100000">
                                    <a:schemeClr val="accent2">
                                      <a:shade val="45000"/>
                                      <a:satMod val="16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76200" dist="50800" dir="5400000" algn="tl" rotWithShape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</a:rPr>
                            <a:t>-</a:t>
                          </a:r>
                          <a:endParaRPr lang="en-US" sz="2800" b="1" spc="50" baseline="30000" dirty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endParaRPr>
                        </a:p>
                      </p:txBody>
                    </p:sp>
                    <p:sp>
                      <p:nvSpPr>
                        <p:cNvPr id="52" name="Rectangle 51"/>
                        <p:cNvSpPr/>
                        <p:nvPr/>
                      </p:nvSpPr>
                      <p:spPr>
                        <a:xfrm>
                          <a:off x="-1828800" y="4572000"/>
                          <a:ext cx="494545" cy="523220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lIns="91440" tIns="45720" rIns="91440" bIns="45720">
                          <a:spAutoFit/>
                          <a:scene3d>
                            <a:camera prst="orthographicFront"/>
                            <a:lightRig rig="soft" dir="tl">
                              <a:rot lat="0" lon="0" rev="0"/>
                            </a:lightRig>
                          </a:scene3d>
                          <a:sp3d contourW="25400" prstMaterial="matte">
                            <a:bevelT w="25400" h="55880" prst="artDeco"/>
                            <a:contourClr>
                              <a:schemeClr val="accent2">
                                <a:tint val="20000"/>
                              </a:schemeClr>
                            </a:contourClr>
                          </a:sp3d>
                        </a:bodyPr>
                        <a:lstStyle/>
                        <a:p>
                          <a:pPr algn="ctr"/>
                          <a:r>
                            <a:rPr lang="en-US" sz="2800" b="1" spc="50" dirty="0" smtClean="0">
                              <a:ln w="11430"/>
                              <a:gradFill>
                                <a:gsLst>
                                  <a:gs pos="25000">
                                    <a:schemeClr val="accent2">
                                      <a:satMod val="155000"/>
                                    </a:schemeClr>
                                  </a:gs>
                                  <a:gs pos="100000">
                                    <a:schemeClr val="accent2">
                                      <a:shade val="45000"/>
                                      <a:satMod val="16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76200" dist="50800" dir="5400000" algn="tl" rotWithShape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</a:rPr>
                            <a:t>e</a:t>
                          </a:r>
                          <a:r>
                            <a:rPr lang="en-US" sz="2800" b="1" spc="50" baseline="30000" dirty="0" smtClean="0">
                              <a:ln w="11430"/>
                              <a:gradFill>
                                <a:gsLst>
                                  <a:gs pos="25000">
                                    <a:schemeClr val="accent2">
                                      <a:satMod val="155000"/>
                                    </a:schemeClr>
                                  </a:gs>
                                  <a:gs pos="100000">
                                    <a:schemeClr val="accent2">
                                      <a:shade val="45000"/>
                                      <a:satMod val="165000"/>
                                    </a:schemeClr>
                                  </a:gs>
                                </a:gsLst>
                                <a:lin ang="5400000"/>
                              </a:gradFill>
                              <a:effectLst>
                                <a:outerShdw blurRad="76200" dist="50800" dir="5400000" algn="tl" rotWithShape="0">
                                  <a:srgbClr val="000000">
                                    <a:alpha val="65000"/>
                                  </a:srgbClr>
                                </a:outerShdw>
                              </a:effectLst>
                            </a:rPr>
                            <a:t>-</a:t>
                          </a:r>
                          <a:endParaRPr lang="en-US" sz="2800" b="1" spc="50" baseline="30000" dirty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endParaRPr>
                        </a:p>
                      </p:txBody>
                    </p:sp>
                  </p:grpSp>
                  <p:sp>
                    <p:nvSpPr>
                      <p:cNvPr id="47" name="Rectangle 14"/>
                      <p:cNvSpPr/>
                      <p:nvPr/>
                    </p:nvSpPr>
                    <p:spPr>
                      <a:xfrm>
                        <a:off x="-685800" y="5334000"/>
                        <a:ext cx="494545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91440" tIns="45720" rIns="91440" bIns="45720">
                        <a:spAutoFit/>
                        <a:scene3d>
                          <a:camera prst="orthographicFront"/>
                          <a:lightRig rig="soft" dir="tl">
                            <a:rot lat="0" lon="0" rev="0"/>
                          </a:lightRig>
                        </a:scene3d>
                        <a:sp3d contourW="25400" prstMaterial="matte">
                          <a:bevelT w="25400" h="55880" prst="artDeco"/>
                          <a:contourClr>
                            <a:schemeClr val="accent2">
                              <a:tint val="20000"/>
                            </a:schemeClr>
                          </a:contourClr>
                        </a:sp3d>
                      </a:bodyPr>
                      <a:lstStyle/>
                      <a:p>
                        <a:pPr algn="ctr"/>
                        <a:r>
                          <a:rPr lang="en-US" sz="2800" b="1" spc="50" dirty="0" smtClean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rPr>
                          <a:t>e</a:t>
                        </a:r>
                        <a:r>
                          <a:rPr lang="en-US" sz="2800" b="1" spc="50" baseline="30000" dirty="0" smtClean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rPr>
                          <a:t>-</a:t>
                        </a:r>
                        <a:endParaRPr lang="en-US" sz="2800" b="1" spc="50" baseline="30000" dirty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endParaRPr>
                      </a:p>
                    </p:txBody>
                  </p:sp>
                  <p:sp>
                    <p:nvSpPr>
                      <p:cNvPr id="48" name="Rectangle 47"/>
                      <p:cNvSpPr/>
                      <p:nvPr/>
                    </p:nvSpPr>
                    <p:spPr>
                      <a:xfrm>
                        <a:off x="-247273" y="5029200"/>
                        <a:ext cx="494545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91440" tIns="45720" rIns="91440" bIns="45720">
                        <a:spAutoFit/>
                        <a:scene3d>
                          <a:camera prst="orthographicFront"/>
                          <a:lightRig rig="soft" dir="tl">
                            <a:rot lat="0" lon="0" rev="0"/>
                          </a:lightRig>
                        </a:scene3d>
                        <a:sp3d contourW="25400" prstMaterial="matte">
                          <a:bevelT w="25400" h="55880" prst="artDeco"/>
                          <a:contourClr>
                            <a:schemeClr val="accent2">
                              <a:tint val="20000"/>
                            </a:schemeClr>
                          </a:contourClr>
                        </a:sp3d>
                      </a:bodyPr>
                      <a:lstStyle/>
                      <a:p>
                        <a:pPr algn="ctr"/>
                        <a:r>
                          <a:rPr lang="en-US" sz="2800" b="1" spc="50" dirty="0" smtClean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rPr>
                          <a:t>e</a:t>
                        </a:r>
                        <a:r>
                          <a:rPr lang="en-US" sz="2800" b="1" spc="50" baseline="30000" dirty="0" smtClean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rPr>
                          <a:t>-</a:t>
                        </a:r>
                        <a:endParaRPr lang="en-US" sz="2800" b="1" spc="50" baseline="30000" dirty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endParaRPr>
                      </a:p>
                    </p:txBody>
                  </p:sp>
                  <p:sp>
                    <p:nvSpPr>
                      <p:cNvPr id="49" name="Rectangle 48"/>
                      <p:cNvSpPr/>
                      <p:nvPr/>
                    </p:nvSpPr>
                    <p:spPr>
                      <a:xfrm>
                        <a:off x="-247273" y="4191000"/>
                        <a:ext cx="494545" cy="52322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lIns="91440" tIns="45720" rIns="91440" bIns="45720">
                        <a:spAutoFit/>
                        <a:scene3d>
                          <a:camera prst="orthographicFront"/>
                          <a:lightRig rig="soft" dir="tl">
                            <a:rot lat="0" lon="0" rev="0"/>
                          </a:lightRig>
                        </a:scene3d>
                        <a:sp3d contourW="25400" prstMaterial="matte">
                          <a:bevelT w="25400" h="55880" prst="artDeco"/>
                          <a:contourClr>
                            <a:schemeClr val="accent2">
                              <a:tint val="20000"/>
                            </a:schemeClr>
                          </a:contourClr>
                        </a:sp3d>
                      </a:bodyPr>
                      <a:lstStyle/>
                      <a:p>
                        <a:pPr algn="ctr"/>
                        <a:r>
                          <a:rPr lang="en-US" sz="2800" b="1" spc="50" dirty="0" smtClean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rPr>
                          <a:t>e</a:t>
                        </a:r>
                        <a:r>
                          <a:rPr lang="en-US" sz="2800" b="1" spc="50" baseline="30000" dirty="0" smtClean="0">
                            <a:ln w="11430"/>
                            <a:gradFill>
                              <a:gsLst>
                                <a:gs pos="25000">
                                  <a:schemeClr val="accent2">
                                    <a:satMod val="155000"/>
                                  </a:schemeClr>
                                </a:gs>
                                <a:gs pos="100000">
                                  <a:schemeClr val="accent2">
                                    <a:shade val="45000"/>
                                    <a:satMod val="165000"/>
                                  </a:schemeClr>
                                </a:gs>
                              </a:gsLst>
                              <a:lin ang="5400000"/>
                            </a:gradFill>
                            <a:effectLst>
                              <a:outerShdw blurRad="76200" dist="50800" dir="5400000" algn="tl" rotWithShape="0">
                                <a:srgbClr val="000000">
                                  <a:alpha val="65000"/>
                                </a:srgbClr>
                              </a:outerShdw>
                            </a:effectLst>
                          </a:rPr>
                          <a:t>-</a:t>
                        </a:r>
                        <a:endParaRPr lang="en-US" sz="2800" b="1" spc="50" baseline="30000" dirty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endParaRPr>
                      </a:p>
                    </p:txBody>
                  </p:sp>
                </p:grpSp>
                <p:sp>
                  <p:nvSpPr>
                    <p:cNvPr id="45" name="Rectangle 44"/>
                    <p:cNvSpPr/>
                    <p:nvPr/>
                  </p:nvSpPr>
                  <p:spPr>
                    <a:xfrm>
                      <a:off x="-494545" y="3962400"/>
                      <a:ext cx="494545" cy="52322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91440" tIns="45720" rIns="91440" bIns="45720">
                      <a:spAutoFit/>
                      <a:scene3d>
                        <a:camera prst="orthographicFront"/>
                        <a:lightRig rig="soft" dir="tl">
                          <a:rot lat="0" lon="0" rev="0"/>
                        </a:lightRig>
                      </a:scene3d>
                      <a:sp3d contourW="25400" prstMaterial="matte">
                        <a:bevelT w="25400" h="55880" prst="artDeco"/>
                        <a:contourClr>
                          <a:schemeClr val="accent2">
                            <a:tint val="20000"/>
                          </a:schemeClr>
                        </a:contourClr>
                      </a:sp3d>
                    </a:bodyPr>
                    <a:lstStyle/>
                    <a:p>
                      <a:pPr algn="ctr"/>
                      <a:r>
                        <a:rPr lang="en-US" sz="2800" b="1" spc="50" dirty="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en-US" sz="2800" b="1" spc="50" baseline="30000" dirty="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-</a:t>
                      </a:r>
                      <a:endParaRPr lang="en-US" sz="2800" b="1" spc="50" baseline="30000" dirty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</p:txBody>
                </p:sp>
              </p:grpSp>
              <p:sp>
                <p:nvSpPr>
                  <p:cNvPr id="40" name="Rectangle 19"/>
                  <p:cNvSpPr/>
                  <p:nvPr/>
                </p:nvSpPr>
                <p:spPr>
                  <a:xfrm>
                    <a:off x="7772400" y="3733800"/>
                    <a:ext cx="494545" cy="52322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ctr"/>
                    <a:r>
                      <a:rPr lang="en-US" sz="28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e</a:t>
                    </a:r>
                    <a:r>
                      <a:rPr lang="en-US" sz="2800" b="1" spc="50" baseline="3000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  <a:endParaRPr lang="en-US" sz="2800" b="1" spc="50" baseline="30000" dirty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1" name="Rectangle 40"/>
                  <p:cNvSpPr/>
                  <p:nvPr/>
                </p:nvSpPr>
                <p:spPr>
                  <a:xfrm>
                    <a:off x="7391400" y="4953000"/>
                    <a:ext cx="494545" cy="52322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ctr"/>
                    <a:r>
                      <a:rPr lang="en-US" sz="28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e</a:t>
                    </a:r>
                    <a:r>
                      <a:rPr lang="en-US" sz="2800" b="1" spc="50" baseline="3000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  <a:endParaRPr lang="en-US" sz="2800" b="1" spc="50" baseline="30000" dirty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2" name="Rectangle 22"/>
                  <p:cNvSpPr/>
                  <p:nvPr/>
                </p:nvSpPr>
                <p:spPr>
                  <a:xfrm>
                    <a:off x="7620000" y="5181600"/>
                    <a:ext cx="494545" cy="52322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ctr"/>
                    <a:r>
                      <a:rPr lang="en-US" sz="28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e</a:t>
                    </a:r>
                    <a:r>
                      <a:rPr lang="en-US" sz="2800" b="1" spc="50" baseline="3000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  <a:endParaRPr lang="en-US" sz="2800" b="1" spc="50" baseline="30000" dirty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endParaRPr>
                  </a:p>
                </p:txBody>
              </p:sp>
              <p:sp>
                <p:nvSpPr>
                  <p:cNvPr id="43" name="Rectangle 42"/>
                  <p:cNvSpPr/>
                  <p:nvPr/>
                </p:nvSpPr>
                <p:spPr>
                  <a:xfrm>
                    <a:off x="7391400" y="4038600"/>
                    <a:ext cx="494545" cy="523220"/>
                  </a:xfrm>
                  <a:prstGeom prst="rect">
                    <a:avLst/>
                  </a:prstGeom>
                  <a:noFill/>
                </p:spPr>
                <p:txBody>
                  <a:bodyPr wrap="square" lIns="91440" tIns="45720" rIns="91440" bIns="45720">
                    <a:spAutoFit/>
                    <a:scene3d>
                      <a:camera prst="orthographicFront"/>
                      <a:lightRig rig="soft" dir="tl">
                        <a:rot lat="0" lon="0" rev="0"/>
                      </a:lightRig>
                    </a:scene3d>
                    <a:sp3d contourW="25400" prstMaterial="matte">
                      <a:bevelT w="25400" h="55880" prst="artDeco"/>
                      <a:contourClr>
                        <a:schemeClr val="accent2">
                          <a:tint val="20000"/>
                        </a:schemeClr>
                      </a:contourClr>
                    </a:sp3d>
                  </a:bodyPr>
                  <a:lstStyle/>
                  <a:p>
                    <a:pPr algn="ctr"/>
                    <a:r>
                      <a:rPr lang="en-US" sz="2800" b="1" spc="5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e</a:t>
                    </a:r>
                    <a:r>
                      <a:rPr lang="en-US" sz="2800" b="1" spc="50" baseline="30000" dirty="0" smtClean="0">
                        <a:ln w="11430"/>
                        <a:gradFill>
                          <a:gsLst>
                            <a:gs pos="25000">
                              <a:schemeClr val="accent2">
                                <a:satMod val="155000"/>
                              </a:schemeClr>
                            </a:gs>
                            <a:gs pos="100000">
                              <a:schemeClr val="accent2">
                                <a:shade val="45000"/>
                                <a:satMod val="16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rPr>
                      <a:t>-</a:t>
                    </a:r>
                    <a:endParaRPr lang="en-US" sz="2800" b="1" spc="50" baseline="30000" dirty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37" name="Rectangle 36"/>
                <p:cNvSpPr/>
                <p:nvPr/>
              </p:nvSpPr>
              <p:spPr>
                <a:xfrm>
                  <a:off x="9525000" y="4572000"/>
                  <a:ext cx="494545" cy="52322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28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e</a:t>
                  </a:r>
                  <a:r>
                    <a:rPr lang="en-US" sz="2800" b="1" spc="50" baseline="3000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  <a:endParaRPr lang="en-US" sz="2800" b="1" spc="50" baseline="3000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7543800" y="3581400"/>
                  <a:ext cx="494545" cy="52322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28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e</a:t>
                  </a:r>
                  <a:r>
                    <a:rPr lang="en-US" sz="2800" b="1" spc="50" baseline="3000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-</a:t>
                  </a:r>
                  <a:endParaRPr lang="en-US" sz="2800" b="1" spc="50" baseline="3000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35" name="Rectangle 34"/>
              <p:cNvSpPr/>
              <p:nvPr/>
            </p:nvSpPr>
            <p:spPr>
              <a:xfrm>
                <a:off x="6934200" y="4800600"/>
                <a:ext cx="494545" cy="52322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en-US" sz="2800" b="1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e</a:t>
                </a:r>
                <a:r>
                  <a:rPr lang="en-US" sz="2800" b="1" spc="50" baseline="3000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-</a:t>
                </a:r>
                <a:endParaRPr lang="en-US" sz="2800" b="1" spc="50" baseline="3000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32" name="Rectangle 31"/>
            <p:cNvSpPr/>
            <p:nvPr/>
          </p:nvSpPr>
          <p:spPr>
            <a:xfrm>
              <a:off x="8305799" y="5943601"/>
              <a:ext cx="494545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r>
                <a:rPr lang="en-US" sz="2800" b="1" spc="50" baseline="3000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-</a:t>
              </a:r>
              <a:endParaRPr lang="en-US" sz="2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8649454" y="5867396"/>
              <a:ext cx="494545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8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e</a:t>
              </a:r>
              <a:r>
                <a:rPr lang="en-US" sz="2800" b="1" spc="50" baseline="3000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-</a:t>
              </a:r>
              <a:endParaRPr lang="en-US" sz="2800" b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 flipV="1">
            <a:off x="2743200" y="2057400"/>
            <a:ext cx="91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00B0F0"/>
                </a:solidFill>
                <a:sym typeface="Wingdings 3"/>
              </a:rPr>
              <a:t></a:t>
            </a:r>
            <a:endParaRPr lang="en-US" sz="3800" dirty="0">
              <a:solidFill>
                <a:srgbClr val="00B0F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0" y="2133600"/>
            <a:ext cx="914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 smtClean="0">
                <a:solidFill>
                  <a:srgbClr val="FF0000"/>
                </a:solidFill>
                <a:sym typeface="Wingdings 3"/>
              </a:rPr>
              <a:t>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/>
          <a:srcRect l="36250" t="47000" r="59375" b="46000"/>
          <a:stretch>
            <a:fillRect/>
          </a:stretch>
        </p:blipFill>
        <p:spPr bwMode="auto">
          <a:xfrm>
            <a:off x="3962400" y="3581400"/>
            <a:ext cx="548640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61"/>
          <p:cNvGrpSpPr/>
          <p:nvPr/>
        </p:nvGrpSpPr>
        <p:grpSpPr>
          <a:xfrm>
            <a:off x="3429000" y="1981200"/>
            <a:ext cx="3429000" cy="533400"/>
            <a:chOff x="6248400" y="609600"/>
            <a:chExt cx="3429000" cy="533400"/>
          </a:xfrm>
        </p:grpSpPr>
        <p:grpSp>
          <p:nvGrpSpPr>
            <p:cNvPr id="21" name="Group 58"/>
            <p:cNvGrpSpPr/>
            <p:nvPr/>
          </p:nvGrpSpPr>
          <p:grpSpPr>
            <a:xfrm>
              <a:off x="6248400" y="609600"/>
              <a:ext cx="3429000" cy="457200"/>
              <a:chOff x="7924800" y="2362200"/>
              <a:chExt cx="3429000" cy="457200"/>
            </a:xfrm>
          </p:grpSpPr>
          <p:sp>
            <p:nvSpPr>
              <p:cNvPr id="23" name="Freeform 22"/>
              <p:cNvSpPr/>
              <p:nvPr/>
            </p:nvSpPr>
            <p:spPr>
              <a:xfrm flipH="1" flipV="1">
                <a:off x="7924800" y="2362200"/>
                <a:ext cx="3429000" cy="457200"/>
              </a:xfrm>
              <a:custGeom>
                <a:avLst/>
                <a:gdLst>
                  <a:gd name="connsiteX0" fmla="*/ 0 w 4598894"/>
                  <a:gd name="connsiteY0" fmla="*/ 322729 h 457200"/>
                  <a:gd name="connsiteX1" fmla="*/ 174812 w 4598894"/>
                  <a:gd name="connsiteY1" fmla="*/ 268941 h 457200"/>
                  <a:gd name="connsiteX2" fmla="*/ 255494 w 4598894"/>
                  <a:gd name="connsiteY2" fmla="*/ 228600 h 457200"/>
                  <a:gd name="connsiteX3" fmla="*/ 376518 w 4598894"/>
                  <a:gd name="connsiteY3" fmla="*/ 188258 h 457200"/>
                  <a:gd name="connsiteX4" fmla="*/ 591671 w 4598894"/>
                  <a:gd name="connsiteY4" fmla="*/ 134470 h 457200"/>
                  <a:gd name="connsiteX5" fmla="*/ 847165 w 4598894"/>
                  <a:gd name="connsiteY5" fmla="*/ 147917 h 457200"/>
                  <a:gd name="connsiteX6" fmla="*/ 954741 w 4598894"/>
                  <a:gd name="connsiteY6" fmla="*/ 188258 h 457200"/>
                  <a:gd name="connsiteX7" fmla="*/ 995082 w 4598894"/>
                  <a:gd name="connsiteY7" fmla="*/ 201705 h 457200"/>
                  <a:gd name="connsiteX8" fmla="*/ 1156447 w 4598894"/>
                  <a:gd name="connsiteY8" fmla="*/ 295835 h 457200"/>
                  <a:gd name="connsiteX9" fmla="*/ 1277471 w 4598894"/>
                  <a:gd name="connsiteY9" fmla="*/ 363070 h 457200"/>
                  <a:gd name="connsiteX10" fmla="*/ 1317812 w 4598894"/>
                  <a:gd name="connsiteY10" fmla="*/ 389964 h 457200"/>
                  <a:gd name="connsiteX11" fmla="*/ 1411941 w 4598894"/>
                  <a:gd name="connsiteY11" fmla="*/ 416858 h 457200"/>
                  <a:gd name="connsiteX12" fmla="*/ 1519518 w 4598894"/>
                  <a:gd name="connsiteY12" fmla="*/ 457200 h 457200"/>
                  <a:gd name="connsiteX13" fmla="*/ 1922929 w 4598894"/>
                  <a:gd name="connsiteY13" fmla="*/ 403411 h 457200"/>
                  <a:gd name="connsiteX14" fmla="*/ 1963271 w 4598894"/>
                  <a:gd name="connsiteY14" fmla="*/ 376517 h 457200"/>
                  <a:gd name="connsiteX15" fmla="*/ 2191871 w 4598894"/>
                  <a:gd name="connsiteY15" fmla="*/ 242047 h 457200"/>
                  <a:gd name="connsiteX16" fmla="*/ 2245659 w 4598894"/>
                  <a:gd name="connsiteY16" fmla="*/ 215152 h 457200"/>
                  <a:gd name="connsiteX17" fmla="*/ 2420471 w 4598894"/>
                  <a:gd name="connsiteY17" fmla="*/ 107576 h 457200"/>
                  <a:gd name="connsiteX18" fmla="*/ 2608729 w 4598894"/>
                  <a:gd name="connsiteY18" fmla="*/ 0 h 457200"/>
                  <a:gd name="connsiteX19" fmla="*/ 2877671 w 4598894"/>
                  <a:gd name="connsiteY19" fmla="*/ 13447 h 457200"/>
                  <a:gd name="connsiteX20" fmla="*/ 3173506 w 4598894"/>
                  <a:gd name="connsiteY20" fmla="*/ 80682 h 457200"/>
                  <a:gd name="connsiteX21" fmla="*/ 3321423 w 4598894"/>
                  <a:gd name="connsiteY21" fmla="*/ 107576 h 457200"/>
                  <a:gd name="connsiteX22" fmla="*/ 3388659 w 4598894"/>
                  <a:gd name="connsiteY22" fmla="*/ 134470 h 457200"/>
                  <a:gd name="connsiteX23" fmla="*/ 3509682 w 4598894"/>
                  <a:gd name="connsiteY23" fmla="*/ 201705 h 457200"/>
                  <a:gd name="connsiteX24" fmla="*/ 3644153 w 4598894"/>
                  <a:gd name="connsiteY24" fmla="*/ 242047 h 457200"/>
                  <a:gd name="connsiteX25" fmla="*/ 3724835 w 4598894"/>
                  <a:gd name="connsiteY25" fmla="*/ 268941 h 457200"/>
                  <a:gd name="connsiteX26" fmla="*/ 3818965 w 4598894"/>
                  <a:gd name="connsiteY26" fmla="*/ 322729 h 457200"/>
                  <a:gd name="connsiteX27" fmla="*/ 4074459 w 4598894"/>
                  <a:gd name="connsiteY27" fmla="*/ 309282 h 457200"/>
                  <a:gd name="connsiteX28" fmla="*/ 4182035 w 4598894"/>
                  <a:gd name="connsiteY28" fmla="*/ 282388 h 457200"/>
                  <a:gd name="connsiteX29" fmla="*/ 4262718 w 4598894"/>
                  <a:gd name="connsiteY29" fmla="*/ 255494 h 457200"/>
                  <a:gd name="connsiteX30" fmla="*/ 4545106 w 4598894"/>
                  <a:gd name="connsiteY30" fmla="*/ 94129 h 457200"/>
                  <a:gd name="connsiteX31" fmla="*/ 4598894 w 4598894"/>
                  <a:gd name="connsiteY31" fmla="*/ 94129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4598894" h="457200">
                    <a:moveTo>
                      <a:pt x="0" y="322729"/>
                    </a:moveTo>
                    <a:cubicBezTo>
                      <a:pt x="58271" y="304800"/>
                      <a:pt x="117604" y="290017"/>
                      <a:pt x="174812" y="268941"/>
                    </a:cubicBezTo>
                    <a:cubicBezTo>
                      <a:pt x="203026" y="258546"/>
                      <a:pt x="227576" y="239767"/>
                      <a:pt x="255494" y="228600"/>
                    </a:cubicBezTo>
                    <a:cubicBezTo>
                      <a:pt x="294976" y="212807"/>
                      <a:pt x="335930" y="200942"/>
                      <a:pt x="376518" y="188258"/>
                    </a:cubicBezTo>
                    <a:cubicBezTo>
                      <a:pt x="470662" y="158838"/>
                      <a:pt x="489095" y="157265"/>
                      <a:pt x="591671" y="134470"/>
                    </a:cubicBezTo>
                    <a:cubicBezTo>
                      <a:pt x="676836" y="138952"/>
                      <a:pt x="762803" y="135419"/>
                      <a:pt x="847165" y="147917"/>
                    </a:cubicBezTo>
                    <a:cubicBezTo>
                      <a:pt x="885049" y="153529"/>
                      <a:pt x="918750" y="175170"/>
                      <a:pt x="954741" y="188258"/>
                    </a:cubicBezTo>
                    <a:cubicBezTo>
                      <a:pt x="968062" y="193102"/>
                      <a:pt x="981635" y="197223"/>
                      <a:pt x="995082" y="201705"/>
                    </a:cubicBezTo>
                    <a:cubicBezTo>
                      <a:pt x="1130232" y="291806"/>
                      <a:pt x="1019460" y="222776"/>
                      <a:pt x="1156447" y="295835"/>
                    </a:cubicBezTo>
                    <a:cubicBezTo>
                      <a:pt x="1197167" y="317552"/>
                      <a:pt x="1237609" y="339817"/>
                      <a:pt x="1277471" y="363070"/>
                    </a:cubicBezTo>
                    <a:cubicBezTo>
                      <a:pt x="1291431" y="371213"/>
                      <a:pt x="1302807" y="383962"/>
                      <a:pt x="1317812" y="389964"/>
                    </a:cubicBezTo>
                    <a:cubicBezTo>
                      <a:pt x="1348110" y="402083"/>
                      <a:pt x="1380984" y="406539"/>
                      <a:pt x="1411941" y="416858"/>
                    </a:cubicBezTo>
                    <a:cubicBezTo>
                      <a:pt x="1448273" y="428969"/>
                      <a:pt x="1483659" y="443753"/>
                      <a:pt x="1519518" y="457200"/>
                    </a:cubicBezTo>
                    <a:cubicBezTo>
                      <a:pt x="1615260" y="448081"/>
                      <a:pt x="1809155" y="441335"/>
                      <a:pt x="1922929" y="403411"/>
                    </a:cubicBezTo>
                    <a:cubicBezTo>
                      <a:pt x="1938261" y="398300"/>
                      <a:pt x="1949041" y="384179"/>
                      <a:pt x="1963271" y="376517"/>
                    </a:cubicBezTo>
                    <a:cubicBezTo>
                      <a:pt x="2338126" y="174673"/>
                      <a:pt x="1898540" y="428713"/>
                      <a:pt x="2191871" y="242047"/>
                    </a:cubicBezTo>
                    <a:cubicBezTo>
                      <a:pt x="2208783" y="231285"/>
                      <a:pt x="2228061" y="224751"/>
                      <a:pt x="2245659" y="215152"/>
                    </a:cubicBezTo>
                    <a:cubicBezTo>
                      <a:pt x="2314127" y="177805"/>
                      <a:pt x="2357773" y="152360"/>
                      <a:pt x="2420471" y="107576"/>
                    </a:cubicBezTo>
                    <a:cubicBezTo>
                      <a:pt x="2562939" y="5814"/>
                      <a:pt x="2477800" y="43643"/>
                      <a:pt x="2608729" y="0"/>
                    </a:cubicBezTo>
                    <a:cubicBezTo>
                      <a:pt x="2698376" y="4482"/>
                      <a:pt x="2788329" y="4801"/>
                      <a:pt x="2877671" y="13447"/>
                    </a:cubicBezTo>
                    <a:cubicBezTo>
                      <a:pt x="3013739" y="26615"/>
                      <a:pt x="3040602" y="50477"/>
                      <a:pt x="3173506" y="80682"/>
                    </a:cubicBezTo>
                    <a:cubicBezTo>
                      <a:pt x="3222374" y="91788"/>
                      <a:pt x="3272117" y="98611"/>
                      <a:pt x="3321423" y="107576"/>
                    </a:cubicBezTo>
                    <a:cubicBezTo>
                      <a:pt x="3343835" y="116541"/>
                      <a:pt x="3367069" y="123675"/>
                      <a:pt x="3388659" y="134470"/>
                    </a:cubicBezTo>
                    <a:cubicBezTo>
                      <a:pt x="3429935" y="155108"/>
                      <a:pt x="3467150" y="183797"/>
                      <a:pt x="3509682" y="201705"/>
                    </a:cubicBezTo>
                    <a:cubicBezTo>
                      <a:pt x="3552812" y="219865"/>
                      <a:pt x="3599486" y="228088"/>
                      <a:pt x="3644153" y="242047"/>
                    </a:cubicBezTo>
                    <a:cubicBezTo>
                      <a:pt x="3671211" y="250503"/>
                      <a:pt x="3699095" y="257061"/>
                      <a:pt x="3724835" y="268941"/>
                    </a:cubicBezTo>
                    <a:cubicBezTo>
                      <a:pt x="3757647" y="284085"/>
                      <a:pt x="3787588" y="304800"/>
                      <a:pt x="3818965" y="322729"/>
                    </a:cubicBezTo>
                    <a:cubicBezTo>
                      <a:pt x="3904130" y="318247"/>
                      <a:pt x="3989698" y="318700"/>
                      <a:pt x="4074459" y="309282"/>
                    </a:cubicBezTo>
                    <a:cubicBezTo>
                      <a:pt x="4111195" y="305200"/>
                      <a:pt x="4146495" y="292542"/>
                      <a:pt x="4182035" y="282388"/>
                    </a:cubicBezTo>
                    <a:cubicBezTo>
                      <a:pt x="4209293" y="274600"/>
                      <a:pt x="4262718" y="255494"/>
                      <a:pt x="4262718" y="255494"/>
                    </a:cubicBezTo>
                    <a:cubicBezTo>
                      <a:pt x="4331755" y="201798"/>
                      <a:pt x="4448282" y="94129"/>
                      <a:pt x="4545106" y="94129"/>
                    </a:cubicBezTo>
                    <a:lnTo>
                      <a:pt x="4598894" y="94129"/>
                    </a:lnTo>
                  </a:path>
                </a:pathLst>
              </a:cu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stCxn id="23" idx="0"/>
              </p:cNvCxnSpPr>
              <p:nvPr/>
            </p:nvCxnSpPr>
            <p:spPr>
              <a:xfrm flipH="1">
                <a:off x="10896600" y="2496671"/>
                <a:ext cx="457200" cy="17929"/>
              </a:xfrm>
              <a:prstGeom prst="line">
                <a:avLst/>
              </a:prstGeom>
              <a:ln w="381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>
              <a:stCxn id="23" idx="0"/>
            </p:cNvCxnSpPr>
            <p:nvPr/>
          </p:nvCxnSpPr>
          <p:spPr>
            <a:xfrm flipH="1">
              <a:off x="9448800" y="744071"/>
              <a:ext cx="228600" cy="398929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2" grpId="0" build="allAtOnce"/>
      <p:bldP spid="13" grpId="0" build="allAtOnce"/>
      <p:bldP spid="15" grpId="0" build="allAtOnce"/>
      <p:bldP spid="16" grpId="0" build="allAtOnce"/>
      <p:bldP spid="30" grpId="0" build="allAtOnce"/>
      <p:bldP spid="2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 Ways to Express Electron Arrangements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Electron Configuration – a shorthand method for indicating how many electrons are in each energy level and sublevel of an atom.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276600"/>
            <a:ext cx="5715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Ex. </a:t>
            </a:r>
          </a:p>
          <a:p>
            <a:r>
              <a:rPr lang="en-US" sz="3200" dirty="0" smtClean="0">
                <a:solidFill>
                  <a:srgbClr val="00B0F0"/>
                </a:solidFill>
              </a:rPr>
              <a:t>        C (6 electrons)</a:t>
            </a:r>
          </a:p>
          <a:p>
            <a:r>
              <a:rPr lang="en-US" sz="3200" dirty="0" smtClean="0"/>
              <a:t>         </a:t>
            </a:r>
            <a:r>
              <a:rPr lang="en-US" sz="3200" dirty="0" smtClean="0">
                <a:solidFill>
                  <a:srgbClr val="FF0000"/>
                </a:solidFill>
              </a:rPr>
              <a:t>1</a:t>
            </a:r>
            <a:r>
              <a:rPr lang="en-US" sz="3200" dirty="0" smtClean="0">
                <a:solidFill>
                  <a:srgbClr val="00B050"/>
                </a:solidFill>
              </a:rPr>
              <a:t>s</a:t>
            </a:r>
            <a:r>
              <a:rPr lang="en-US" sz="3200" baseline="30000" dirty="0" smtClean="0"/>
              <a:t>2 </a:t>
            </a:r>
            <a:r>
              <a:rPr lang="en-US" sz="32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00B050"/>
                </a:solidFill>
              </a:rPr>
              <a:t>s</a:t>
            </a:r>
            <a:r>
              <a:rPr lang="en-US" sz="3200" baseline="30000" dirty="0" smtClean="0"/>
              <a:t>2 </a:t>
            </a:r>
            <a:r>
              <a:rPr lang="en-US" sz="32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00B050"/>
                </a:solidFill>
              </a:rPr>
              <a:t>p</a:t>
            </a:r>
            <a:r>
              <a:rPr lang="en-US" sz="3200" baseline="30000" dirty="0" smtClean="0"/>
              <a:t>2</a:t>
            </a:r>
          </a:p>
          <a:p>
            <a:r>
              <a:rPr lang="en-US" sz="3200" dirty="0" smtClean="0"/>
              <a:t>        </a:t>
            </a:r>
          </a:p>
          <a:p>
            <a:r>
              <a:rPr lang="en-US" sz="3200" dirty="0" smtClean="0"/>
              <a:t>       </a:t>
            </a:r>
            <a:r>
              <a:rPr lang="en-US" sz="3200" dirty="0" smtClean="0">
                <a:solidFill>
                  <a:srgbClr val="00B0F0"/>
                </a:solidFill>
              </a:rPr>
              <a:t>Na (11 electrons)</a:t>
            </a:r>
          </a:p>
          <a:p>
            <a:r>
              <a:rPr lang="en-US" sz="3200" dirty="0" smtClean="0"/>
              <a:t>         </a:t>
            </a:r>
            <a:r>
              <a:rPr lang="en-US" sz="3200" dirty="0" smtClean="0">
                <a:solidFill>
                  <a:srgbClr val="FF0000"/>
                </a:solidFill>
              </a:rPr>
              <a:t>1</a:t>
            </a:r>
            <a:r>
              <a:rPr lang="en-US" sz="3200" dirty="0" smtClean="0">
                <a:solidFill>
                  <a:srgbClr val="00B050"/>
                </a:solidFill>
              </a:rPr>
              <a:t>s</a:t>
            </a:r>
            <a:r>
              <a:rPr lang="en-US" sz="3200" baseline="30000" dirty="0" smtClean="0"/>
              <a:t>2 </a:t>
            </a:r>
            <a:r>
              <a:rPr lang="en-US" sz="32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00B050"/>
                </a:solidFill>
              </a:rPr>
              <a:t>s</a:t>
            </a:r>
            <a:r>
              <a:rPr lang="en-US" sz="3200" baseline="30000" dirty="0" smtClean="0"/>
              <a:t>2 </a:t>
            </a:r>
            <a:r>
              <a:rPr lang="en-US" sz="32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00B050"/>
                </a:solidFill>
              </a:rPr>
              <a:t>p</a:t>
            </a:r>
            <a:r>
              <a:rPr lang="en-US" sz="3200" baseline="30000" dirty="0" smtClean="0"/>
              <a:t>6 </a:t>
            </a:r>
            <a:r>
              <a:rPr lang="en-US" sz="3200" dirty="0" smtClean="0">
                <a:solidFill>
                  <a:srgbClr val="FF0000"/>
                </a:solidFill>
              </a:rPr>
              <a:t>3</a:t>
            </a:r>
            <a:r>
              <a:rPr lang="en-US" sz="3200" dirty="0" smtClean="0">
                <a:solidFill>
                  <a:srgbClr val="00B050"/>
                </a:solidFill>
              </a:rPr>
              <a:t>s</a:t>
            </a:r>
            <a:r>
              <a:rPr lang="en-US" sz="3200" baseline="30000" dirty="0" smtClean="0"/>
              <a:t>1</a:t>
            </a:r>
          </a:p>
          <a:p>
            <a:r>
              <a:rPr lang="en-US" sz="3200" dirty="0" smtClean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2. </a:t>
            </a:r>
            <a:r>
              <a:rPr lang="en-US" sz="2000" dirty="0" smtClean="0">
                <a:latin typeface="Comic Sans MS" pitchFamily="66" charset="0"/>
              </a:rPr>
              <a:t>Orbital Filling Diagram – outermost </a:t>
            </a:r>
            <a:r>
              <a:rPr lang="en-US" sz="2000" dirty="0" err="1" smtClean="0">
                <a:latin typeface="Comic Sans MS" pitchFamily="66" charset="0"/>
              </a:rPr>
              <a:t>orbitals</a:t>
            </a:r>
            <a:r>
              <a:rPr lang="en-US" sz="2000" dirty="0" smtClean="0">
                <a:latin typeface="Comic Sans MS" pitchFamily="66" charset="0"/>
              </a:rPr>
              <a:t> are shown as circles or squares, labeled with the energy level and sublevel. Electrons which occupy the </a:t>
            </a:r>
            <a:r>
              <a:rPr lang="en-US" sz="2000" dirty="0" err="1" smtClean="0">
                <a:latin typeface="Comic Sans MS" pitchFamily="66" charset="0"/>
              </a:rPr>
              <a:t>orbitals</a:t>
            </a:r>
            <a:r>
              <a:rPr lang="en-US" sz="2000" dirty="0" smtClean="0">
                <a:latin typeface="Comic Sans MS" pitchFamily="66" charset="0"/>
              </a:rPr>
              <a:t> are shown as arrows.              (up, s = +1/2    down, s = -1/2)</a:t>
            </a:r>
          </a:p>
          <a:p>
            <a:pPr>
              <a:buNone/>
            </a:pPr>
            <a:r>
              <a:rPr lang="en-US" sz="2800" dirty="0" smtClean="0">
                <a:solidFill>
                  <a:srgbClr val="00B050"/>
                </a:solidFill>
                <a:latin typeface="Comic Sans MS" pitchFamily="66" charset="0"/>
              </a:rPr>
              <a:t>SHOW ONLY THE HIGHEST ENERGY LEVEL AND ALL PARTIALLY FILLED SUBLEVELS.</a:t>
            </a:r>
            <a:r>
              <a:rPr lang="en-US" sz="2800" dirty="0" smtClean="0">
                <a:latin typeface="Comic Sans MS" pitchFamily="66" charset="0"/>
              </a:rPr>
              <a:t>	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		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2819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3. Electron Dot Diagram – shows valence electrons surrounding the symbol of the element. Also shows whether the electrons are paired or unpaired.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</a:blip>
          <a:srcRect l="2500" t="4000" r="22500" b="9000"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</a:blip>
          <a:srcRect l="1875" t="4000" r="23125" b="13000"/>
          <a:stretch>
            <a:fillRect/>
          </a:stretch>
        </p:blipFill>
        <p:spPr bwMode="auto">
          <a:xfrm>
            <a:off x="0" y="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264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Spectroscopy …the fingerprints of the elements</vt:lpstr>
      <vt:lpstr>3 Ways to Express Electron Arrangements</vt:lpstr>
      <vt:lpstr>Slide 3</vt:lpstr>
      <vt:lpstr>Slide 4</vt:lpstr>
      <vt:lpstr>Slide 5</vt:lpstr>
      <vt:lpstr>Slide 6</vt:lpstr>
    </vt:vector>
  </TitlesOfParts>
  <Company>NYCSD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staff</cp:lastModifiedBy>
  <cp:revision>10</cp:revision>
  <dcterms:created xsi:type="dcterms:W3CDTF">2013-03-04T19:35:23Z</dcterms:created>
  <dcterms:modified xsi:type="dcterms:W3CDTF">2013-05-17T12:10:14Z</dcterms:modified>
</cp:coreProperties>
</file>