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59" r:id="rId1"/>
  </p:sldMasterIdLst>
  <p:notesMasterIdLst>
    <p:notesMasterId r:id="rId27"/>
  </p:notesMasterIdLst>
  <p:handoutMasterIdLst>
    <p:handoutMasterId r:id="rId28"/>
  </p:handoutMasterIdLst>
  <p:sldIdLst>
    <p:sldId id="282" r:id="rId2"/>
    <p:sldId id="256" r:id="rId3"/>
    <p:sldId id="257" r:id="rId4"/>
    <p:sldId id="281" r:id="rId5"/>
    <p:sldId id="259" r:id="rId6"/>
    <p:sldId id="260" r:id="rId7"/>
    <p:sldId id="283"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3" r:id="rId21"/>
    <p:sldId id="275" r:id="rId22"/>
    <p:sldId id="276" r:id="rId23"/>
    <p:sldId id="277" r:id="rId24"/>
    <p:sldId id="278" r:id="rId25"/>
    <p:sldId id="279"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in Port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201"/>
    <a:srgbClr val="5078C8"/>
    <a:srgbClr val="5078BD"/>
    <a:srgbClr val="5078E6"/>
    <a:srgbClr val="5999E5"/>
    <a:srgbClr val="66CCCC"/>
    <a:srgbClr val="00ADDC"/>
    <a:srgbClr val="CF0A2C"/>
    <a:srgbClr val="152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77F52C-BAA3-48F3-89A5-CD67E574E18C}">
  <a:tblStyle styleId="{A277F52C-BAA3-48F3-89A5-CD67E574E18C}" styleName="Table_0"/>
  <a:tblStyle styleId="{6DB49634-B165-4119-896B-BADB6994C0BD}" styleName="Table_1">
    <a:wholeTbl>
      <a:tcStyle>
        <a:tcBdr>
          <a:left>
            <a:ln cap="flat" cmpd="sng">
              <a:solidFill>
                <a:srgbClr val="000000"/>
              </a:solidFill>
              <a:prstDash val="solid"/>
              <a:round/>
              <a:headEnd type="none" w="med" len="med"/>
              <a:tailEnd type="none" w="med" len="med"/>
            </a:ln>
          </a:left>
          <a:right>
            <a:ln cap="flat" cmpd="sng">
              <a:solidFill>
                <a:srgbClr val="000000"/>
              </a:solidFill>
              <a:prstDash val="solid"/>
              <a:round/>
              <a:headEnd type="none" w="med" len="med"/>
              <a:tailEnd type="none" w="med" len="med"/>
            </a:ln>
          </a:right>
          <a:top>
            <a:ln cap="flat" cmpd="sng">
              <a:solidFill>
                <a:srgbClr val="000000"/>
              </a:solidFill>
              <a:prstDash val="solid"/>
              <a:round/>
              <a:headEnd type="none" w="med" len="med"/>
              <a:tailEnd type="none" w="med" len="med"/>
            </a:ln>
          </a:top>
          <a:bottom>
            <a:ln cap="flat" cmpd="sng">
              <a:solidFill>
                <a:srgbClr val="000000"/>
              </a:solidFill>
              <a:prstDash val="solid"/>
              <a:round/>
              <a:headEnd type="none" w="med" len="med"/>
              <a:tailEnd type="none" w="med" len="med"/>
            </a:ln>
          </a:bottom>
          <a:insideH>
            <a:ln cap="flat" cmpd="sng">
              <a:solidFill>
                <a:srgbClr val="000000"/>
              </a:solidFill>
              <a:prstDash val="solid"/>
              <a:round/>
              <a:headEnd type="none" w="med" len="med"/>
              <a:tailEnd type="none" w="med" len="med"/>
            </a:ln>
          </a:insideH>
          <a:insideV>
            <a:ln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092"/>
    <p:restoredTop sz="90841" autoAdjust="0"/>
  </p:normalViewPr>
  <p:slideViewPr>
    <p:cSldViewPr snapToGrid="0" snapToObjects="1">
      <p:cViewPr varScale="1">
        <p:scale>
          <a:sx n="65" d="100"/>
          <a:sy n="65" d="100"/>
        </p:scale>
        <p:origin x="7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1-23T09:01:35.422" idx="1">
    <p:pos x="6000" y="0"/>
    <p:text>Kids may better understand "Where it comes from" rather than "How they are derived" but, if we keep this in, we need to change the d to lower case.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3460A6-2FB1-3949-AD0C-5EA9CC78219F}" type="datetimeFigureOut">
              <a:rPr lang="en-US" smtClean="0"/>
              <a:t>1/23/2019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7DB0CA-8B57-3D4F-9407-F2B287E663A4}" type="slidenum">
              <a:rPr lang="en-US" smtClean="0"/>
              <a:t>‹#›</a:t>
            </a:fld>
            <a:endParaRPr lang="en-US"/>
          </a:p>
        </p:txBody>
      </p:sp>
    </p:spTree>
    <p:extLst>
      <p:ext uri="{BB962C8B-B14F-4D97-AF65-F5344CB8AC3E}">
        <p14:creationId xmlns:p14="http://schemas.microsoft.com/office/powerpoint/2010/main" val="30942680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5880955"/>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endParaRPr dirty="0"/>
          </a:p>
        </p:txBody>
      </p:sp>
      <p:sp>
        <p:nvSpPr>
          <p:cNvPr id="87" name="Shape 8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6995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Video</a:t>
            </a:r>
            <a:r>
              <a:rPr lang="en-US" sz="1200" b="1" i="0" u="none" strike="noStrike" cap="none" baseline="0" dirty="0" smtClean="0">
                <a:solidFill>
                  <a:schemeClr val="dk1"/>
                </a:solidFill>
                <a:latin typeface="Calibri"/>
                <a:ea typeface="Calibri"/>
                <a:cs typeface="Calibri"/>
                <a:sym typeface="Calibri"/>
              </a:rPr>
              <a:t> Link: </a:t>
            </a:r>
            <a:r>
              <a:rPr lang="pt-BR" sz="1200" b="0" i="0" u="none" strike="noStrike" cap="none" baseline="0" dirty="0" err="1" smtClean="0">
                <a:solidFill>
                  <a:schemeClr val="dk1"/>
                </a:solidFill>
                <a:latin typeface="Calibri"/>
                <a:ea typeface="Calibri"/>
                <a:cs typeface="Calibri"/>
                <a:sym typeface="Calibri"/>
              </a:rPr>
              <a:t>https</a:t>
            </a:r>
            <a:r>
              <a:rPr lang="pt-BR" sz="1200" b="0" i="0" u="none" strike="noStrike" cap="none" baseline="0" dirty="0" smtClean="0">
                <a:solidFill>
                  <a:schemeClr val="dk1"/>
                </a:solidFill>
                <a:latin typeface="Calibri"/>
                <a:ea typeface="Calibri"/>
                <a:cs typeface="Calibri"/>
                <a:sym typeface="Calibri"/>
              </a:rPr>
              <a:t>://</a:t>
            </a:r>
            <a:r>
              <a:rPr lang="pt-BR" sz="1200" b="0" i="0" u="none" strike="noStrike" cap="none" baseline="0" dirty="0" err="1" smtClean="0">
                <a:solidFill>
                  <a:schemeClr val="dk1"/>
                </a:solidFill>
                <a:latin typeface="Calibri"/>
                <a:ea typeface="Calibri"/>
                <a:cs typeface="Calibri"/>
                <a:sym typeface="Calibri"/>
              </a:rPr>
              <a:t>vimeo.com</a:t>
            </a:r>
            <a:r>
              <a:rPr lang="pt-BR" sz="1200" b="0" i="0" u="none" strike="noStrike" cap="none" baseline="0" dirty="0" smtClean="0">
                <a:solidFill>
                  <a:schemeClr val="dk1"/>
                </a:solidFill>
                <a:latin typeface="Calibri"/>
                <a:ea typeface="Calibri"/>
                <a:cs typeface="Calibri"/>
                <a:sym typeface="Calibri"/>
              </a:rPr>
              <a:t>/188343786</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1"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Preface this video by explaining that the Federal Bureau of Investigation (FBI) and the Drug Enforcement Agency (DEA) collaborated on this hour-long documentary that features “stark first-person accounts told by individuals who have abused opioids or whose children have abused opioids, with tragic consequences.” Parts of the documentary contain explicit language and subject matter; only a few segments are incorporated into this lesson</a:t>
            </a:r>
            <a:r>
              <a:rPr lang="en-US" sz="1200" b="0" i="0" u="none" strike="noStrike" cap="none" dirty="0" smtClean="0">
                <a:solidFill>
                  <a:schemeClr val="dk1"/>
                </a:solidFill>
                <a:latin typeface="Calibri"/>
                <a:ea typeface="Calibri"/>
                <a:cs typeface="Calibri"/>
                <a:sym typeface="Calibri"/>
              </a:rPr>
              <a:t>.</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83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0" i="0" u="none" strike="noStrike" kern="1200" cap="none" dirty="0" smtClean="0">
                <a:solidFill>
                  <a:schemeClr val="dk1"/>
                </a:solidFill>
                <a:effectLst/>
                <a:latin typeface="Calibri"/>
                <a:ea typeface="Calibri"/>
                <a:cs typeface="Calibri"/>
                <a:sym typeface="Calibri"/>
              </a:rPr>
              <a:t>Provide small groups of students a set of descriptions of the nervous system using the Parts of the Human Nervous System student activity sheet. Invite students to match each part of the nervous system to the color they think it corresponds with on the slide.</a:t>
            </a:r>
          </a:p>
          <a:p>
            <a:pPr marL="0" marR="0" lvl="0" indent="0" algn="l" rtl="0">
              <a:spcBef>
                <a:spcPts val="0"/>
              </a:spcBef>
              <a:spcAft>
                <a:spcPts val="0"/>
              </a:spcAft>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dirty="0" smtClean="0"/>
              <a:t>Each</a:t>
            </a:r>
            <a:r>
              <a:rPr lang="en-US" baseline="0" dirty="0" smtClean="0"/>
              <a:t> label will appear with each click.</a:t>
            </a:r>
            <a:endParaRPr lang="en-US" dirty="0" smtClean="0"/>
          </a:p>
        </p:txBody>
      </p:sp>
      <p:sp>
        <p:nvSpPr>
          <p:cNvPr id="163" name="Shape 16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3133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p>
          <a:p>
            <a:pPr marL="0" marR="0" lvl="0" indent="0" algn="l" rtl="0">
              <a:spcBef>
                <a:spcPts val="0"/>
              </a:spcBef>
              <a:buClr>
                <a:schemeClr val="dk1"/>
              </a:buClr>
              <a:buSzPct val="25000"/>
              <a:buFont typeface="Arial"/>
              <a:buNone/>
            </a:pPr>
            <a:r>
              <a:rPr lang="en-US" sz="1200" b="0" i="0" u="none" strike="noStrike" cap="none" dirty="0">
                <a:solidFill>
                  <a:schemeClr val="dk1"/>
                </a:solidFill>
                <a:latin typeface="Calibri"/>
                <a:ea typeface="Calibri"/>
                <a:cs typeface="Calibri"/>
                <a:sym typeface="Calibri"/>
              </a:rPr>
              <a:t>“Bottom-up” and “top-down” processing refer to the direction in which the message, or impulse, travels. The brain is considered to be at “the top” of the nervous system, so if the brain sends the message the direction is top-down; if the message is sent to the brain the direction is bottom-up.</a:t>
            </a:r>
          </a:p>
          <a:p>
            <a:pPr marL="0" marR="0" lvl="0" indent="0" algn="l" rtl="0">
              <a:spcBef>
                <a:spcPts val="0"/>
              </a:spcBef>
              <a:buClr>
                <a:schemeClr val="dk1"/>
              </a:buClr>
              <a:buSzPct val="250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Buzzing sound will play at start of slide. Click to reveal bee image and message.</a:t>
            </a:r>
            <a:endParaRPr sz="1200" b="0" i="0" u="none" strike="noStrike" cap="none" dirty="0">
              <a:solidFill>
                <a:schemeClr val="dk1"/>
              </a:solidFill>
              <a:latin typeface="Calibri"/>
              <a:ea typeface="Calibri"/>
              <a:cs typeface="Calibri"/>
              <a:sym typeface="Calibri"/>
            </a:endParaRPr>
          </a:p>
        </p:txBody>
      </p:sp>
      <p:sp>
        <p:nvSpPr>
          <p:cNvPr id="171" name="Shape 17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6793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p>
          <a:p>
            <a:pPr marL="0" marR="0" lvl="0" indent="0" algn="l" rtl="0">
              <a:spcBef>
                <a:spcPts val="0"/>
              </a:spcBef>
              <a:buClr>
                <a:schemeClr val="dk1"/>
              </a:buClr>
              <a:buSzPct val="25000"/>
              <a:buFont typeface="Arial"/>
              <a:buNone/>
            </a:pPr>
            <a:r>
              <a:rPr lang="en-US" sz="1200" b="0" i="0" u="none" strike="noStrike" cap="none" dirty="0">
                <a:solidFill>
                  <a:schemeClr val="dk1"/>
                </a:solidFill>
                <a:latin typeface="Calibri"/>
                <a:ea typeface="Calibri"/>
                <a:cs typeface="Calibri"/>
                <a:sym typeface="Calibri"/>
              </a:rPr>
              <a:t>Emphasize that even when we take prescription opioid drugs correctly, we are still altering the messaging process in the brain; the opiate acts on certain neurotransmitters to increase pain relief and block pain signals. In other words, the opioid prevents the pain message from reaching the brain; because we are not conscious of the pain, we do not experience it</a:t>
            </a:r>
            <a:r>
              <a:rPr lang="en-US" sz="1200" b="0" i="0" u="none" strike="noStrike" cap="none" dirty="0" smtClean="0">
                <a:solidFill>
                  <a:schemeClr val="dk1"/>
                </a:solidFill>
                <a:latin typeface="Calibri"/>
                <a:ea typeface="Calibri"/>
                <a:cs typeface="Calibri"/>
                <a:sym typeface="Calibri"/>
              </a:rPr>
              <a:t>.</a:t>
            </a:r>
          </a:p>
          <a:p>
            <a:pPr marL="0" marR="0" lvl="0" indent="0" algn="l" rtl="0">
              <a:spcBef>
                <a:spcPts val="0"/>
              </a:spcBef>
              <a:buClr>
                <a:schemeClr val="dk1"/>
              </a:buClr>
              <a:buSzPct val="25000"/>
              <a:buFont typeface="Arial"/>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endParaRPr lang="en-US" sz="1200" b="0" i="0" u="none" strike="noStrike" cap="none" dirty="0">
              <a:solidFill>
                <a:schemeClr val="dk1"/>
              </a:solidFill>
              <a:latin typeface="Calibri"/>
              <a:ea typeface="Calibri"/>
              <a:cs typeface="Calibri"/>
              <a:sym typeface="Calibri"/>
            </a:endParaRPr>
          </a:p>
        </p:txBody>
      </p:sp>
      <p:sp>
        <p:nvSpPr>
          <p:cNvPr id="179" name="Shape 17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4033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i="0" u="none" strike="noStrike" cap="none" dirty="0" smtClean="0">
                <a:solidFill>
                  <a:schemeClr val="dk1"/>
                </a:solidFill>
                <a:latin typeface="Calibri"/>
                <a:ea typeface="Calibri"/>
                <a:cs typeface="Calibri"/>
                <a:sym typeface="Calibri"/>
              </a:rPr>
              <a:t>Video Link:</a:t>
            </a:r>
            <a:r>
              <a:rPr lang="en-US" sz="1200" b="1" i="0" u="none" strike="noStrike" cap="none" baseline="0" dirty="0" smtClean="0">
                <a:solidFill>
                  <a:schemeClr val="dk1"/>
                </a:solidFill>
                <a:latin typeface="Calibri"/>
                <a:ea typeface="Calibri"/>
                <a:cs typeface="Calibri"/>
                <a:sym typeface="Calibri"/>
              </a:rPr>
              <a:t> </a:t>
            </a:r>
            <a:r>
              <a:rPr lang="en-US" sz="1200" b="0" i="0" u="none" strike="noStrike" cap="none" baseline="0" dirty="0" smtClean="0">
                <a:solidFill>
                  <a:schemeClr val="dk1"/>
                </a:solidFill>
                <a:latin typeface="Calibri"/>
                <a:ea typeface="Calibri"/>
                <a:cs typeface="Calibri"/>
                <a:sym typeface="Calibri"/>
              </a:rPr>
              <a:t>https://</a:t>
            </a:r>
            <a:r>
              <a:rPr lang="en-US" sz="1200" b="0" i="0" u="none" strike="noStrike" cap="none" baseline="0" dirty="0" err="1" smtClean="0">
                <a:solidFill>
                  <a:schemeClr val="dk1"/>
                </a:solidFill>
                <a:latin typeface="Calibri"/>
                <a:ea typeface="Calibri"/>
                <a:cs typeface="Calibri"/>
                <a:sym typeface="Calibri"/>
              </a:rPr>
              <a:t>www.nimh.nih.gov</a:t>
            </a:r>
            <a:r>
              <a:rPr lang="en-US" sz="1200" b="0" i="0" u="none" strike="noStrike" cap="none" baseline="0" dirty="0" smtClean="0">
                <a:solidFill>
                  <a:schemeClr val="dk1"/>
                </a:solidFill>
                <a:latin typeface="Calibri"/>
                <a:ea typeface="Calibri"/>
                <a:cs typeface="Calibri"/>
                <a:sym typeface="Calibri"/>
              </a:rPr>
              <a:t>/</a:t>
            </a:r>
            <a:r>
              <a:rPr lang="en-US" sz="1200" b="0" i="0" u="none" strike="noStrike" cap="none" baseline="0" dirty="0" err="1" smtClean="0">
                <a:solidFill>
                  <a:schemeClr val="dk1"/>
                </a:solidFill>
                <a:latin typeface="Calibri"/>
                <a:ea typeface="Calibri"/>
                <a:cs typeface="Calibri"/>
                <a:sym typeface="Calibri"/>
              </a:rPr>
              <a:t>brainbasics</a:t>
            </a:r>
            <a:r>
              <a:rPr lang="en-US" sz="1200" b="0" i="0" u="none" strike="noStrike" cap="none" baseline="0" dirty="0" smtClean="0">
                <a:solidFill>
                  <a:schemeClr val="dk1"/>
                </a:solidFill>
                <a:latin typeface="Calibri"/>
                <a:ea typeface="Calibri"/>
                <a:cs typeface="Calibri"/>
                <a:sym typeface="Calibri"/>
              </a:rPr>
              <a:t>/</a:t>
            </a:r>
            <a:r>
              <a:rPr lang="en-US" sz="1200" b="0" i="0" u="none" strike="noStrike" cap="none" baseline="0" dirty="0" err="1" smtClean="0">
                <a:solidFill>
                  <a:schemeClr val="dk1"/>
                </a:solidFill>
                <a:latin typeface="Calibri"/>
                <a:ea typeface="Calibri"/>
                <a:cs typeface="Calibri"/>
                <a:sym typeface="Calibri"/>
              </a:rPr>
              <a:t>index.html</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1"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“Brain Basics” web page consists of numerous short videos on a variety of topics. For this lesson, students will watch </a:t>
            </a:r>
            <a:r>
              <a:rPr lang="en-US" dirty="0"/>
              <a:t>one video</a:t>
            </a:r>
            <a:r>
              <a:rPr lang="en-US" sz="1200" b="0" i="0" u="none" strike="noStrike" cap="none" dirty="0">
                <a:solidFill>
                  <a:schemeClr val="dk1"/>
                </a:solidFill>
                <a:latin typeface="Calibri"/>
                <a:ea typeface="Calibri"/>
                <a:cs typeface="Calibri"/>
                <a:sym typeface="Calibri"/>
              </a:rPr>
              <a:t> categorized under “The Working Brain</a:t>
            </a:r>
            <a:r>
              <a:rPr lang="en-US" dirty="0"/>
              <a:t>” titled “Neurotransmitters”.</a:t>
            </a:r>
            <a:r>
              <a:rPr lang="en-US" sz="1200" b="0" i="0" u="none" strike="noStrike" cap="none" dirty="0">
                <a:solidFill>
                  <a:schemeClr val="dk1"/>
                </a:solidFill>
                <a:latin typeface="Calibri"/>
                <a:ea typeface="Calibri"/>
                <a:cs typeface="Calibri"/>
                <a:sym typeface="Calibri"/>
              </a:rPr>
              <a:t> Roll the cursor over the appropriate category to reveal the video; clicking on a video title will cause the video to play in the main section of the web page.</a:t>
            </a:r>
          </a:p>
        </p:txBody>
      </p:sp>
      <p:sp>
        <p:nvSpPr>
          <p:cNvPr id="186" name="Shape 18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0710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lvl="0" rtl="0">
              <a:spcBef>
                <a:spcPts val="0"/>
              </a:spcBef>
              <a:buNone/>
            </a:pPr>
            <a:r>
              <a:rPr lang="en-US" b="1" dirty="0"/>
              <a:t>Instructor Notes:</a:t>
            </a:r>
          </a:p>
          <a:p>
            <a:pPr lvl="0" rtl="0">
              <a:spcBef>
                <a:spcPts val="0"/>
              </a:spcBef>
              <a:buNone/>
            </a:pPr>
            <a:endParaRPr sz="1100" dirty="0"/>
          </a:p>
          <a:p>
            <a:pPr lvl="0" rtl="0">
              <a:spcBef>
                <a:spcPts val="0"/>
              </a:spcBef>
              <a:buNone/>
            </a:pPr>
            <a:r>
              <a:rPr lang="en-US" sz="1100" dirty="0"/>
              <a:t>Invite students to consider how each of these neurotransmitters, affected by opioids, could impact the human body by </a:t>
            </a:r>
            <a:r>
              <a:rPr lang="en-US" sz="1100" dirty="0" smtClean="0"/>
              <a:t>completing </a:t>
            </a:r>
            <a:r>
              <a:rPr lang="en-US" sz="1100" dirty="0"/>
              <a:t>the last column of the chart</a:t>
            </a:r>
            <a:r>
              <a:rPr lang="en-US" sz="1100" dirty="0" smtClean="0"/>
              <a:t>.</a:t>
            </a:r>
          </a:p>
          <a:p>
            <a:pPr lvl="0" rtl="0">
              <a:spcBef>
                <a:spcPts val="0"/>
              </a:spcBef>
              <a:buNone/>
            </a:pPr>
            <a:endParaRPr lang="en-US"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cap="none" dirty="0" smtClean="0">
                <a:solidFill>
                  <a:schemeClr val="dk1"/>
                </a:solidFill>
                <a:latin typeface="Calibri"/>
                <a:ea typeface="Calibri"/>
                <a:cs typeface="Calibri"/>
                <a:sym typeface="Calibri"/>
              </a:rPr>
              <a:t>Answers will fill-in with click.</a:t>
            </a:r>
          </a:p>
          <a:p>
            <a:pPr lvl="0" rtl="0">
              <a:spcBef>
                <a:spcPts val="0"/>
              </a:spcBef>
              <a:buNone/>
            </a:pPr>
            <a:endParaRPr lang="en-US" sz="1100" dirty="0"/>
          </a:p>
        </p:txBody>
      </p:sp>
      <p:sp>
        <p:nvSpPr>
          <p:cNvPr id="194" name="Shape 19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6953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0" i="0" u="none" strike="noStrike" kern="1200" cap="none" dirty="0" smtClean="0">
                <a:solidFill>
                  <a:schemeClr val="dk1"/>
                </a:solidFill>
                <a:effectLst/>
                <a:latin typeface="Calibri"/>
                <a:ea typeface="Calibri"/>
                <a:cs typeface="Calibri"/>
                <a:sym typeface="Calibri"/>
              </a:rPr>
              <a:t>Present four statements using the slide. Explain to students that three of the statements are true while one is false. Guide students to identify the false statement and correct it. False statement will reveal with click.</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02" name="Shape 20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1377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To help students interpret this image, you may need to explain that metabolism refers to how the body uses energy. Red areas of the image are using more energy than blue or black areas are using.</a:t>
            </a:r>
          </a:p>
        </p:txBody>
      </p:sp>
      <p:sp>
        <p:nvSpPr>
          <p:cNvPr id="209" name="Shape 20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625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6" name="Shape 21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Based on the information students learn about the different parts of the brain, ask students to predict factors that make the still-developing adolescent brain vulnerable to taking risks through impulsive actions</a:t>
            </a:r>
          </a:p>
        </p:txBody>
      </p:sp>
      <p:sp>
        <p:nvSpPr>
          <p:cNvPr id="217" name="Shape 21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480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After reviewing the slide, divide the class into pairs or small groups and ask them to come up with a list of factors that might influence risk based on adolescent brain development. Combine these lists into a full class list, and then together, rank them from “most influential” to “least influential.” Be sure that students explain their rankings</a:t>
            </a:r>
            <a:r>
              <a:rPr lang="en-US" sz="1200" b="0" i="0" u="none" strike="noStrike" cap="none" dirty="0" smtClean="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Student responses can be captured in the</a:t>
            </a:r>
            <a:r>
              <a:rPr lang="en-US" sz="1200" b="0" i="0" u="none" strike="noStrike" cap="none" baseline="0" dirty="0" smtClean="0">
                <a:solidFill>
                  <a:schemeClr val="dk1"/>
                </a:solidFill>
                <a:latin typeface="Calibri"/>
                <a:ea typeface="Calibri"/>
                <a:cs typeface="Calibri"/>
                <a:sym typeface="Calibri"/>
              </a:rPr>
              <a:t> space on the slide using a Smart Board or typing the ideas in the space.</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33" name="Shape 23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2852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dirty="0" smtClean="0"/>
              <a:t>Each</a:t>
            </a:r>
            <a:r>
              <a:rPr lang="en-US" baseline="0" dirty="0" smtClean="0"/>
              <a:t> fact will appear with each click.</a:t>
            </a:r>
            <a:endParaRPr lang="en-US" dirty="0" smtClean="0"/>
          </a:p>
          <a:p>
            <a:pPr lvl="0" rtl="0">
              <a:spcBef>
                <a:spcPts val="0"/>
              </a:spcBef>
              <a:buClr>
                <a:schemeClr val="dk1"/>
              </a:buClr>
              <a:buSzPct val="25000"/>
              <a:buFont typeface="Arial"/>
              <a:buNone/>
            </a:pPr>
            <a:endParaRPr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dirty="0"/>
          </a:p>
          <a:p>
            <a:pPr lvl="0" rtl="0">
              <a:lnSpc>
                <a:spcPct val="115000"/>
              </a:lnSpc>
              <a:spcBef>
                <a:spcPts val="0"/>
              </a:spcBef>
              <a:buClr>
                <a:schemeClr val="dk1"/>
              </a:buClr>
              <a:buSzPct val="91666"/>
              <a:buFont typeface="Arial"/>
              <a:buNone/>
            </a:pPr>
            <a:endParaRPr dirty="0"/>
          </a:p>
          <a:p>
            <a:pPr marL="0" marR="0" lvl="0" indent="0" algn="l" rtl="0">
              <a:lnSpc>
                <a:spcPct val="100000"/>
              </a:lnSpc>
              <a:spcBef>
                <a:spcPts val="0"/>
              </a:spcBef>
              <a:spcAft>
                <a:spcPts val="0"/>
              </a:spcAft>
              <a:buClr>
                <a:schemeClr val="dk1"/>
              </a:buClr>
              <a:buSzPct val="25000"/>
              <a:buFont typeface="Calibri"/>
              <a:buNone/>
            </a:pPr>
            <a:endParaRPr dirty="0"/>
          </a:p>
        </p:txBody>
      </p:sp>
      <p:sp>
        <p:nvSpPr>
          <p:cNvPr id="87" name="Shape 8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6995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4" name="Shape 22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0" i="0" u="none" strike="noStrike" kern="1200" cap="none" dirty="0" smtClean="0">
                <a:solidFill>
                  <a:schemeClr val="dk1"/>
                </a:solidFill>
                <a:effectLst/>
                <a:latin typeface="Calibri"/>
                <a:ea typeface="Calibri"/>
                <a:cs typeface="Calibri"/>
                <a:sym typeface="Calibri"/>
              </a:rPr>
              <a:t>Invite students to use the text on the slide to identify similarities and differences in a person that has developed a tolerance to one that is dependent on the misuse of opioids. </a:t>
            </a:r>
            <a:endParaRPr sz="1200" b="0" i="0" u="none" strike="noStrike" cap="none" dirty="0">
              <a:solidFill>
                <a:schemeClr val="dk1"/>
              </a:solidFill>
              <a:latin typeface="Calibri"/>
              <a:ea typeface="Calibri"/>
              <a:cs typeface="Calibri"/>
              <a:sym typeface="Calibri"/>
            </a:endParaRPr>
          </a:p>
          <a:p>
            <a:pPr lvl="0" rtl="0">
              <a:lnSpc>
                <a:spcPct val="115000"/>
              </a:lnSpc>
              <a:spcBef>
                <a:spcPts val="0"/>
              </a:spcBef>
              <a:buNone/>
            </a:pPr>
            <a:endParaRPr sz="1200" b="0" i="0" u="none" strike="noStrike" cap="none" dirty="0">
              <a:solidFill>
                <a:schemeClr val="dk1"/>
              </a:solidFill>
              <a:latin typeface="Calibri"/>
              <a:ea typeface="Calibri"/>
              <a:cs typeface="Calibri"/>
              <a:sym typeface="Calibri"/>
            </a:endParaRPr>
          </a:p>
        </p:txBody>
      </p:sp>
      <p:sp>
        <p:nvSpPr>
          <p:cNvPr id="225" name="Shape 22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9640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i="0" u="none" strike="noStrike" cap="none" dirty="0" smtClean="0">
                <a:solidFill>
                  <a:schemeClr val="dk1"/>
                </a:solidFill>
                <a:latin typeface="Calibri"/>
                <a:ea typeface="Calibri"/>
                <a:cs typeface="Calibri"/>
                <a:sym typeface="Calibri"/>
              </a:rPr>
              <a:t>Video</a:t>
            </a:r>
            <a:r>
              <a:rPr lang="en-US" sz="1200" b="1" i="0" u="none" strike="noStrike" cap="none" baseline="0" dirty="0" smtClean="0">
                <a:solidFill>
                  <a:schemeClr val="dk1"/>
                </a:solidFill>
                <a:latin typeface="Calibri"/>
                <a:ea typeface="Calibri"/>
                <a:cs typeface="Calibri"/>
                <a:sym typeface="Calibri"/>
              </a:rPr>
              <a:t> Clip: </a:t>
            </a:r>
            <a:r>
              <a:rPr lang="pt-BR" sz="1200" b="0" i="0" u="none" strike="noStrike" cap="none" baseline="0" dirty="0" err="1" smtClean="0">
                <a:solidFill>
                  <a:schemeClr val="dk1"/>
                </a:solidFill>
                <a:latin typeface="Calibri"/>
                <a:ea typeface="Calibri"/>
                <a:cs typeface="Calibri"/>
                <a:sym typeface="Calibri"/>
              </a:rPr>
              <a:t>https</a:t>
            </a:r>
            <a:r>
              <a:rPr lang="pt-BR" sz="1200" b="0" i="0" u="none" strike="noStrike" cap="none" baseline="0" dirty="0" smtClean="0">
                <a:solidFill>
                  <a:schemeClr val="dk1"/>
                </a:solidFill>
                <a:latin typeface="Calibri"/>
                <a:ea typeface="Calibri"/>
                <a:cs typeface="Calibri"/>
                <a:sym typeface="Calibri"/>
              </a:rPr>
              <a:t>://</a:t>
            </a:r>
            <a:r>
              <a:rPr lang="pt-BR" sz="1200" b="0" i="0" u="none" strike="noStrike" cap="none" baseline="0" dirty="0" err="1" smtClean="0">
                <a:solidFill>
                  <a:schemeClr val="dk1"/>
                </a:solidFill>
                <a:latin typeface="Calibri"/>
                <a:ea typeface="Calibri"/>
                <a:cs typeface="Calibri"/>
                <a:sym typeface="Calibri"/>
              </a:rPr>
              <a:t>vimeo.com</a:t>
            </a:r>
            <a:r>
              <a:rPr lang="pt-BR" sz="1200" b="0" i="0" u="none" strike="noStrike" cap="none" baseline="0" dirty="0" smtClean="0">
                <a:solidFill>
                  <a:schemeClr val="dk1"/>
                </a:solidFill>
                <a:latin typeface="Calibri"/>
                <a:ea typeface="Calibri"/>
                <a:cs typeface="Calibri"/>
                <a:sym typeface="Calibri"/>
              </a:rPr>
              <a:t>/188199459</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1"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1"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 this section of the lesson, students will continue watching the video “Chasing the Dragon” to see the end result of one of the cases presented. They should watch from 37:13 to 42:05. Then, discuss the video as a class. First, ask them what they think about this case and the end result. Based on brain mechanism, what happened to Trish’s daughter, </a:t>
            </a:r>
            <a:r>
              <a:rPr lang="en-US" sz="1200" b="0" i="0" u="none" strike="noStrike" cap="none" dirty="0" err="1">
                <a:solidFill>
                  <a:schemeClr val="dk1"/>
                </a:solidFill>
                <a:latin typeface="Calibri"/>
                <a:ea typeface="Calibri"/>
                <a:cs typeface="Calibri"/>
                <a:sym typeface="Calibri"/>
              </a:rPr>
              <a:t>Cierra</a:t>
            </a:r>
            <a:r>
              <a:rPr lang="en-US" sz="1200" b="0" i="0" u="none" strike="noStrike" cap="none" dirty="0">
                <a:solidFill>
                  <a:schemeClr val="dk1"/>
                </a:solidFill>
                <a:latin typeface="Calibri"/>
                <a:ea typeface="Calibri"/>
                <a:cs typeface="Calibri"/>
                <a:sym typeface="Calibri"/>
              </a:rPr>
              <a:t>? Why? Direct students to consider how the changed homeostatic system leads to psychological changes in judgment and the perception of need.</a:t>
            </a:r>
          </a:p>
        </p:txBody>
      </p:sp>
      <p:sp>
        <p:nvSpPr>
          <p:cNvPr id="242" name="Shape 24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7225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9" name="Shape 24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Using this slide, students should be able to define the terms </a:t>
            </a:r>
            <a:r>
              <a:rPr lang="en-US" sz="1200" b="1" i="0" u="none" strike="noStrike" cap="none" dirty="0">
                <a:solidFill>
                  <a:schemeClr val="dk1"/>
                </a:solidFill>
                <a:latin typeface="Calibri"/>
                <a:ea typeface="Calibri"/>
                <a:cs typeface="Calibri"/>
                <a:sym typeface="Calibri"/>
              </a:rPr>
              <a:t>homeostasis</a:t>
            </a:r>
            <a:r>
              <a:rPr lang="en-US" sz="1200" b="0" i="0" u="none" strike="noStrike" cap="none" dirty="0">
                <a:solidFill>
                  <a:schemeClr val="dk1"/>
                </a:solidFill>
                <a:latin typeface="Calibri"/>
                <a:ea typeface="Calibri"/>
                <a:cs typeface="Calibri"/>
                <a:sym typeface="Calibri"/>
              </a:rPr>
              <a:t> and </a:t>
            </a:r>
            <a:r>
              <a:rPr lang="en-US" sz="1200" b="1" i="0" u="none" strike="noStrike" cap="none" dirty="0" err="1">
                <a:solidFill>
                  <a:schemeClr val="dk1"/>
                </a:solidFill>
                <a:latin typeface="Calibri"/>
                <a:ea typeface="Calibri"/>
                <a:cs typeface="Calibri"/>
                <a:sym typeface="Calibri"/>
              </a:rPr>
              <a:t>allostasis</a:t>
            </a:r>
            <a:r>
              <a:rPr lang="en-US" sz="1200" b="0" i="0" u="none" strike="noStrike" cap="none" dirty="0">
                <a:solidFill>
                  <a:schemeClr val="dk1"/>
                </a:solidFill>
                <a:latin typeface="Calibri"/>
                <a:ea typeface="Calibri"/>
                <a:cs typeface="Calibri"/>
                <a:sym typeface="Calibri"/>
              </a:rPr>
              <a:t>. They should also be explain to explain how stress to the physiological system leads to adaptation. Create one set of six notecards for each pair of students. On each notecard, there should be one step in the process. Students should work together with a partner to be the notecards in the correct order. See Educator Guide for the steps and correct order.</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Balance image</a:t>
            </a:r>
            <a:r>
              <a:rPr lang="en-US" sz="1200" b="0" i="0" u="none" strike="noStrike" cap="none" baseline="0" dirty="0" smtClean="0">
                <a:solidFill>
                  <a:schemeClr val="dk1"/>
                </a:solidFill>
                <a:latin typeface="Calibri"/>
                <a:ea typeface="Calibri"/>
                <a:cs typeface="Calibri"/>
                <a:sym typeface="Calibri"/>
              </a:rPr>
              <a:t> will equalize with click. </a:t>
            </a:r>
            <a:endParaRPr sz="1200" b="0" i="0" u="none" strike="noStrike" cap="none" dirty="0">
              <a:solidFill>
                <a:schemeClr val="dk1"/>
              </a:solidFill>
              <a:latin typeface="Calibri"/>
              <a:ea typeface="Calibri"/>
              <a:cs typeface="Calibri"/>
              <a:sym typeface="Calibri"/>
            </a:endParaRPr>
          </a:p>
        </p:txBody>
      </p:sp>
      <p:sp>
        <p:nvSpPr>
          <p:cNvPr id="250" name="Shape 25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779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7" name="Shape 25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Students should work together with their same partner/group as the previous slide to create six new cards describing how heroin affects the </a:t>
            </a:r>
            <a:r>
              <a:rPr lang="en-US" sz="1200" b="0" i="0" u="none" strike="noStrike" cap="none" dirty="0" err="1">
                <a:solidFill>
                  <a:schemeClr val="dk1"/>
                </a:solidFill>
                <a:latin typeface="Calibri"/>
                <a:ea typeface="Calibri"/>
                <a:cs typeface="Calibri"/>
                <a:sym typeface="Calibri"/>
              </a:rPr>
              <a:t>allostasis</a:t>
            </a:r>
            <a:r>
              <a:rPr lang="en-US" sz="1200" b="0" i="0" u="none" strike="noStrike" cap="none" dirty="0">
                <a:solidFill>
                  <a:schemeClr val="dk1"/>
                </a:solidFill>
                <a:latin typeface="Calibri"/>
                <a:ea typeface="Calibri"/>
                <a:cs typeface="Calibri"/>
                <a:sym typeface="Calibri"/>
              </a:rPr>
              <a:t> and homeostasis processes. By the end of this activity, students should understand how adaptation leads to heroin addiction as the body seeks to create a “new normal,” or a homeostatic system. </a:t>
            </a:r>
          </a:p>
        </p:txBody>
      </p:sp>
      <p:sp>
        <p:nvSpPr>
          <p:cNvPr id="258" name="Shape 25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4448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0" i="0" u="none" strike="noStrike" kern="1200" cap="none" dirty="0" smtClean="0">
                <a:solidFill>
                  <a:schemeClr val="dk1"/>
                </a:solidFill>
                <a:effectLst/>
                <a:latin typeface="Calibri"/>
                <a:ea typeface="Calibri"/>
                <a:cs typeface="Calibri"/>
                <a:sym typeface="Calibri"/>
              </a:rPr>
              <a:t>Revisit the discussion on facts and misconceptions by reviewing slides 1–4. Invite students to return to their original groups to reevaluate their earlier charted facts and misconceptions. Ask student groups to discuss changes to their list and add at least three big takeaways they would want other teens to know.</a:t>
            </a:r>
            <a:endParaRPr lang="en-US" sz="1200" b="0" i="0" u="none" strike="noStrike" kern="1200" cap="none" dirty="0">
              <a:solidFill>
                <a:schemeClr val="dk1"/>
              </a:solidFill>
              <a:effectLst/>
              <a:latin typeface="Calibri"/>
              <a:ea typeface="Calibri"/>
              <a:cs typeface="Calibri"/>
              <a:sym typeface="Calibri"/>
            </a:endParaRPr>
          </a:p>
        </p:txBody>
      </p:sp>
      <p:sp>
        <p:nvSpPr>
          <p:cNvPr id="266" name="Shape 26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8242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0" i="0" u="none" strike="noStrike" kern="1200" cap="none" dirty="0" smtClean="0">
                <a:solidFill>
                  <a:schemeClr val="dk1"/>
                </a:solidFill>
                <a:effectLst/>
                <a:latin typeface="Calibri"/>
                <a:ea typeface="Calibri"/>
                <a:cs typeface="Calibri"/>
                <a:sym typeface="Calibri"/>
              </a:rPr>
              <a:t>Invite students to read the two case studies using the Opioid Misuse Case Studies</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student activity sheet.</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73" name="Shape 27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4751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b="1" i="0" u="none" strike="noStrike" cap="none" dirty="0" smtClean="0">
                <a:solidFill>
                  <a:schemeClr val="dk1"/>
                </a:solidFill>
                <a:latin typeface="Calibri"/>
                <a:ea typeface="Calibri"/>
                <a:cs typeface="Calibri"/>
                <a:sym typeface="Calibri"/>
              </a:rPr>
              <a:t>Instructor </a:t>
            </a:r>
            <a:r>
              <a:rPr lang="en-US" b="1" i="0" u="none" strike="noStrike" cap="none" dirty="0">
                <a:solidFill>
                  <a:schemeClr val="dk1"/>
                </a:solidFill>
                <a:latin typeface="Calibri"/>
                <a:ea typeface="Calibri"/>
                <a:cs typeface="Calibri"/>
                <a:sym typeface="Calibri"/>
              </a:rPr>
              <a:t>Notes</a:t>
            </a:r>
            <a:r>
              <a:rPr lang="en-US" b="0" i="0" u="none" strike="noStrike" cap="none" dirty="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chemeClr val="dk1"/>
              </a:buClr>
              <a:buSzPct val="25000"/>
              <a:buFont typeface="Calibri"/>
              <a:buNone/>
            </a:pPr>
            <a:r>
              <a:rPr lang="en-US" b="0" i="0" u="none" strike="noStrike" cap="none" dirty="0">
                <a:solidFill>
                  <a:schemeClr val="dk1"/>
                </a:solidFill>
                <a:latin typeface="Calibri"/>
                <a:ea typeface="Calibri"/>
                <a:cs typeface="Calibri"/>
                <a:sym typeface="Calibri"/>
              </a:rPr>
              <a:t>Create 2 groups t</a:t>
            </a:r>
            <a:r>
              <a:rPr lang="en-US" dirty="0"/>
              <a:t>o review statements about prescription opioids and heroin.</a:t>
            </a:r>
          </a:p>
          <a:p>
            <a:pPr marL="228600" marR="0" lvl="0" indent="-228600" algn="l" rtl="0">
              <a:spcBef>
                <a:spcPts val="0"/>
              </a:spcBef>
              <a:buClr>
                <a:schemeClr val="dk1"/>
              </a:buClr>
              <a:buSzPct val="100000"/>
              <a:buFont typeface="Calibri"/>
              <a:buAutoNum type="arabicPeriod"/>
            </a:pPr>
            <a:r>
              <a:rPr lang="en-US" b="0" i="0" u="none" strike="noStrike" cap="none" dirty="0">
                <a:solidFill>
                  <a:schemeClr val="dk1"/>
                </a:solidFill>
              </a:rPr>
              <a:t>Anyone can be affected by drug misuse and abuse. There are no barriers that make anyone safe from this issue.</a:t>
            </a:r>
          </a:p>
          <a:p>
            <a:pPr marL="228600" marR="0" lvl="0" indent="-228600" algn="l" rtl="0">
              <a:spcBef>
                <a:spcPts val="0"/>
              </a:spcBef>
              <a:buClr>
                <a:schemeClr val="dk1"/>
              </a:buClr>
              <a:buSzPct val="100000"/>
              <a:buFont typeface="Calibri"/>
              <a:buAutoNum type="arabicPeriod"/>
            </a:pPr>
            <a:r>
              <a:rPr lang="en-US" b="0" i="0" u="none" strike="noStrike" cap="none" dirty="0">
                <a:solidFill>
                  <a:schemeClr val="dk1"/>
                </a:solidFill>
              </a:rPr>
              <a:t>Prescription drugs are the most rapidly growing class of abused drugs.</a:t>
            </a:r>
          </a:p>
          <a:p>
            <a:pPr marL="228600" marR="0" lvl="0" indent="-228600" algn="l" rtl="0">
              <a:spcBef>
                <a:spcPts val="0"/>
              </a:spcBef>
              <a:buClr>
                <a:schemeClr val="dk1"/>
              </a:buClr>
              <a:buSzPct val="100000"/>
              <a:buFont typeface="Calibri"/>
              <a:buAutoNum type="arabicPeriod"/>
            </a:pPr>
            <a:r>
              <a:rPr lang="en-US" dirty="0"/>
              <a:t>Many factors determine the likelihood that someone may become addicted to a drug. This includes both inherited and environmental factors.</a:t>
            </a:r>
          </a:p>
          <a:p>
            <a:pPr marL="228600" marR="0" lvl="0" indent="-228600" algn="l" rtl="0">
              <a:spcBef>
                <a:spcPts val="0"/>
              </a:spcBef>
              <a:buClr>
                <a:schemeClr val="dk1"/>
              </a:buClr>
              <a:buSzPct val="100000"/>
              <a:buFont typeface="Calibri"/>
              <a:buAutoNum type="arabicPeriod"/>
            </a:pPr>
            <a:r>
              <a:rPr lang="en-US" dirty="0"/>
              <a:t>Opioids have been linked to 60 percent of drug overdoses in the U.S. There are 129 drug overdose deaths per day in the United States. 61% of those deaths are related to pharmaceutical opioids or heroin.</a:t>
            </a:r>
          </a:p>
          <a:p>
            <a:pPr marR="0" lvl="0" algn="l" rtl="0">
              <a:spcBef>
                <a:spcPts val="0"/>
              </a:spcBef>
              <a:buNone/>
            </a:pPr>
            <a:endParaRPr lang="en-US" dirty="0" smtClean="0"/>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dirty="0" smtClean="0"/>
              <a:t>Each</a:t>
            </a:r>
            <a:r>
              <a:rPr lang="en-US" baseline="0" dirty="0" smtClean="0"/>
              <a:t> fact will appear with each click.</a:t>
            </a:r>
            <a:endParaRPr lang="en-US" dirty="0" smtClean="0"/>
          </a:p>
        </p:txBody>
      </p:sp>
      <p:sp>
        <p:nvSpPr>
          <p:cNvPr id="97" name="Shape 9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0685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b="1" i="0" u="none" strike="noStrike" cap="none" dirty="0" smtClean="0">
                <a:solidFill>
                  <a:schemeClr val="dk1"/>
                </a:solidFill>
                <a:latin typeface="Calibri"/>
                <a:ea typeface="Calibri"/>
                <a:cs typeface="Calibri"/>
                <a:sym typeface="Calibri"/>
              </a:rPr>
              <a:t>Instructor Notes</a:t>
            </a:r>
            <a:r>
              <a:rPr lang="en-US" b="0" i="0" u="none" strike="noStrike" cap="none" dirty="0" smtClean="0">
                <a:solidFill>
                  <a:schemeClr val="dk1"/>
                </a:solidFill>
                <a:latin typeface="Calibri"/>
                <a:ea typeface="Calibri"/>
                <a:cs typeface="Calibri"/>
                <a:sym typeface="Calibri"/>
              </a:rPr>
              <a:t>:</a:t>
            </a:r>
          </a:p>
          <a:p>
            <a:pPr marR="0" lvl="0" algn="l" rtl="0">
              <a:spcBef>
                <a:spcPts val="0"/>
              </a:spcBef>
              <a:buNone/>
            </a:pPr>
            <a:r>
              <a:rPr lang="en-US" dirty="0" smtClean="0">
                <a:solidFill>
                  <a:srgbClr val="000000"/>
                </a:solidFill>
              </a:rPr>
              <a:t>5.  Prescription pain relief medication interacts with your body differently than over the counter medications.</a:t>
            </a:r>
          </a:p>
          <a:p>
            <a:pPr marR="0" lvl="0" algn="l" rtl="0">
              <a:spcBef>
                <a:spcPts val="0"/>
              </a:spcBef>
              <a:buNone/>
            </a:pPr>
            <a:r>
              <a:rPr lang="en-US" dirty="0" smtClean="0">
                <a:solidFill>
                  <a:srgbClr val="000000"/>
                </a:solidFill>
              </a:rPr>
              <a:t>6.  </a:t>
            </a:r>
            <a:r>
              <a:rPr lang="en-US" i="0" u="none" strike="noStrike" cap="none" dirty="0" smtClean="0">
                <a:solidFill>
                  <a:srgbClr val="000000"/>
                </a:solidFill>
              </a:rPr>
              <a:t>Addiction to opioid prescription drugs and/or heroin is very strong. It alters the body and the mind, and professional help is often necessary to get away</a:t>
            </a:r>
            <a:r>
              <a:rPr lang="en-US" dirty="0" smtClean="0">
                <a:solidFill>
                  <a:srgbClr val="000000"/>
                </a:solidFill>
              </a:rPr>
              <a:t> </a:t>
            </a:r>
            <a:r>
              <a:rPr lang="en-US" i="0" u="none" strike="noStrike" cap="none" dirty="0" smtClean="0">
                <a:solidFill>
                  <a:srgbClr val="000000"/>
                </a:solidFill>
              </a:rPr>
              <a:t>from the addiction.</a:t>
            </a:r>
          </a:p>
          <a:p>
            <a:pPr marR="0" lvl="0" algn="l" rtl="0">
              <a:spcBef>
                <a:spcPts val="0"/>
              </a:spcBef>
              <a:buNone/>
            </a:pPr>
            <a:r>
              <a:rPr lang="en-US" dirty="0" smtClean="0">
                <a:solidFill>
                  <a:srgbClr val="000000"/>
                </a:solidFill>
              </a:rPr>
              <a:t>7. </a:t>
            </a:r>
            <a:r>
              <a:rPr lang="en-US" dirty="0" smtClean="0">
                <a:solidFill>
                  <a:srgbClr val="000000"/>
                </a:solidFill>
                <a:highlight>
                  <a:srgbClr val="FFFFFF"/>
                </a:highlight>
              </a:rPr>
              <a:t>Prescription opioids and heroin both interact with our body by attaching to a specific receptor in the brain.</a:t>
            </a:r>
          </a:p>
          <a:p>
            <a:pPr marR="0" lvl="0" algn="l" rtl="0">
              <a:spcBef>
                <a:spcPts val="0"/>
              </a:spcBef>
              <a:buNone/>
            </a:pPr>
            <a:r>
              <a:rPr lang="en-US" dirty="0" smtClean="0">
                <a:solidFill>
                  <a:srgbClr val="000000"/>
                </a:solidFill>
              </a:rPr>
              <a:t>8. </a:t>
            </a:r>
            <a:r>
              <a:rPr lang="en-US" i="0" u="none" strike="noStrike" cap="none" dirty="0" smtClean="0">
                <a:solidFill>
                  <a:srgbClr val="000000"/>
                </a:solidFill>
              </a:rPr>
              <a:t>Heroin affect both brain and body and can cause people to become physically and psychologically dependent on them to perform normal daily functions.</a:t>
            </a:r>
          </a:p>
          <a:p>
            <a:pPr marR="0" lvl="0" algn="l" rtl="0">
              <a:spcBef>
                <a:spcPts val="0"/>
              </a:spcBef>
              <a:buNone/>
            </a:pPr>
            <a:endParaRPr lang="en-US" dirty="0" smtClean="0"/>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dirty="0" smtClean="0"/>
              <a:t>Each</a:t>
            </a:r>
            <a:r>
              <a:rPr lang="en-US" baseline="0" dirty="0" smtClean="0"/>
              <a:t> fact will appear with each click.</a:t>
            </a:r>
            <a:endParaRPr lang="en-US" dirty="0" smtClean="0"/>
          </a:p>
          <a:p>
            <a:pPr marR="0" lvl="0" algn="l" rtl="0">
              <a:spcBef>
                <a:spcPts val="0"/>
              </a:spcBef>
              <a:buNone/>
            </a:pPr>
            <a:endParaRPr lang="en-US" dirty="0"/>
          </a:p>
        </p:txBody>
      </p:sp>
      <p:sp>
        <p:nvSpPr>
          <p:cNvPr id="97" name="Shape 9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0685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Brainstorm with students about what they think opioids are and where they come from</a:t>
            </a:r>
            <a:r>
              <a:rPr lang="en-US" sz="1200" b="0" i="0" u="none" strike="noStrike" cap="none" dirty="0" smtClean="0">
                <a:solidFill>
                  <a:schemeClr val="dk1"/>
                </a:solidFill>
                <a:latin typeface="Calibri"/>
                <a:ea typeface="Calibri"/>
                <a:cs typeface="Calibri"/>
                <a:sym typeface="Calibri"/>
              </a:rPr>
              <a:t>. </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Definition will appear</a:t>
            </a:r>
            <a:r>
              <a:rPr lang="en-US" sz="1200" b="0" i="0" u="none" strike="noStrike" cap="none" baseline="0" dirty="0" smtClean="0">
                <a:solidFill>
                  <a:schemeClr val="dk1"/>
                </a:solidFill>
                <a:latin typeface="Calibri"/>
                <a:ea typeface="Calibri"/>
                <a:cs typeface="Calibri"/>
                <a:sym typeface="Calibri"/>
              </a:rPr>
              <a:t> with click.</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dirty="0"/>
          </a:p>
        </p:txBody>
      </p:sp>
      <p:sp>
        <p:nvSpPr>
          <p:cNvPr id="111" name="Shape 11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7309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Missing words for students to choose from: </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poppy</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Morphine</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opioids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heroin</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fully synthetic</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opioids</a:t>
            </a:r>
          </a:p>
          <a:p>
            <a:pPr marL="171450" marR="0" lvl="0" indent="-171450" algn="l" rtl="0">
              <a:spcBef>
                <a:spcPts val="0"/>
              </a:spcBef>
              <a:buClr>
                <a:schemeClr val="dk1"/>
              </a:buClr>
              <a:buSzPct val="100000"/>
              <a:buFont typeface="Arial"/>
              <a:buChar char="•"/>
            </a:pPr>
            <a:r>
              <a:rPr lang="en-US" sz="1200" b="0" i="0" u="none" strike="noStrike" cap="none" dirty="0" smtClean="0">
                <a:solidFill>
                  <a:schemeClr val="dk1"/>
                </a:solidFill>
                <a:latin typeface="Calibri"/>
                <a:ea typeface="Calibri"/>
                <a:cs typeface="Calibri"/>
                <a:sym typeface="Calibri"/>
              </a:rPr>
              <a:t>Man-made</a:t>
            </a:r>
            <a:endParaRPr lang="en-US" sz="1200" b="0" i="0" u="none" strike="noStrike" cap="none"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dirty="0" smtClean="0">
                <a:solidFill>
                  <a:schemeClr val="dk1"/>
                </a:solidFill>
                <a:latin typeface="Calibri"/>
                <a:ea typeface="Calibri"/>
                <a:cs typeface="Calibri"/>
                <a:sym typeface="Calibri"/>
              </a:rPr>
              <a:t>Fentanyl</a:t>
            </a:r>
          </a:p>
          <a:p>
            <a:pPr marL="171450" marR="0" lvl="0" indent="-171450" algn="l" rtl="0">
              <a:spcBef>
                <a:spcPts val="0"/>
              </a:spcBef>
              <a:buClr>
                <a:schemeClr val="dk1"/>
              </a:buClr>
              <a:buSzPct val="100000"/>
              <a:buFont typeface="Arial"/>
              <a:buChar char="•"/>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Answers will fill-in with click.</a:t>
            </a:r>
            <a:endParaRPr sz="1200" b="0" i="0" u="none" strike="noStrike" cap="none" dirty="0">
              <a:solidFill>
                <a:schemeClr val="dk1"/>
              </a:solidFill>
              <a:latin typeface="Calibri"/>
              <a:ea typeface="Calibri"/>
              <a:cs typeface="Calibri"/>
              <a:sym typeface="Calibri"/>
            </a:endParaRPr>
          </a:p>
        </p:txBody>
      </p:sp>
      <p:sp>
        <p:nvSpPr>
          <p:cNvPr id="120" name="Shape 12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1956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i="0" u="none" strike="noStrike" kern="1200" cap="none" dirty="0" smtClean="0">
                <a:solidFill>
                  <a:schemeClr val="dk1"/>
                </a:solidFill>
                <a:effectLst/>
                <a:latin typeface="Calibri"/>
                <a:ea typeface="Calibri"/>
                <a:cs typeface="Calibri"/>
                <a:sym typeface="Calibri"/>
              </a:rPr>
              <a:t>VIDEO</a:t>
            </a:r>
            <a:r>
              <a:rPr lang="en-US" sz="1200" b="1" i="0" u="none" strike="noStrike" kern="1200" cap="none" baseline="0" dirty="0" smtClean="0">
                <a:solidFill>
                  <a:schemeClr val="dk1"/>
                </a:solidFill>
                <a:effectLst/>
                <a:latin typeface="Calibri"/>
                <a:ea typeface="Calibri"/>
                <a:cs typeface="Calibri"/>
                <a:sym typeface="Calibri"/>
              </a:rPr>
              <a:t> LINKS</a:t>
            </a:r>
            <a:r>
              <a:rPr lang="en-US" sz="1200" b="1" i="0" u="none" strike="noStrike" kern="1200" cap="none" dirty="0" smtClean="0">
                <a:solidFill>
                  <a:schemeClr val="dk1"/>
                </a:solidFill>
                <a:effectLst/>
                <a:latin typeface="Calibri"/>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i="0" u="none" strike="noStrike" kern="1200" cap="none" dirty="0" smtClean="0">
                <a:solidFill>
                  <a:schemeClr val="dk1"/>
                </a:solidFill>
                <a:effectLst/>
                <a:latin typeface="Calibri"/>
                <a:ea typeface="Calibri"/>
                <a:cs typeface="Calibri"/>
                <a:sym typeface="Calibri"/>
              </a:rPr>
              <a:t>Anyone Can Become</a:t>
            </a:r>
            <a:r>
              <a:rPr lang="en-US" sz="1200" b="1" i="0" u="none" strike="noStrike" kern="1200" cap="none" baseline="0" dirty="0" smtClean="0">
                <a:solidFill>
                  <a:schemeClr val="dk1"/>
                </a:solidFill>
                <a:effectLst/>
                <a:latin typeface="Calibri"/>
                <a:ea typeface="Calibri"/>
                <a:cs typeface="Calibri"/>
                <a:sym typeface="Calibri"/>
              </a:rPr>
              <a:t> Addicted to Drugs – English </a:t>
            </a:r>
            <a:r>
              <a:rPr lang="pt-BR" sz="1200" b="0" i="0" u="none" strike="noStrike" kern="1200" cap="none" baseline="0" dirty="0" err="1" smtClean="0">
                <a:solidFill>
                  <a:schemeClr val="dk1"/>
                </a:solidFill>
                <a:effectLst/>
                <a:latin typeface="Calibri"/>
                <a:ea typeface="Calibri"/>
                <a:cs typeface="Calibri"/>
                <a:sym typeface="Calibri"/>
              </a:rPr>
              <a:t>https</a:t>
            </a:r>
            <a:r>
              <a:rPr lang="pt-BR" sz="1200" b="0" i="0" u="none" strike="noStrike" kern="1200" cap="none" baseline="0" dirty="0" smtClean="0">
                <a:solidFill>
                  <a:schemeClr val="dk1"/>
                </a:solidFill>
                <a:effectLst/>
                <a:latin typeface="Calibri"/>
                <a:ea typeface="Calibri"/>
                <a:cs typeface="Calibri"/>
                <a:sym typeface="Calibri"/>
              </a:rPr>
              <a:t>://</a:t>
            </a:r>
            <a:r>
              <a:rPr lang="pt-BR" sz="1200" b="0" i="0" u="none" strike="noStrike" kern="1200" cap="none" baseline="0" dirty="0" err="1" smtClean="0">
                <a:solidFill>
                  <a:schemeClr val="dk1"/>
                </a:solidFill>
                <a:effectLst/>
                <a:latin typeface="Calibri"/>
                <a:ea typeface="Calibri"/>
                <a:cs typeface="Calibri"/>
                <a:sym typeface="Calibri"/>
              </a:rPr>
              <a:t>vimeo.com</a:t>
            </a:r>
            <a:r>
              <a:rPr lang="pt-BR" sz="1200" b="0" i="0" u="none" strike="noStrike" kern="1200" cap="none" baseline="0" dirty="0" smtClean="0">
                <a:solidFill>
                  <a:schemeClr val="dk1"/>
                </a:solidFill>
                <a:effectLst/>
                <a:latin typeface="Calibri"/>
                <a:ea typeface="Calibri"/>
                <a:cs typeface="Calibri"/>
                <a:sym typeface="Calibri"/>
              </a:rPr>
              <a:t>/188196247</a:t>
            </a:r>
            <a:endParaRPr lang="en-US" sz="1200" b="0" i="0" u="none" strike="noStrike" kern="1200" cap="none" dirty="0" smtClean="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i="0" u="none" strike="noStrike" kern="1200" cap="none" dirty="0" smtClean="0">
                <a:solidFill>
                  <a:schemeClr val="dk1"/>
                </a:solidFill>
                <a:effectLst/>
                <a:latin typeface="Calibri"/>
                <a:ea typeface="Calibri"/>
                <a:cs typeface="Calibri"/>
                <a:sym typeface="Calibri"/>
              </a:rPr>
              <a:t>Anyone Can Become Addicted to Drugs – Spanish </a:t>
            </a:r>
            <a:r>
              <a:rPr lang="en-US" sz="1200" b="0" i="0" u="none" strike="noStrike" kern="1200" cap="none" dirty="0" smtClean="0">
                <a:solidFill>
                  <a:schemeClr val="dk1"/>
                </a:solidFill>
                <a:effectLst/>
                <a:latin typeface="Calibri"/>
                <a:ea typeface="Calibri"/>
                <a:cs typeface="Calibri"/>
                <a:sym typeface="Calibri"/>
              </a:rPr>
              <a:t>- https://vimeo.com/188178805</a:t>
            </a:r>
            <a:endParaRPr lang="en-US" sz="1200" b="1"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1"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Notes</a:t>
            </a:r>
            <a:r>
              <a:rPr lang="en-US" sz="1200" b="0" i="0" u="none" strike="noStrike" cap="none" dirty="0" smtClean="0">
                <a:solidFill>
                  <a:schemeClr val="dk1"/>
                </a:solidFill>
                <a:latin typeface="Calibri"/>
                <a:ea typeface="Calibri"/>
                <a:cs typeface="Calibri"/>
                <a:sym typeface="Calibri"/>
              </a:rPr>
              <a:t>:</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Arrange students in small groups. Provide each group with a handout they will list their group answers on. Review one of the potential misconceptions, “addiction is a choice,” with students by watching this video from NIDA: “Anyone Can Become Addicted to Drugs”:</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Questions enter with click.</a:t>
            </a:r>
          </a:p>
        </p:txBody>
      </p:sp>
      <p:sp>
        <p:nvSpPr>
          <p:cNvPr id="128" name="Shape 12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879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smtClean="0"/>
              <a:t>Video </a:t>
            </a:r>
            <a:r>
              <a:rPr lang="en-US" dirty="0"/>
              <a:t>link</a:t>
            </a:r>
            <a:r>
              <a:rPr lang="en-US" dirty="0" smtClean="0"/>
              <a:t>: </a:t>
            </a:r>
            <a:r>
              <a:rPr lang="pt-BR" dirty="0" err="1" smtClean="0"/>
              <a:t>https</a:t>
            </a:r>
            <a:r>
              <a:rPr lang="pt-BR" dirty="0" smtClean="0"/>
              <a:t>://</a:t>
            </a:r>
            <a:r>
              <a:rPr lang="pt-BR" dirty="0" err="1" smtClean="0"/>
              <a:t>vimeo.com</a:t>
            </a:r>
            <a:r>
              <a:rPr lang="pt-BR" dirty="0" smtClean="0"/>
              <a:t>/188196249</a:t>
            </a:r>
            <a:endParaRPr dirty="0"/>
          </a:p>
          <a:p>
            <a:pPr marL="0" marR="0" lvl="0" indent="0" algn="l" rtl="0">
              <a:spcBef>
                <a:spcPts val="0"/>
              </a:spcBef>
              <a:buSzPct val="25000"/>
              <a:buNone/>
            </a:pPr>
            <a:endParaRPr lang="en-US" sz="1200" b="1"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As they view the images, students should note how the brains are different:</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In </a:t>
            </a:r>
            <a:r>
              <a:rPr lang="en-US" sz="1200" b="0" i="0" u="none" strike="noStrike" cap="none" dirty="0" smtClean="0">
                <a:solidFill>
                  <a:schemeClr val="dk1"/>
                </a:solidFill>
                <a:latin typeface="Calibri"/>
                <a:ea typeface="Calibri"/>
                <a:cs typeface="Calibri"/>
                <a:sym typeface="Calibri"/>
              </a:rPr>
              <a:t>Image, </a:t>
            </a:r>
            <a:r>
              <a:rPr lang="en-US" sz="1200" b="0" i="0" u="none" strike="noStrike" cap="none" dirty="0">
                <a:solidFill>
                  <a:schemeClr val="dk1"/>
                </a:solidFill>
                <a:latin typeface="Calibri"/>
                <a:ea typeface="Calibri"/>
                <a:cs typeface="Calibri"/>
                <a:sym typeface="Calibri"/>
              </a:rPr>
              <a:t>the left side shows normal activation of the brain during a cognitive task. The right side shows brain activation with the influence of drugs.  Activation is shown by color: red shows strongest activity, then orange, then yellow, then green. The image on the left shows strong activation in red and orange in the target area while the image on the right shows much less and weaker activation, with only a little yellow or green</a:t>
            </a:r>
            <a:r>
              <a:rPr lang="en-US" sz="1200" b="0" i="0" u="none" strike="noStrike" cap="none" dirty="0" smtClean="0">
                <a:solidFill>
                  <a:schemeClr val="dk1"/>
                </a:solidFill>
                <a:latin typeface="Calibri"/>
                <a:ea typeface="Calibri"/>
                <a:cs typeface="Calibri"/>
                <a:sym typeface="Calibri"/>
              </a:rPr>
              <a:t>.</a:t>
            </a:r>
            <a:endParaRPr lang="en-US" sz="1200" b="0" i="0" u="none" strike="noStrike" cap="none" dirty="0">
              <a:solidFill>
                <a:schemeClr val="dk1"/>
              </a:solidFill>
              <a:latin typeface="Calibri"/>
              <a:ea typeface="Calibri"/>
              <a:cs typeface="Calibri"/>
              <a:sym typeface="Calibri"/>
            </a:endParaRPr>
          </a:p>
        </p:txBody>
      </p:sp>
      <p:sp>
        <p:nvSpPr>
          <p:cNvPr id="135" name="Shape 13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4023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b="1" dirty="0" smtClean="0"/>
              <a:t>Instructor </a:t>
            </a:r>
            <a:r>
              <a:rPr lang="en-US" b="1" dirty="0"/>
              <a:t>Notes:</a:t>
            </a:r>
          </a:p>
          <a:p>
            <a:pPr lvl="0" rtl="0">
              <a:spcBef>
                <a:spcPts val="0"/>
              </a:spcBef>
              <a:buClr>
                <a:schemeClr val="dk1"/>
              </a:buClr>
              <a:buSzPct val="25000"/>
              <a:buFont typeface="Arial"/>
              <a:buNone/>
            </a:pPr>
            <a:r>
              <a:rPr lang="en-US" sz="1100" dirty="0"/>
              <a:t>Clarify with students that opioids act upon the opioid receptors in our nervous system. This is a big deal because of all the different parts they just learned our nervous system controls. Ask students to identify parts of the nervous system that could be affected by opioid misuse and to explain their reasoning. </a:t>
            </a:r>
          </a:p>
        </p:txBody>
      </p:sp>
      <p:sp>
        <p:nvSpPr>
          <p:cNvPr id="148" name="Shape 14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7885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7" name="Shape 17"/>
          <p:cNvSpPr txBox="1">
            <a:spLocks noGrp="1"/>
          </p:cNvSpPr>
          <p:nvPr>
            <p:ph type="body" idx="1"/>
          </p:nvPr>
        </p:nvSpPr>
        <p:spPr>
          <a:xfrm>
            <a:off x="628651" y="1825625"/>
            <a:ext cx="78866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0" name="Shape 20"/>
          <p:cNvSpPr txBox="1">
            <a:spLocks noGrp="1"/>
          </p:cNvSpPr>
          <p:nvPr>
            <p:ph type="sldNum" idx="12"/>
          </p:nvPr>
        </p:nvSpPr>
        <p:spPr>
          <a:xfrm>
            <a:off x="155576" y="6356351"/>
            <a:ext cx="702310" cy="365125"/>
          </a:xfrm>
          <a:prstGeom prst="rect">
            <a:avLst/>
          </a:prstGeom>
          <a:noFill/>
          <a:ln>
            <a:noFill/>
          </a:ln>
        </p:spPr>
        <p:txBody>
          <a:bodyPr lIns="91425" tIns="45700" rIns="91425" bIns="45700" anchor="ctr" anchorCtr="0">
            <a:noAutofit/>
          </a:bodyPr>
          <a:lstStyle>
            <a:lvl1pPr algn="l">
              <a:defRPr sz="1000">
                <a:solidFill>
                  <a:srgbClr val="15284B"/>
                </a:solidFill>
              </a:defRPr>
            </a:lvl1pPr>
          </a:lstStyle>
          <a:p>
            <a:pPr>
              <a:buSzPct val="25000"/>
            </a:pPr>
            <a:fld id="{00000000-1234-1234-1234-123412341234}" type="slidenum">
              <a:rPr lang="en-US" smtClean="0">
                <a:latin typeface="Calibri"/>
                <a:ea typeface="Calibri"/>
                <a:cs typeface="Calibri"/>
                <a:sym typeface="Calibri"/>
              </a:rPr>
              <a:pPr>
                <a:buSzPct val="25000"/>
              </a:pPr>
              <a:t>‹#›</a:t>
            </a:fld>
            <a:endParaRPr lang="en-US" dirty="0">
              <a:latin typeface="Calibri"/>
              <a:ea typeface="Calibri"/>
              <a:cs typeface="Calibri"/>
              <a:sym typeface="Calibri"/>
            </a:endParaRPr>
          </a:p>
        </p:txBody>
      </p:sp>
      <p:sp>
        <p:nvSpPr>
          <p:cNvPr id="12" name="Shape 13"/>
          <p:cNvSpPr txBox="1">
            <a:spLocks noGrp="1"/>
          </p:cNvSpPr>
          <p:nvPr>
            <p:ph type="ftr" idx="11"/>
          </p:nvPr>
        </p:nvSpPr>
        <p:spPr>
          <a:xfrm>
            <a:off x="1823563" y="6355568"/>
            <a:ext cx="4184650" cy="365125"/>
          </a:xfrm>
          <a:prstGeom prst="rect">
            <a:avLst/>
          </a:prstGeom>
          <a:noFill/>
          <a:ln>
            <a:noFill/>
          </a:ln>
        </p:spPr>
        <p:txBody>
          <a:bodyPr lIns="91425" tIns="91425" rIns="91425" bIns="91425" anchor="ctr" anchorCtr="0"/>
          <a:lstStyle>
            <a:lvl1pPr marL="0" marR="0" lvl="0" indent="0" algn="l" rtl="0">
              <a:spcBef>
                <a:spcPts val="0"/>
              </a:spcBef>
              <a:buNone/>
              <a:defRPr sz="600" b="0" i="0" u="none" strike="noStrike" cap="none">
                <a:solidFill>
                  <a:schemeClr val="tx1">
                    <a:lumMod val="50000"/>
                    <a:lumOff val="50000"/>
                  </a:schemeClr>
                </a:solidFill>
                <a:latin typeface="Verdana"/>
                <a:ea typeface="Calibri"/>
                <a:cs typeface="Verdana"/>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dirty="0" smtClean="0"/>
              <a:t>Copyright 2016 Discovery Education, Inc. All rights Reserved.</a:t>
            </a:r>
            <a:endParaRPr lang="en-US" dirty="0"/>
          </a:p>
        </p:txBody>
      </p:sp>
      <p:pic>
        <p:nvPicPr>
          <p:cNvPr id="14" name="Picture 13" descr="DEA_Operation_Prevention_Logo_Two_Col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1394" y="6415030"/>
            <a:ext cx="1139886" cy="265023"/>
          </a:xfrm>
          <a:prstGeom prst="rect">
            <a:avLst/>
          </a:prstGeom>
        </p:spPr>
      </p:pic>
      <p:pic>
        <p:nvPicPr>
          <p:cNvPr id="15" name="Picture 14" descr="DEA_DIS_logopartn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7691" y="6258243"/>
            <a:ext cx="1215232" cy="541823"/>
          </a:xfrm>
          <a:prstGeom prst="rect">
            <a:avLst/>
          </a:prstGeom>
        </p:spPr>
      </p:pic>
      <p:cxnSp>
        <p:nvCxnSpPr>
          <p:cNvPr id="21" name="Straight Connector 20"/>
          <p:cNvCxnSpPr/>
          <p:nvPr userDrawn="1"/>
        </p:nvCxnSpPr>
        <p:spPr>
          <a:xfrm>
            <a:off x="0" y="6258243"/>
            <a:ext cx="9144000" cy="0"/>
          </a:xfrm>
          <a:prstGeom prst="line">
            <a:avLst/>
          </a:prstGeom>
          <a:ln w="3175" cmpd="sng">
            <a:solidFill>
              <a:srgbClr val="15284B"/>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96331" y="57945"/>
            <a:ext cx="4351338" cy="78866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a:t>
            </a:r>
            <a:endParaRPr/>
          </a:p>
        </p:txBody>
      </p:sp>
      <p:sp>
        <p:nvSpPr>
          <p:cNvPr id="77" name="Shape 77"/>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4" y="2285207"/>
            <a:ext cx="5811838" cy="1971674"/>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623094" y="370683"/>
            <a:ext cx="5811838" cy="5800724"/>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a:t>
            </a:r>
            <a:endParaRPr/>
          </a:p>
        </p:txBody>
      </p:sp>
      <p:sp>
        <p:nvSpPr>
          <p:cNvPr id="83" name="Shape 83"/>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1143000" y="1122362"/>
            <a:ext cx="6858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subTitle" idx="1"/>
          </p:nvPr>
        </p:nvSpPr>
        <p:spPr>
          <a:xfrm>
            <a:off x="1143000" y="3602038"/>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a:t>
            </a:r>
            <a:endParaRPr/>
          </a:p>
        </p:txBody>
      </p:sp>
      <p:sp>
        <p:nvSpPr>
          <p:cNvPr id="26" name="Shape 26"/>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23888" y="1709739"/>
            <a:ext cx="78866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623888" y="4589463"/>
            <a:ext cx="78866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a:t>
            </a:r>
            <a:endParaRPr/>
          </a:p>
        </p:txBody>
      </p:sp>
      <p:sp>
        <p:nvSpPr>
          <p:cNvPr id="32" name="Shape 32"/>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a:t>
            </a:r>
            <a:endParaRPr/>
          </a:p>
        </p:txBody>
      </p:sp>
      <p:sp>
        <p:nvSpPr>
          <p:cNvPr id="39" name="Shape 39"/>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2984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29841" y="2505075"/>
            <a:ext cx="386834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29151"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29151" y="2505075"/>
            <a:ext cx="388739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a:t>
            </a:r>
            <a:endParaRPr/>
          </a:p>
        </p:txBody>
      </p:sp>
      <p:sp>
        <p:nvSpPr>
          <p:cNvPr id="48" name="Shape 48"/>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a:t>
            </a:r>
            <a:endParaRPr/>
          </a:p>
        </p:txBody>
      </p:sp>
      <p:sp>
        <p:nvSpPr>
          <p:cNvPr id="53" name="Shape 53"/>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a:t>
            </a:r>
            <a:endParaRPr/>
          </a:p>
        </p:txBody>
      </p:sp>
      <p:sp>
        <p:nvSpPr>
          <p:cNvPr id="57" name="Shape 57"/>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1"/>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87391" y="987425"/>
            <a:ext cx="462914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a:t>
            </a:r>
            <a:endParaRPr/>
          </a:p>
        </p:txBody>
      </p:sp>
      <p:sp>
        <p:nvSpPr>
          <p:cNvPr id="64" name="Shape 64"/>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1"/>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3887391" y="987425"/>
            <a:ext cx="462914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a:t>
            </a:r>
            <a:endParaRPr/>
          </a:p>
        </p:txBody>
      </p:sp>
      <p:sp>
        <p:nvSpPr>
          <p:cNvPr id="71" name="Shape 71"/>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1" y="1825625"/>
            <a:ext cx="78866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0.jpeg"/><Relationship Id="rId4" Type="http://schemas.openxmlformats.org/officeDocument/2006/relationships/hyperlink" Target="https://vimeo.com/188343786"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3" Type="http://schemas.openxmlformats.org/officeDocument/2006/relationships/image" Target="../media/image71.jpeg"/><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9.png"/><Relationship Id="rId9" Type="http://schemas.openxmlformats.org/officeDocument/2006/relationships/image" Target="../media/image76.png"/><Relationship Id="rId14" Type="http://schemas.openxmlformats.org/officeDocument/2006/relationships/image" Target="../media/image81.png"/></Relationships>
</file>

<file path=ppt/slides/_rels/slide12.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1.xml"/><Relationship Id="rId7" Type="http://schemas.openxmlformats.org/officeDocument/2006/relationships/image" Target="../media/image8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2.png"/><Relationship Id="rId5" Type="http://schemas.openxmlformats.org/officeDocument/2006/relationships/image" Target="../media/image9.png"/><Relationship Id="rId10" Type="http://schemas.openxmlformats.org/officeDocument/2006/relationships/image" Target="../media/image86.jpeg"/><Relationship Id="rId4" Type="http://schemas.openxmlformats.org/officeDocument/2006/relationships/notesSlide" Target="../notesSlides/notesSlide12.xml"/><Relationship Id="rId9" Type="http://schemas.openxmlformats.org/officeDocument/2006/relationships/image" Target="../media/image85.png"/></Relationships>
</file>

<file path=ppt/slides/_rels/slide13.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3" Type="http://schemas.openxmlformats.org/officeDocument/2006/relationships/image" Target="../media/image87.jpeg"/><Relationship Id="rId7" Type="http://schemas.openxmlformats.org/officeDocument/2006/relationships/image" Target="../media/image90.jpeg"/><Relationship Id="rId12" Type="http://schemas.openxmlformats.org/officeDocument/2006/relationships/image" Target="../media/image9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jpeg"/><Relationship Id="rId10" Type="http://schemas.openxmlformats.org/officeDocument/2006/relationships/image" Target="../media/image93.png"/><Relationship Id="rId4" Type="http://schemas.openxmlformats.org/officeDocument/2006/relationships/image" Target="../media/image9.png"/><Relationship Id="rId9" Type="http://schemas.openxmlformats.org/officeDocument/2006/relationships/image" Target="../media/image92.png"/></Relationships>
</file>

<file path=ppt/slides/_rels/slide14.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png"/><Relationship Id="rId7" Type="http://schemas.openxmlformats.org/officeDocument/2006/relationships/image" Target="../media/image9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8.png"/><Relationship Id="rId5" Type="http://schemas.openxmlformats.org/officeDocument/2006/relationships/hyperlink" Target="https://www.nimh.nih.gov/brainbasics/index.html" TargetMode="External"/><Relationship Id="rId4" Type="http://schemas.openxmlformats.org/officeDocument/2006/relationships/image" Target="../media/image97.png"/></Relationships>
</file>

<file path=ppt/slides/_rels/slide15.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3" Type="http://schemas.openxmlformats.org/officeDocument/2006/relationships/image" Target="../media/image9.png"/><Relationship Id="rId7" Type="http://schemas.openxmlformats.org/officeDocument/2006/relationships/image" Target="../media/image104.png"/><Relationship Id="rId12" Type="http://schemas.openxmlformats.org/officeDocument/2006/relationships/image" Target="../media/image109.png"/><Relationship Id="rId17" Type="http://schemas.openxmlformats.org/officeDocument/2006/relationships/image" Target="../media/image114.png"/><Relationship Id="rId2" Type="http://schemas.openxmlformats.org/officeDocument/2006/relationships/notesSlide" Target="../notesSlides/notesSlide15.xml"/><Relationship Id="rId16" Type="http://schemas.openxmlformats.org/officeDocument/2006/relationships/image" Target="../media/image113.png"/><Relationship Id="rId1" Type="http://schemas.openxmlformats.org/officeDocument/2006/relationships/slideLayout" Target="../slideLayouts/slideLayout1.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5" Type="http://schemas.openxmlformats.org/officeDocument/2006/relationships/image" Target="../media/image11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 Id="rId14" Type="http://schemas.openxmlformats.org/officeDocument/2006/relationships/image" Target="../media/image111.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17.xml.rels><?xml version="1.0" encoding="UTF-8" standalone="yes"?>
<Relationships xmlns="http://schemas.openxmlformats.org/package/2006/relationships"><Relationship Id="rId8" Type="http://schemas.openxmlformats.org/officeDocument/2006/relationships/image" Target="../media/image122.jpeg"/><Relationship Id="rId13" Type="http://schemas.openxmlformats.org/officeDocument/2006/relationships/image" Target="../media/image127.png"/><Relationship Id="rId3" Type="http://schemas.openxmlformats.org/officeDocument/2006/relationships/image" Target="../media/image9.png"/><Relationship Id="rId7" Type="http://schemas.openxmlformats.org/officeDocument/2006/relationships/image" Target="../media/image121.png"/><Relationship Id="rId12" Type="http://schemas.openxmlformats.org/officeDocument/2006/relationships/image" Target="../media/image12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20.jpeg"/><Relationship Id="rId11" Type="http://schemas.openxmlformats.org/officeDocument/2006/relationships/image" Target="../media/image125.png"/><Relationship Id="rId5" Type="http://schemas.openxmlformats.org/officeDocument/2006/relationships/image" Target="../media/image119.png"/><Relationship Id="rId10" Type="http://schemas.openxmlformats.org/officeDocument/2006/relationships/image" Target="../media/image124.png"/><Relationship Id="rId4" Type="http://schemas.openxmlformats.org/officeDocument/2006/relationships/image" Target="../media/image118.jpeg"/><Relationship Id="rId9" Type="http://schemas.openxmlformats.org/officeDocument/2006/relationships/image" Target="../media/image123.jpeg"/></Relationships>
</file>

<file path=ppt/slides/_rels/slide18.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30.png"/><Relationship Id="rId5" Type="http://schemas.openxmlformats.org/officeDocument/2006/relationships/image" Target="../media/image9.png"/><Relationship Id="rId4" Type="http://schemas.openxmlformats.org/officeDocument/2006/relationships/image" Target="../media/image129.png"/></Relationships>
</file>

<file path=ppt/slides/_rels/slide19.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4.png"/><Relationship Id="rId7" Type="http://schemas.openxmlformats.org/officeDocument/2006/relationships/image" Target="../media/image13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36.png"/><Relationship Id="rId10" Type="http://schemas.openxmlformats.org/officeDocument/2006/relationships/image" Target="../media/image140.png"/><Relationship Id="rId4" Type="http://schemas.openxmlformats.org/officeDocument/2006/relationships/image" Target="../media/image135.png"/><Relationship Id="rId9" Type="http://schemas.openxmlformats.org/officeDocument/2006/relationships/image" Target="../media/image139.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42.png"/><Relationship Id="rId5" Type="http://schemas.openxmlformats.org/officeDocument/2006/relationships/image" Target="../media/image141.jpeg"/><Relationship Id="rId4" Type="http://schemas.openxmlformats.org/officeDocument/2006/relationships/hyperlink" Target="https://vimeo.com/188199459"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47.jpeg"/><Relationship Id="rId3" Type="http://schemas.openxmlformats.org/officeDocument/2006/relationships/image" Target="../media/image143.png"/><Relationship Id="rId7" Type="http://schemas.openxmlformats.org/officeDocument/2006/relationships/image" Target="../media/image14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9.png"/><Relationship Id="rId9" Type="http://schemas.openxmlformats.org/officeDocument/2006/relationships/image" Target="../media/image148.jpeg"/></Relationships>
</file>

<file path=ppt/slides/_rels/slide23.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54.png"/><Relationship Id="rId5" Type="http://schemas.openxmlformats.org/officeDocument/2006/relationships/image" Target="../media/image153.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55.png"/><Relationship Id="rId7" Type="http://schemas.openxmlformats.org/officeDocument/2006/relationships/image" Target="../media/image15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9.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26" Type="http://schemas.openxmlformats.org/officeDocument/2006/relationships/image" Target="../media/image55.png"/><Relationship Id="rId3" Type="http://schemas.openxmlformats.org/officeDocument/2006/relationships/image" Target="../media/image33.png"/><Relationship Id="rId21" Type="http://schemas.openxmlformats.org/officeDocument/2006/relationships/image" Target="../media/image50.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5" Type="http://schemas.openxmlformats.org/officeDocument/2006/relationships/image" Target="../media/image54.png"/><Relationship Id="rId2" Type="http://schemas.openxmlformats.org/officeDocument/2006/relationships/notesSlide" Target="../notesSlides/notesSlide6.xml"/><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40.png"/><Relationship Id="rId24" Type="http://schemas.openxmlformats.org/officeDocument/2006/relationships/image" Target="../media/image53.png"/><Relationship Id="rId5" Type="http://schemas.openxmlformats.org/officeDocument/2006/relationships/image" Target="../media/image34.png"/><Relationship Id="rId15" Type="http://schemas.openxmlformats.org/officeDocument/2006/relationships/image" Target="../media/image44.png"/><Relationship Id="rId23" Type="http://schemas.openxmlformats.org/officeDocument/2006/relationships/image" Target="../media/image52.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9.pn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51.png"/><Relationship Id="rId27"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6.png"/><Relationship Id="rId7" Type="http://schemas.openxmlformats.org/officeDocument/2006/relationships/image" Target="../media/image58.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vimeo.com/188196247" TargetMode="External"/><Relationship Id="rId5" Type="http://schemas.openxmlformats.org/officeDocument/2006/relationships/image" Target="../media/image57.png"/><Relationship Id="rId4" Type="http://schemas.openxmlformats.org/officeDocument/2006/relationships/image" Target="../media/image9.png"/><Relationship Id="rId9" Type="http://schemas.openxmlformats.org/officeDocument/2006/relationships/image" Target="../media/image60.png"/></Relationships>
</file>

<file path=ppt/slides/_rels/slide8.xml.rels><?xml version="1.0" encoding="UTF-8" standalone="yes"?>
<Relationships xmlns="http://schemas.openxmlformats.org/package/2006/relationships"><Relationship Id="rId8" Type="http://schemas.openxmlformats.org/officeDocument/2006/relationships/hyperlink" Target="https://vimeo.com/188196249" TargetMode="External"/><Relationship Id="rId3" Type="http://schemas.openxmlformats.org/officeDocument/2006/relationships/image" Target="../media/image9.png"/><Relationship Id="rId7"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3.png"/><Relationship Id="rId11" Type="http://schemas.openxmlformats.org/officeDocument/2006/relationships/image" Target="../media/image67.png"/><Relationship Id="rId5" Type="http://schemas.openxmlformats.org/officeDocument/2006/relationships/image" Target="../media/image62.png"/><Relationship Id="rId10" Type="http://schemas.openxmlformats.org/officeDocument/2006/relationships/image" Target="../media/image66.png"/><Relationship Id="rId4" Type="http://schemas.openxmlformats.org/officeDocument/2006/relationships/image" Target="../media/image61.png"/><Relationship Id="rId9" Type="http://schemas.openxmlformats.org/officeDocument/2006/relationships/image" Target="../media/image65.png"/></Relationships>
</file>

<file path=ppt/slides/_rels/slide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9.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13" name="Rectangle 12"/>
          <p:cNvSpPr/>
          <p:nvPr/>
        </p:nvSpPr>
        <p:spPr>
          <a:xfrm>
            <a:off x="0" y="0"/>
            <a:ext cx="9144000" cy="6858000"/>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0" y="5079682"/>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DEA_DIS_logopartne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6967" y="5144164"/>
            <a:ext cx="2263982" cy="1009419"/>
          </a:xfrm>
          <a:prstGeom prst="rect">
            <a:avLst/>
          </a:prstGeom>
        </p:spPr>
      </p:pic>
      <p:pic>
        <p:nvPicPr>
          <p:cNvPr id="20" name="Picture 19" descr="DEA_Operation_Prevention_Logo_Two_Color.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20720" y="5455919"/>
            <a:ext cx="1621526" cy="377005"/>
          </a:xfrm>
          <a:prstGeom prst="rect">
            <a:avLst/>
          </a:prstGeom>
        </p:spPr>
      </p:pic>
      <p:pic>
        <p:nvPicPr>
          <p:cNvPr id="3" name="PFE element 5" descr="dZvq2MqUexES1.png"/>
          <p:cNvPicPr>
            <a:picLocks/>
          </p:cNvPicPr>
          <p:nvPr/>
        </p:nvPicPr>
        <p:blipFill>
          <a:blip r:embed="rId5">
            <a:extLst>
              <a:ext uri="{28A0092B-C50C-407E-A947-70E740481C1C}">
                <a14:useLocalDpi xmlns:a14="http://schemas.microsoft.com/office/drawing/2010/main"/>
              </a:ext>
            </a:extLst>
          </a:blip>
          <a:stretch>
            <a:fillRect/>
          </a:stretch>
        </p:blipFill>
        <p:spPr>
          <a:xfrm>
            <a:off x="2531259" y="2108047"/>
            <a:ext cx="4578096" cy="822960"/>
          </a:xfrm>
          <a:prstGeom prst="rect">
            <a:avLst/>
          </a:prstGeom>
        </p:spPr>
      </p:pic>
      <p:pic>
        <p:nvPicPr>
          <p:cNvPr id="4" name="PFE element 6" descr="dZvq2MqUexES2.png"/>
          <p:cNvPicPr>
            <a:picLocks/>
          </p:cNvPicPr>
          <p:nvPr/>
        </p:nvPicPr>
        <p:blipFill>
          <a:blip r:embed="rId6">
            <a:extLst>
              <a:ext uri="{28A0092B-C50C-407E-A947-70E740481C1C}">
                <a14:useLocalDpi xmlns:a14="http://schemas.microsoft.com/office/drawing/2010/main"/>
              </a:ext>
            </a:extLst>
          </a:blip>
          <a:stretch>
            <a:fillRect/>
          </a:stretch>
        </p:blipFill>
        <p:spPr>
          <a:xfrm>
            <a:off x="785123" y="2677883"/>
            <a:ext cx="4358640" cy="1956816"/>
          </a:xfrm>
          <a:prstGeom prst="rect">
            <a:avLst/>
          </a:prstGeom>
        </p:spPr>
      </p:pic>
      <p:sp>
        <p:nvSpPr>
          <p:cNvPr id="17" name="Oval 16"/>
          <p:cNvSpPr/>
          <p:nvPr/>
        </p:nvSpPr>
        <p:spPr>
          <a:xfrm>
            <a:off x="7560354" y="497027"/>
            <a:ext cx="1009450" cy="1009450"/>
          </a:xfrm>
          <a:prstGeom prst="ellipse">
            <a:avLst/>
          </a:prstGeom>
          <a:solidFill>
            <a:srgbClr val="5078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FE element 9" descr="dZvq2MqUexES3.png"/>
          <p:cNvPicPr>
            <a:picLocks/>
          </p:cNvPicPr>
          <p:nvPr/>
        </p:nvPicPr>
        <p:blipFill>
          <a:blip r:embed="rId7">
            <a:extLst>
              <a:ext uri="{28A0092B-C50C-407E-A947-70E740481C1C}">
                <a14:useLocalDpi xmlns:a14="http://schemas.microsoft.com/office/drawing/2010/main"/>
              </a:ext>
            </a:extLst>
          </a:blip>
          <a:stretch>
            <a:fillRect/>
          </a:stretch>
        </p:blipFill>
        <p:spPr>
          <a:xfrm>
            <a:off x="7306459" y="810284"/>
            <a:ext cx="1530096" cy="335280"/>
          </a:xfrm>
          <a:prstGeom prst="rect">
            <a:avLst/>
          </a:prstGeom>
        </p:spPr>
      </p:pic>
      <p:cxnSp>
        <p:nvCxnSpPr>
          <p:cNvPr id="21" name="Straight Connector 20"/>
          <p:cNvCxnSpPr/>
          <p:nvPr/>
        </p:nvCxnSpPr>
        <p:spPr>
          <a:xfrm>
            <a:off x="8067040" y="1673785"/>
            <a:ext cx="0" cy="3985335"/>
          </a:xfrm>
          <a:prstGeom prst="line">
            <a:avLst/>
          </a:prstGeom>
          <a:ln w="28575" cmpd="sng">
            <a:solidFill>
              <a:srgbClr val="00ADDC"/>
            </a:solidFill>
            <a:prstDash val="dot"/>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140960" y="5648960"/>
            <a:ext cx="2926080" cy="0"/>
          </a:xfrm>
          <a:prstGeom prst="line">
            <a:avLst/>
          </a:prstGeom>
          <a:ln w="28575" cmpd="sng">
            <a:solidFill>
              <a:srgbClr val="00ADDC"/>
            </a:solidFill>
            <a:prstDash val="dot"/>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07987" y="2232410"/>
            <a:ext cx="2644139" cy="4921797"/>
          </a:xfrm>
          <a:prstGeom prst="rect">
            <a:avLst/>
          </a:prstGeom>
        </p:spPr>
      </p:pic>
      <p:pic>
        <p:nvPicPr>
          <p:cNvPr id="8" name="PFE element 13" descr="dZvq2MqUexES5.png"/>
          <p:cNvPicPr>
            <a:picLocks/>
          </p:cNvPicPr>
          <p:nvPr/>
        </p:nvPicPr>
        <p:blipFill>
          <a:blip r:embed="rId9">
            <a:extLst>
              <a:ext uri="{28A0092B-C50C-407E-A947-70E740481C1C}">
                <a14:useLocalDpi xmlns:a14="http://schemas.microsoft.com/office/drawing/2010/main"/>
              </a:ext>
            </a:extLst>
          </a:blip>
          <a:stretch>
            <a:fillRect/>
          </a:stretch>
        </p:blipFill>
        <p:spPr>
          <a:xfrm>
            <a:off x="712743" y="1076699"/>
            <a:ext cx="5474208" cy="1908048"/>
          </a:xfrm>
          <a:prstGeom prst="rect">
            <a:avLst/>
          </a:prstGeom>
        </p:spPr>
      </p:pic>
    </p:spTree>
    <p:extLst>
      <p:ext uri="{BB962C8B-B14F-4D97-AF65-F5344CB8AC3E}">
        <p14:creationId xmlns:p14="http://schemas.microsoft.com/office/powerpoint/2010/main" val="58162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2" name="PFE element 132" descr="dZvq2MqUexES94.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pic>
        <p:nvPicPr>
          <p:cNvPr id="11" name="Picture 10" descr="ChasingtheDragon.jpg">
            <a:hlinkClick r:id="rId4"/>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825757"/>
            <a:ext cx="9144000" cy="4680963"/>
          </a:xfrm>
          <a:prstGeom prst="rect">
            <a:avLst/>
          </a:prstGeom>
        </p:spPr>
      </p:pic>
      <p:cxnSp>
        <p:nvCxnSpPr>
          <p:cNvPr id="15" name="Straight Connector 14"/>
          <p:cNvCxnSpPr/>
          <p:nvPr/>
        </p:nvCxnSpPr>
        <p:spPr>
          <a:xfrm>
            <a:off x="14369" y="650240"/>
            <a:ext cx="912963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4369" y="5679440"/>
            <a:ext cx="912963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9</a:t>
            </a:fld>
            <a:endParaRPr lang="en-US"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cxnSp>
        <p:nvCxnSpPr>
          <p:cNvPr id="21" name="Straight Connector 20"/>
          <p:cNvCxnSpPr/>
          <p:nvPr/>
        </p:nvCxnSpPr>
        <p:spPr>
          <a:xfrm>
            <a:off x="7485379" y="2654024"/>
            <a:ext cx="0" cy="743963"/>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481301"/>
            <a:ext cx="7315200" cy="4742268"/>
          </a:xfrm>
          <a:prstGeom prst="rect">
            <a:avLst/>
          </a:prstGeom>
        </p:spPr>
      </p:pic>
      <p:pic>
        <p:nvPicPr>
          <p:cNvPr id="3" name="PFE element 139" descr="dZvq2MqUexES96.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16" name="Rectangle 15"/>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FE element 142" descr="dZvq2MqUexES98.png"/>
          <p:cNvPicPr>
            <a:picLocks/>
          </p:cNvPicPr>
          <p:nvPr/>
        </p:nvPicPr>
        <p:blipFill>
          <a:blip r:embed="rId5">
            <a:extLst>
              <a:ext uri="{28A0092B-C50C-407E-A947-70E740481C1C}">
                <a14:useLocalDpi xmlns:a14="http://schemas.microsoft.com/office/drawing/2010/main"/>
              </a:ext>
            </a:extLst>
          </a:blip>
          <a:stretch>
            <a:fillRect/>
          </a:stretch>
        </p:blipFill>
        <p:spPr>
          <a:xfrm>
            <a:off x="0" y="236723"/>
            <a:ext cx="9144000" cy="1030224"/>
          </a:xfrm>
          <a:prstGeom prst="rect">
            <a:avLst/>
          </a:prstGeom>
        </p:spPr>
      </p:pic>
      <p:cxnSp>
        <p:nvCxnSpPr>
          <p:cNvPr id="18" name="Straight Connector 17"/>
          <p:cNvCxnSpPr/>
          <p:nvPr/>
        </p:nvCxnSpPr>
        <p:spPr>
          <a:xfrm>
            <a:off x="3830140" y="1056367"/>
            <a:ext cx="2360953"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20" name="Oval 19"/>
          <p:cNvSpPr>
            <a:spLocks noChangeAspect="1"/>
          </p:cNvSpPr>
          <p:nvPr/>
        </p:nvSpPr>
        <p:spPr>
          <a:xfrm>
            <a:off x="6245013" y="3465187"/>
            <a:ext cx="2514600" cy="25146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a:spLocks noChangeAspect="1"/>
          </p:cNvSpPr>
          <p:nvPr/>
        </p:nvSpPr>
        <p:spPr>
          <a:xfrm>
            <a:off x="6359313" y="3574093"/>
            <a:ext cx="2286000" cy="2286000"/>
          </a:xfrm>
          <a:prstGeom prst="ellipse">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FE element 146" descr="dZvq2MqUexES99.png"/>
          <p:cNvPicPr>
            <a:picLocks/>
          </p:cNvPicPr>
          <p:nvPr/>
        </p:nvPicPr>
        <p:blipFill>
          <a:blip r:embed="rId6">
            <a:extLst>
              <a:ext uri="{28A0092B-C50C-407E-A947-70E740481C1C}">
                <a14:useLocalDpi xmlns:a14="http://schemas.microsoft.com/office/drawing/2010/main"/>
              </a:ext>
            </a:extLst>
          </a:blip>
          <a:stretch>
            <a:fillRect/>
          </a:stretch>
        </p:blipFill>
        <p:spPr>
          <a:xfrm>
            <a:off x="6356264" y="3815879"/>
            <a:ext cx="2292096" cy="2029968"/>
          </a:xfrm>
          <a:prstGeom prst="rect">
            <a:avLst/>
          </a:prstGeom>
        </p:spPr>
      </p:pic>
      <p:sp>
        <p:nvSpPr>
          <p:cNvPr id="13" name="Oval 12"/>
          <p:cNvSpPr/>
          <p:nvPr/>
        </p:nvSpPr>
        <p:spPr>
          <a:xfrm>
            <a:off x="6976766" y="1824875"/>
            <a:ext cx="1009450" cy="1009450"/>
          </a:xfrm>
          <a:prstGeom prst="ellipse">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FE element 148" descr="dZvq2MqUexES100.png"/>
          <p:cNvPicPr>
            <a:picLocks/>
          </p:cNvPicPr>
          <p:nvPr/>
        </p:nvPicPr>
        <p:blipFill>
          <a:blip r:embed="rId7">
            <a:extLst>
              <a:ext uri="{28A0092B-C50C-407E-A947-70E740481C1C}">
                <a14:useLocalDpi xmlns:a14="http://schemas.microsoft.com/office/drawing/2010/main"/>
              </a:ext>
            </a:extLst>
          </a:blip>
          <a:stretch>
            <a:fillRect/>
          </a:stretch>
        </p:blipFill>
        <p:spPr>
          <a:xfrm>
            <a:off x="6972474" y="2175725"/>
            <a:ext cx="1018032" cy="310896"/>
          </a:xfrm>
          <a:prstGeom prst="rect">
            <a:avLst/>
          </a:prstGeom>
        </p:spPr>
      </p:pic>
      <p:sp>
        <p:nvSpPr>
          <p:cNvPr id="28" name="pfehide149" hidden="1"/>
          <p:cNvSpPr txBox="1"/>
          <p:nvPr/>
        </p:nvSpPr>
        <p:spPr>
          <a:xfrm>
            <a:off x="1947333" y="4715934"/>
            <a:ext cx="697496" cy="307777"/>
          </a:xfrm>
          <a:prstGeom prst="rect">
            <a:avLst/>
          </a:prstGeom>
          <a:noFill/>
        </p:spPr>
        <p:txBody>
          <a:bodyPr wrap="square" rtlCol="0">
            <a:spAutoFit/>
          </a:bodyPr>
          <a:lstStyle/>
          <a:p>
            <a:r>
              <a:rPr lang="en-US" sz="1400" dirty="0" smtClean="0">
                <a:solidFill>
                  <a:srgbClr val="5078C8"/>
                </a:solidFill>
                <a:latin typeface="Montserrat Light"/>
                <a:cs typeface="Montserrat Light"/>
              </a:rPr>
              <a:t>axon</a:t>
            </a:r>
            <a:endParaRPr lang="en-US" dirty="0">
              <a:solidFill>
                <a:srgbClr val="5078C8"/>
              </a:solidFill>
              <a:latin typeface="Montserrat Light"/>
              <a:cs typeface="Montserrat Light"/>
            </a:endParaRPr>
          </a:p>
        </p:txBody>
      </p:sp>
      <p:grpSp>
        <p:nvGrpSpPr>
          <p:cNvPr id="15" name="Group 14"/>
          <p:cNvGrpSpPr/>
          <p:nvPr/>
        </p:nvGrpSpPr>
        <p:grpSpPr>
          <a:xfrm>
            <a:off x="1945561" y="4711326"/>
            <a:ext cx="701040" cy="316992"/>
            <a:chOff x="317500" y="317499"/>
            <a:chExt cx="701040" cy="316992"/>
          </a:xfrm>
        </p:grpSpPr>
        <p:pic>
          <p:nvPicPr>
            <p:cNvPr id="11" name="PFE element 149" descr="dZvq2MqUexES102.png"/>
            <p:cNvPicPr>
              <a:picLocks/>
            </p:cNvPicPr>
            <p:nvPr/>
          </p:nvPicPr>
          <p:blipFill>
            <a:blip r:embed="rId8">
              <a:extLst>
                <a:ext uri="{28A0092B-C50C-407E-A947-70E740481C1C}">
                  <a14:useLocalDpi xmlns:a14="http://schemas.microsoft.com/office/drawing/2010/main"/>
                </a:ext>
              </a:extLst>
            </a:blip>
            <a:stretch>
              <a:fillRect/>
            </a:stretch>
          </p:blipFill>
          <p:spPr>
            <a:xfrm>
              <a:off x="317500" y="317499"/>
              <a:ext cx="701040" cy="316992"/>
            </a:xfrm>
            <a:prstGeom prst="rect">
              <a:avLst/>
            </a:prstGeom>
          </p:spPr>
        </p:pic>
        <p:sp>
          <p:nvSpPr>
            <p:cNvPr id="12" name="Shape_88"/>
            <p:cNvSpPr/>
            <p:nvPr/>
          </p:nvSpPr>
          <p:spPr>
            <a:xfrm>
              <a:off x="317500" y="317499"/>
              <a:ext cx="701040" cy="31699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 name="pfehide150" hidden="1"/>
          <p:cNvSpPr txBox="1"/>
          <p:nvPr/>
        </p:nvSpPr>
        <p:spPr>
          <a:xfrm>
            <a:off x="2377521" y="2685406"/>
            <a:ext cx="1610282" cy="523220"/>
          </a:xfrm>
          <a:prstGeom prst="rect">
            <a:avLst/>
          </a:prstGeom>
          <a:noFill/>
        </p:spPr>
        <p:txBody>
          <a:bodyPr wrap="square" rtlCol="0">
            <a:spAutoFit/>
          </a:bodyPr>
          <a:lstStyle/>
          <a:p>
            <a:pPr algn="ctr"/>
            <a:r>
              <a:rPr lang="en-US" sz="1400" dirty="0" smtClean="0">
                <a:solidFill>
                  <a:srgbClr val="5078C8"/>
                </a:solidFill>
                <a:latin typeface="Montserrat Light"/>
                <a:cs typeface="Montserrat Light"/>
              </a:rPr>
              <a:t>branches </a:t>
            </a:r>
            <a:r>
              <a:rPr lang="en-US" dirty="0" smtClean="0">
                <a:solidFill>
                  <a:srgbClr val="5078C8"/>
                </a:solidFill>
                <a:latin typeface="Montserrat Light"/>
                <a:cs typeface="Montserrat Light"/>
              </a:rPr>
              <a:t/>
            </a:r>
            <a:br>
              <a:rPr lang="en-US" dirty="0" smtClean="0">
                <a:solidFill>
                  <a:srgbClr val="5078C8"/>
                </a:solidFill>
                <a:latin typeface="Montserrat Light"/>
                <a:cs typeface="Montserrat Light"/>
              </a:rPr>
            </a:br>
            <a:r>
              <a:rPr lang="en-US" sz="1400" dirty="0" smtClean="0">
                <a:solidFill>
                  <a:srgbClr val="5078C8"/>
                </a:solidFill>
                <a:latin typeface="Montserrat Light"/>
                <a:cs typeface="Montserrat Light"/>
              </a:rPr>
              <a:t>of axon</a:t>
            </a:r>
            <a:endParaRPr lang="en-US" dirty="0">
              <a:solidFill>
                <a:srgbClr val="5078C8"/>
              </a:solidFill>
              <a:latin typeface="Montserrat Light"/>
              <a:cs typeface="Montserrat Light"/>
            </a:endParaRPr>
          </a:p>
        </p:txBody>
      </p:sp>
      <p:grpSp>
        <p:nvGrpSpPr>
          <p:cNvPr id="23" name="Group 22"/>
          <p:cNvGrpSpPr/>
          <p:nvPr/>
        </p:nvGrpSpPr>
        <p:grpSpPr>
          <a:xfrm>
            <a:off x="2374942" y="2681840"/>
            <a:ext cx="1615440" cy="530352"/>
            <a:chOff x="317500" y="317500"/>
            <a:chExt cx="1615440" cy="530352"/>
          </a:xfrm>
        </p:grpSpPr>
        <p:pic>
          <p:nvPicPr>
            <p:cNvPr id="19" name="PFE element 150" descr="dZvq2MqUexES103.png"/>
            <p:cNvPicPr>
              <a:picLocks/>
            </p:cNvPicPr>
            <p:nvPr/>
          </p:nvPicPr>
          <p:blipFill>
            <a:blip r:embed="rId9">
              <a:extLst>
                <a:ext uri="{28A0092B-C50C-407E-A947-70E740481C1C}">
                  <a14:useLocalDpi xmlns:a14="http://schemas.microsoft.com/office/drawing/2010/main"/>
                </a:ext>
              </a:extLst>
            </a:blip>
            <a:stretch>
              <a:fillRect/>
            </a:stretch>
          </p:blipFill>
          <p:spPr>
            <a:xfrm>
              <a:off x="317500" y="317500"/>
              <a:ext cx="1615440" cy="530352"/>
            </a:xfrm>
            <a:prstGeom prst="rect">
              <a:avLst/>
            </a:prstGeom>
          </p:spPr>
        </p:pic>
        <p:sp>
          <p:nvSpPr>
            <p:cNvPr id="22" name="Shape_89"/>
            <p:cNvSpPr/>
            <p:nvPr/>
          </p:nvSpPr>
          <p:spPr>
            <a:xfrm>
              <a:off x="317500" y="317500"/>
              <a:ext cx="1615440" cy="53035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 name="pfehide151" hidden="1"/>
          <p:cNvSpPr txBox="1"/>
          <p:nvPr/>
        </p:nvSpPr>
        <p:spPr>
          <a:xfrm>
            <a:off x="641854" y="5598483"/>
            <a:ext cx="1610282" cy="307777"/>
          </a:xfrm>
          <a:prstGeom prst="rect">
            <a:avLst/>
          </a:prstGeom>
          <a:noFill/>
        </p:spPr>
        <p:txBody>
          <a:bodyPr wrap="square" rtlCol="0">
            <a:spAutoFit/>
          </a:bodyPr>
          <a:lstStyle/>
          <a:p>
            <a:pPr algn="ctr"/>
            <a:r>
              <a:rPr lang="en-US" sz="1400" dirty="0" smtClean="0">
                <a:solidFill>
                  <a:srgbClr val="5078C8"/>
                </a:solidFill>
                <a:latin typeface="Montserrat Light"/>
                <a:cs typeface="Montserrat Light"/>
              </a:rPr>
              <a:t>cell body</a:t>
            </a:r>
            <a:endParaRPr lang="en-US" dirty="0">
              <a:solidFill>
                <a:srgbClr val="5078C8"/>
              </a:solidFill>
              <a:latin typeface="Montserrat Light"/>
              <a:cs typeface="Montserrat Light"/>
            </a:endParaRPr>
          </a:p>
        </p:txBody>
      </p:sp>
      <p:grpSp>
        <p:nvGrpSpPr>
          <p:cNvPr id="26" name="Group 25"/>
          <p:cNvGrpSpPr/>
          <p:nvPr/>
        </p:nvGrpSpPr>
        <p:grpSpPr>
          <a:xfrm>
            <a:off x="639275" y="5596923"/>
            <a:ext cx="1615440" cy="310896"/>
            <a:chOff x="317500" y="317499"/>
            <a:chExt cx="1615440" cy="310896"/>
          </a:xfrm>
        </p:grpSpPr>
        <p:pic>
          <p:nvPicPr>
            <p:cNvPr id="24" name="PFE element 151" descr="dZvq2MqUexES104.png"/>
            <p:cNvPicPr>
              <a:picLocks/>
            </p:cNvPicPr>
            <p:nvPr/>
          </p:nvPicPr>
          <p:blipFill>
            <a:blip r:embed="rId10">
              <a:extLst>
                <a:ext uri="{28A0092B-C50C-407E-A947-70E740481C1C}">
                  <a14:useLocalDpi xmlns:a14="http://schemas.microsoft.com/office/drawing/2010/main"/>
                </a:ext>
              </a:extLst>
            </a:blip>
            <a:stretch>
              <a:fillRect/>
            </a:stretch>
          </p:blipFill>
          <p:spPr>
            <a:xfrm>
              <a:off x="317500" y="317499"/>
              <a:ext cx="1615440" cy="310896"/>
            </a:xfrm>
            <a:prstGeom prst="rect">
              <a:avLst/>
            </a:prstGeom>
          </p:spPr>
        </p:pic>
        <p:sp>
          <p:nvSpPr>
            <p:cNvPr id="25" name="Shape_90"/>
            <p:cNvSpPr/>
            <p:nvPr/>
          </p:nvSpPr>
          <p:spPr>
            <a:xfrm>
              <a:off x="317500" y="317499"/>
              <a:ext cx="1615440" cy="310896"/>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pfehide152" hidden="1"/>
          <p:cNvSpPr txBox="1"/>
          <p:nvPr/>
        </p:nvSpPr>
        <p:spPr>
          <a:xfrm>
            <a:off x="-91188" y="3574093"/>
            <a:ext cx="1610282" cy="307777"/>
          </a:xfrm>
          <a:prstGeom prst="rect">
            <a:avLst/>
          </a:prstGeom>
          <a:noFill/>
        </p:spPr>
        <p:txBody>
          <a:bodyPr wrap="square" rtlCol="0">
            <a:spAutoFit/>
          </a:bodyPr>
          <a:lstStyle/>
          <a:p>
            <a:pPr algn="ctr"/>
            <a:r>
              <a:rPr lang="en-US" sz="1400" dirty="0" smtClean="0">
                <a:solidFill>
                  <a:srgbClr val="5078C8"/>
                </a:solidFill>
                <a:latin typeface="Montserrat Light"/>
                <a:cs typeface="Montserrat Light"/>
              </a:rPr>
              <a:t>dendrites</a:t>
            </a:r>
            <a:endParaRPr lang="en-US" dirty="0">
              <a:solidFill>
                <a:srgbClr val="5078C8"/>
              </a:solidFill>
              <a:latin typeface="Montserrat Light"/>
              <a:cs typeface="Montserrat Light"/>
            </a:endParaRPr>
          </a:p>
        </p:txBody>
      </p:sp>
      <p:grpSp>
        <p:nvGrpSpPr>
          <p:cNvPr id="30" name="Group 29"/>
          <p:cNvGrpSpPr/>
          <p:nvPr/>
        </p:nvGrpSpPr>
        <p:grpSpPr>
          <a:xfrm>
            <a:off x="-93767" y="3572533"/>
            <a:ext cx="1615440" cy="310896"/>
            <a:chOff x="317500" y="317499"/>
            <a:chExt cx="1615440" cy="310896"/>
          </a:xfrm>
        </p:grpSpPr>
        <p:pic>
          <p:nvPicPr>
            <p:cNvPr id="27" name="PFE element 152" descr="dZvq2MqUexES105.png"/>
            <p:cNvPicPr>
              <a:picLocks/>
            </p:cNvPicPr>
            <p:nvPr/>
          </p:nvPicPr>
          <p:blipFill>
            <a:blip r:embed="rId11">
              <a:extLst>
                <a:ext uri="{28A0092B-C50C-407E-A947-70E740481C1C}">
                  <a14:useLocalDpi xmlns:a14="http://schemas.microsoft.com/office/drawing/2010/main"/>
                </a:ext>
              </a:extLst>
            </a:blip>
            <a:stretch>
              <a:fillRect/>
            </a:stretch>
          </p:blipFill>
          <p:spPr>
            <a:xfrm>
              <a:off x="317500" y="317499"/>
              <a:ext cx="1615440" cy="310896"/>
            </a:xfrm>
            <a:prstGeom prst="rect">
              <a:avLst/>
            </a:prstGeom>
          </p:spPr>
        </p:pic>
        <p:sp>
          <p:nvSpPr>
            <p:cNvPr id="29" name="Shape_91"/>
            <p:cNvSpPr/>
            <p:nvPr/>
          </p:nvSpPr>
          <p:spPr>
            <a:xfrm>
              <a:off x="317500" y="317499"/>
              <a:ext cx="1615440" cy="310896"/>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pfehide153" hidden="1"/>
          <p:cNvSpPr txBox="1"/>
          <p:nvPr/>
        </p:nvSpPr>
        <p:spPr>
          <a:xfrm>
            <a:off x="1311528" y="3705229"/>
            <a:ext cx="1610282" cy="307777"/>
          </a:xfrm>
          <a:prstGeom prst="rect">
            <a:avLst/>
          </a:prstGeom>
          <a:noFill/>
        </p:spPr>
        <p:txBody>
          <a:bodyPr wrap="square" rtlCol="0">
            <a:spAutoFit/>
          </a:bodyPr>
          <a:lstStyle/>
          <a:p>
            <a:pPr algn="ctr"/>
            <a:r>
              <a:rPr lang="en-US" sz="1400" dirty="0" smtClean="0">
                <a:solidFill>
                  <a:srgbClr val="5078C8"/>
                </a:solidFill>
                <a:latin typeface="Montserrat Light"/>
                <a:cs typeface="Montserrat Light"/>
              </a:rPr>
              <a:t>nucleus</a:t>
            </a:r>
            <a:endParaRPr lang="en-US" dirty="0">
              <a:solidFill>
                <a:srgbClr val="5078C8"/>
              </a:solidFill>
              <a:latin typeface="Montserrat Light"/>
              <a:cs typeface="Montserrat Light"/>
            </a:endParaRPr>
          </a:p>
        </p:txBody>
      </p:sp>
      <p:grpSp>
        <p:nvGrpSpPr>
          <p:cNvPr id="39" name="Group 38"/>
          <p:cNvGrpSpPr/>
          <p:nvPr/>
        </p:nvGrpSpPr>
        <p:grpSpPr>
          <a:xfrm>
            <a:off x="1308949" y="3700621"/>
            <a:ext cx="1615440" cy="316992"/>
            <a:chOff x="317500" y="317499"/>
            <a:chExt cx="1615440" cy="316992"/>
          </a:xfrm>
        </p:grpSpPr>
        <p:pic>
          <p:nvPicPr>
            <p:cNvPr id="37" name="PFE element 153" descr="dZvq2MqUexES106.png"/>
            <p:cNvPicPr>
              <a:picLocks/>
            </p:cNvPicPr>
            <p:nvPr/>
          </p:nvPicPr>
          <p:blipFill>
            <a:blip r:embed="rId12">
              <a:extLst>
                <a:ext uri="{28A0092B-C50C-407E-A947-70E740481C1C}">
                  <a14:useLocalDpi xmlns:a14="http://schemas.microsoft.com/office/drawing/2010/main"/>
                </a:ext>
              </a:extLst>
            </a:blip>
            <a:stretch>
              <a:fillRect/>
            </a:stretch>
          </p:blipFill>
          <p:spPr>
            <a:xfrm>
              <a:off x="317500" y="317499"/>
              <a:ext cx="1615440" cy="316992"/>
            </a:xfrm>
            <a:prstGeom prst="rect">
              <a:avLst/>
            </a:prstGeom>
          </p:spPr>
        </p:pic>
        <p:sp>
          <p:nvSpPr>
            <p:cNvPr id="38" name="Shape_92"/>
            <p:cNvSpPr/>
            <p:nvPr/>
          </p:nvSpPr>
          <p:spPr>
            <a:xfrm>
              <a:off x="317500" y="317499"/>
              <a:ext cx="1615440" cy="31699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pfehide154" hidden="1"/>
          <p:cNvSpPr txBox="1"/>
          <p:nvPr/>
        </p:nvSpPr>
        <p:spPr>
          <a:xfrm>
            <a:off x="2747217" y="4869822"/>
            <a:ext cx="1610282" cy="307777"/>
          </a:xfrm>
          <a:prstGeom prst="rect">
            <a:avLst/>
          </a:prstGeom>
          <a:noFill/>
        </p:spPr>
        <p:txBody>
          <a:bodyPr wrap="square" rtlCol="0">
            <a:spAutoFit/>
          </a:bodyPr>
          <a:lstStyle/>
          <a:p>
            <a:pPr algn="ctr"/>
            <a:r>
              <a:rPr lang="en-US" sz="1400" dirty="0" smtClean="0">
                <a:solidFill>
                  <a:srgbClr val="5078C8"/>
                </a:solidFill>
                <a:latin typeface="Montserrat Light"/>
                <a:cs typeface="Montserrat Light"/>
              </a:rPr>
              <a:t>terminal bulbs</a:t>
            </a:r>
            <a:endParaRPr lang="en-US" dirty="0">
              <a:solidFill>
                <a:srgbClr val="5078C8"/>
              </a:solidFill>
              <a:latin typeface="Montserrat Light"/>
              <a:cs typeface="Montserrat Light"/>
            </a:endParaRPr>
          </a:p>
        </p:txBody>
      </p:sp>
      <p:grpSp>
        <p:nvGrpSpPr>
          <p:cNvPr id="42" name="Group 41"/>
          <p:cNvGrpSpPr/>
          <p:nvPr/>
        </p:nvGrpSpPr>
        <p:grpSpPr>
          <a:xfrm>
            <a:off x="2744638" y="4865215"/>
            <a:ext cx="1615440" cy="316992"/>
            <a:chOff x="317500" y="317499"/>
            <a:chExt cx="1615440" cy="316992"/>
          </a:xfrm>
        </p:grpSpPr>
        <p:pic>
          <p:nvPicPr>
            <p:cNvPr id="40" name="PFE element 154" descr="dZvq2MqUexES107.png"/>
            <p:cNvPicPr>
              <a:picLocks/>
            </p:cNvPicPr>
            <p:nvPr/>
          </p:nvPicPr>
          <p:blipFill>
            <a:blip r:embed="rId13">
              <a:extLst>
                <a:ext uri="{28A0092B-C50C-407E-A947-70E740481C1C}">
                  <a14:useLocalDpi xmlns:a14="http://schemas.microsoft.com/office/drawing/2010/main"/>
                </a:ext>
              </a:extLst>
            </a:blip>
            <a:stretch>
              <a:fillRect/>
            </a:stretch>
          </p:blipFill>
          <p:spPr>
            <a:xfrm>
              <a:off x="317500" y="317499"/>
              <a:ext cx="1615440" cy="316992"/>
            </a:xfrm>
            <a:prstGeom prst="rect">
              <a:avLst/>
            </a:prstGeom>
          </p:spPr>
        </p:pic>
        <p:sp>
          <p:nvSpPr>
            <p:cNvPr id="41" name="Shape_93"/>
            <p:cNvSpPr/>
            <p:nvPr/>
          </p:nvSpPr>
          <p:spPr>
            <a:xfrm>
              <a:off x="317500" y="317499"/>
              <a:ext cx="1615440" cy="31699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6" name="pfehide155" hidden="1"/>
          <p:cNvSpPr txBox="1"/>
          <p:nvPr/>
        </p:nvSpPr>
        <p:spPr>
          <a:xfrm>
            <a:off x="4199470" y="4408157"/>
            <a:ext cx="1610282" cy="307777"/>
          </a:xfrm>
          <a:prstGeom prst="rect">
            <a:avLst/>
          </a:prstGeom>
          <a:noFill/>
        </p:spPr>
        <p:txBody>
          <a:bodyPr wrap="square" rtlCol="0">
            <a:spAutoFit/>
          </a:bodyPr>
          <a:lstStyle/>
          <a:p>
            <a:r>
              <a:rPr lang="en-US" sz="1400" dirty="0" smtClean="0">
                <a:solidFill>
                  <a:srgbClr val="5078C8"/>
                </a:solidFill>
                <a:latin typeface="Montserrat Light"/>
                <a:cs typeface="Montserrat Light"/>
              </a:rPr>
              <a:t>synaptic gap</a:t>
            </a:r>
            <a:endParaRPr lang="en-US" dirty="0">
              <a:solidFill>
                <a:srgbClr val="5078C8"/>
              </a:solidFill>
              <a:latin typeface="Montserrat Light"/>
              <a:cs typeface="Montserrat Light"/>
            </a:endParaRPr>
          </a:p>
        </p:txBody>
      </p:sp>
      <p:grpSp>
        <p:nvGrpSpPr>
          <p:cNvPr id="45" name="Group 44"/>
          <p:cNvGrpSpPr/>
          <p:nvPr/>
        </p:nvGrpSpPr>
        <p:grpSpPr>
          <a:xfrm>
            <a:off x="4193843" y="4406597"/>
            <a:ext cx="1621536" cy="310896"/>
            <a:chOff x="317500" y="317499"/>
            <a:chExt cx="1621536" cy="310896"/>
          </a:xfrm>
        </p:grpSpPr>
        <p:pic>
          <p:nvPicPr>
            <p:cNvPr id="43" name="PFE element 155" descr="dZvq2MqUexES108.png"/>
            <p:cNvPicPr>
              <a:picLocks/>
            </p:cNvPicPr>
            <p:nvPr/>
          </p:nvPicPr>
          <p:blipFill>
            <a:blip r:embed="rId14">
              <a:extLst>
                <a:ext uri="{28A0092B-C50C-407E-A947-70E740481C1C}">
                  <a14:useLocalDpi xmlns:a14="http://schemas.microsoft.com/office/drawing/2010/main"/>
                </a:ext>
              </a:extLst>
            </a:blip>
            <a:stretch>
              <a:fillRect/>
            </a:stretch>
          </p:blipFill>
          <p:spPr>
            <a:xfrm>
              <a:off x="317500" y="317499"/>
              <a:ext cx="1621536" cy="310896"/>
            </a:xfrm>
            <a:prstGeom prst="rect">
              <a:avLst/>
            </a:prstGeom>
          </p:spPr>
        </p:pic>
        <p:sp>
          <p:nvSpPr>
            <p:cNvPr id="44" name="Shape_94"/>
            <p:cNvSpPr/>
            <p:nvPr/>
          </p:nvSpPr>
          <p:spPr>
            <a:xfrm>
              <a:off x="317500" y="317499"/>
              <a:ext cx="1621536" cy="310896"/>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10</a:t>
            </a:fld>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ppt_x"/>
                                          </p:val>
                                        </p:tav>
                                        <p:tav tm="100000">
                                          <p:val>
                                            <p:strVal val="#ppt_x"/>
                                          </p:val>
                                        </p:tav>
                                      </p:tavLst>
                                    </p:anim>
                                    <p:anim calcmode="lin" valueType="num">
                                      <p:cBhvr additive="base">
                                        <p:cTn id="4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6" name="PFE element 156" descr="dZvq2MqUexES109.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FE element 159" descr="dZvq2MqUexES111.png"/>
          <p:cNvPicPr>
            <a:picLocks/>
          </p:cNvPicPr>
          <p:nvPr/>
        </p:nvPicPr>
        <p:blipFill>
          <a:blip r:embed="rId6">
            <a:extLst>
              <a:ext uri="{28A0092B-C50C-407E-A947-70E740481C1C}">
                <a14:useLocalDpi xmlns:a14="http://schemas.microsoft.com/office/drawing/2010/main"/>
              </a:ext>
            </a:extLst>
          </a:blip>
          <a:stretch>
            <a:fillRect/>
          </a:stretch>
        </p:blipFill>
        <p:spPr>
          <a:xfrm>
            <a:off x="609599" y="48187"/>
            <a:ext cx="6888480" cy="1731264"/>
          </a:xfrm>
          <a:prstGeom prst="rect">
            <a:avLst/>
          </a:prstGeom>
        </p:spPr>
      </p:pic>
      <p:cxnSp>
        <p:nvCxnSpPr>
          <p:cNvPr id="10" name="Straight Connector 9"/>
          <p:cNvCxnSpPr/>
          <p:nvPr/>
        </p:nvCxnSpPr>
        <p:spPr>
          <a:xfrm>
            <a:off x="2490047" y="1577597"/>
            <a:ext cx="0" cy="743963"/>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12" name="Oval 11"/>
          <p:cNvSpPr>
            <a:spLocks noChangeAspect="1"/>
          </p:cNvSpPr>
          <p:nvPr/>
        </p:nvSpPr>
        <p:spPr>
          <a:xfrm>
            <a:off x="978746" y="2372362"/>
            <a:ext cx="2971800" cy="29718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fehide162" hidden="1"/>
          <p:cNvSpPr txBox="1"/>
          <p:nvPr/>
        </p:nvSpPr>
        <p:spPr>
          <a:xfrm>
            <a:off x="4514694" y="2126528"/>
            <a:ext cx="3977374" cy="853739"/>
          </a:xfrm>
          <a:prstGeom prst="rect">
            <a:avLst/>
          </a:prstGeom>
          <a:noFill/>
          <a:ln>
            <a:noFill/>
          </a:ln>
          <a:effectLst/>
        </p:spPr>
        <p:txBody>
          <a:bodyPr lIns="91425" tIns="91425" rIns="91425" bIns="91425" anchor="t" anchorCtr="0">
            <a:noAutofit/>
          </a:bodyPr>
          <a:lstStyle/>
          <a:p>
            <a:pPr lvl="0">
              <a:buSzPct val="25000"/>
            </a:pPr>
            <a:r>
              <a:rPr lang="en-US" sz="2000" dirty="0">
                <a:solidFill>
                  <a:srgbClr val="15284B"/>
                </a:solidFill>
                <a:latin typeface="Montserrat Light"/>
                <a:ea typeface="Calibri"/>
                <a:cs typeface="Montserrat Light"/>
                <a:sym typeface="Calibri"/>
              </a:rPr>
              <a:t>What do you think when you hear the sound of buzzing</a:t>
            </a:r>
            <a:r>
              <a:rPr lang="en-US" sz="2000" dirty="0" smtClean="0">
                <a:solidFill>
                  <a:srgbClr val="15284B"/>
                </a:solidFill>
                <a:latin typeface="Montserrat Light"/>
                <a:ea typeface="Calibri"/>
                <a:cs typeface="Montserrat Light"/>
                <a:sym typeface="Calibri"/>
              </a:rPr>
              <a:t>?</a:t>
            </a:r>
            <a:endParaRPr lang="en-US" sz="2000" dirty="0">
              <a:solidFill>
                <a:srgbClr val="15284B"/>
              </a:solidFill>
              <a:latin typeface="Montserrat Light"/>
              <a:ea typeface="Calibri"/>
              <a:cs typeface="Montserrat Light"/>
              <a:sym typeface="Calibri"/>
            </a:endParaRPr>
          </a:p>
        </p:txBody>
      </p:sp>
      <p:grpSp>
        <p:nvGrpSpPr>
          <p:cNvPr id="17" name="Group 16"/>
          <p:cNvGrpSpPr/>
          <p:nvPr/>
        </p:nvGrpSpPr>
        <p:grpSpPr>
          <a:xfrm>
            <a:off x="4509989" y="2123629"/>
            <a:ext cx="3986784" cy="859536"/>
            <a:chOff x="317500" y="317499"/>
            <a:chExt cx="3986784" cy="859536"/>
          </a:xfrm>
        </p:grpSpPr>
        <p:pic>
          <p:nvPicPr>
            <p:cNvPr id="15" name="PFE element 162" descr="dZvq2MqUexES112.png"/>
            <p:cNvPicPr>
              <a:picLocks/>
            </p:cNvPicPr>
            <p:nvPr/>
          </p:nvPicPr>
          <p:blipFill>
            <a:blip r:embed="rId7">
              <a:extLst>
                <a:ext uri="{28A0092B-C50C-407E-A947-70E740481C1C}">
                  <a14:useLocalDpi xmlns:a14="http://schemas.microsoft.com/office/drawing/2010/main"/>
                </a:ext>
              </a:extLst>
            </a:blip>
            <a:stretch>
              <a:fillRect/>
            </a:stretch>
          </p:blipFill>
          <p:spPr>
            <a:xfrm>
              <a:off x="317500" y="317499"/>
              <a:ext cx="3986784" cy="859536"/>
            </a:xfrm>
            <a:prstGeom prst="rect">
              <a:avLst/>
            </a:prstGeom>
          </p:spPr>
        </p:pic>
        <p:sp>
          <p:nvSpPr>
            <p:cNvPr id="16" name="Shape_95"/>
            <p:cNvSpPr/>
            <p:nvPr/>
          </p:nvSpPr>
          <p:spPr>
            <a:xfrm>
              <a:off x="317500" y="317499"/>
              <a:ext cx="3986784" cy="859536"/>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 name="bees-buzzing-0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87866" y="5105394"/>
            <a:ext cx="812800" cy="812800"/>
          </a:xfrm>
          <a:prstGeom prst="rect">
            <a:avLst/>
          </a:prstGeom>
        </p:spPr>
      </p:pic>
      <p:sp>
        <p:nvSpPr>
          <p:cNvPr id="3" name="pfehide164" hidden="1"/>
          <p:cNvSpPr txBox="1"/>
          <p:nvPr/>
        </p:nvSpPr>
        <p:spPr>
          <a:xfrm>
            <a:off x="4514694" y="3117427"/>
            <a:ext cx="3920067" cy="2800767"/>
          </a:xfrm>
          <a:prstGeom prst="rect">
            <a:avLst/>
          </a:prstGeom>
          <a:noFill/>
        </p:spPr>
        <p:txBody>
          <a:bodyPr wrap="square" rtlCol="0">
            <a:spAutoFit/>
          </a:bodyPr>
          <a:lstStyle/>
          <a:p>
            <a:pPr marL="342900" lvl="0" indent="-342900">
              <a:spcAft>
                <a:spcPts val="1200"/>
              </a:spcAft>
              <a:buClr>
                <a:srgbClr val="CF0A2C"/>
              </a:buClr>
              <a:buSzPct val="100000"/>
              <a:buFont typeface="+mj-lt"/>
              <a:buAutoNum type="arabicPeriod"/>
            </a:pPr>
            <a:r>
              <a:rPr lang="en-US" sz="1400" dirty="0">
                <a:solidFill>
                  <a:srgbClr val="15284B"/>
                </a:solidFill>
                <a:latin typeface="Montserrat Light"/>
                <a:ea typeface="Calibri"/>
                <a:cs typeface="Montserrat Light"/>
                <a:sym typeface="Calibri"/>
              </a:rPr>
              <a:t>We hear the sound.</a:t>
            </a:r>
          </a:p>
          <a:p>
            <a:pPr marL="342900" lvl="0" indent="-342900">
              <a:spcAft>
                <a:spcPts val="1200"/>
              </a:spcAft>
              <a:buClr>
                <a:srgbClr val="CF0A2C"/>
              </a:buClr>
              <a:buSzPct val="100000"/>
              <a:buFont typeface="+mj-lt"/>
              <a:buAutoNum type="arabicPeriod"/>
            </a:pPr>
            <a:r>
              <a:rPr lang="en-US" sz="1400" dirty="0">
                <a:solidFill>
                  <a:srgbClr val="15284B"/>
                </a:solidFill>
                <a:latin typeface="Montserrat Light"/>
                <a:ea typeface="Calibri"/>
                <a:cs typeface="Montserrat Light"/>
                <a:sym typeface="Calibri"/>
              </a:rPr>
              <a:t>Our auditory processes relay the message to the brain.</a:t>
            </a:r>
          </a:p>
          <a:p>
            <a:pPr marL="342900" lvl="0" indent="-342900">
              <a:spcAft>
                <a:spcPts val="1200"/>
              </a:spcAft>
              <a:buClr>
                <a:srgbClr val="CF0A2C"/>
              </a:buClr>
              <a:buSzPct val="100000"/>
              <a:buFont typeface="+mj-lt"/>
              <a:buAutoNum type="arabicPeriod"/>
            </a:pPr>
            <a:r>
              <a:rPr lang="en-US" sz="1400" dirty="0">
                <a:solidFill>
                  <a:srgbClr val="15284B"/>
                </a:solidFill>
                <a:latin typeface="Montserrat Light"/>
                <a:ea typeface="Calibri"/>
                <a:cs typeface="Montserrat Light"/>
                <a:sym typeface="Calibri"/>
              </a:rPr>
              <a:t>The brain determines what the sound is and what should be done.</a:t>
            </a:r>
          </a:p>
          <a:p>
            <a:pPr marL="342900" lvl="0" indent="-342900">
              <a:spcAft>
                <a:spcPts val="1200"/>
              </a:spcAft>
              <a:buClr>
                <a:srgbClr val="CF0A2C"/>
              </a:buClr>
              <a:buSzPct val="100000"/>
              <a:buFont typeface="+mj-lt"/>
              <a:buAutoNum type="arabicPeriod"/>
            </a:pPr>
            <a:r>
              <a:rPr lang="en-US" sz="1400" dirty="0">
                <a:solidFill>
                  <a:srgbClr val="15284B"/>
                </a:solidFill>
                <a:latin typeface="Montserrat Light"/>
                <a:ea typeface="Calibri"/>
                <a:cs typeface="Montserrat Light"/>
                <a:sym typeface="Calibri"/>
              </a:rPr>
              <a:t>The brain then sends a message to the rest of the body telling it what to do.</a:t>
            </a:r>
          </a:p>
          <a:p>
            <a:pPr marL="342900" lvl="0" indent="-342900">
              <a:spcAft>
                <a:spcPts val="1200"/>
              </a:spcAft>
              <a:buClr>
                <a:srgbClr val="CF0A2C"/>
              </a:buClr>
              <a:buSzPct val="100000"/>
              <a:buFont typeface="+mj-lt"/>
              <a:buAutoNum type="arabicPeriod"/>
            </a:pPr>
            <a:r>
              <a:rPr lang="en-US" sz="1400" dirty="0">
                <a:solidFill>
                  <a:srgbClr val="15284B"/>
                </a:solidFill>
                <a:latin typeface="Montserrat Light"/>
                <a:ea typeface="Calibri"/>
                <a:cs typeface="Montserrat Light"/>
                <a:sym typeface="Calibri"/>
              </a:rPr>
              <a:t>The body responds. </a:t>
            </a:r>
          </a:p>
          <a:p>
            <a:endParaRPr lang="en-US" dirty="0"/>
          </a:p>
        </p:txBody>
      </p:sp>
      <p:grpSp>
        <p:nvGrpSpPr>
          <p:cNvPr id="20" name="Group 19"/>
          <p:cNvGrpSpPr/>
          <p:nvPr/>
        </p:nvGrpSpPr>
        <p:grpSpPr>
          <a:xfrm>
            <a:off x="4511815" y="3106586"/>
            <a:ext cx="3925824" cy="2822448"/>
            <a:chOff x="317499" y="317499"/>
            <a:chExt cx="3925824" cy="2822448"/>
          </a:xfrm>
        </p:grpSpPr>
        <p:pic>
          <p:nvPicPr>
            <p:cNvPr id="18" name="PFE element 164" descr="dZvq2MqUexES113.png"/>
            <p:cNvPicPr>
              <a:picLocks/>
            </p:cNvPicPr>
            <p:nvPr/>
          </p:nvPicPr>
          <p:blipFill>
            <a:blip r:embed="rId9">
              <a:extLst>
                <a:ext uri="{28A0092B-C50C-407E-A947-70E740481C1C}">
                  <a14:useLocalDpi xmlns:a14="http://schemas.microsoft.com/office/drawing/2010/main"/>
                </a:ext>
              </a:extLst>
            </a:blip>
            <a:stretch>
              <a:fillRect/>
            </a:stretch>
          </p:blipFill>
          <p:spPr>
            <a:xfrm>
              <a:off x="317499" y="317499"/>
              <a:ext cx="3925824" cy="2822448"/>
            </a:xfrm>
            <a:prstGeom prst="rect">
              <a:avLst/>
            </a:prstGeom>
          </p:spPr>
        </p:pic>
        <p:sp>
          <p:nvSpPr>
            <p:cNvPr id="19" name="Shape_96"/>
            <p:cNvSpPr/>
            <p:nvPr/>
          </p:nvSpPr>
          <p:spPr>
            <a:xfrm>
              <a:off x="317499" y="317499"/>
              <a:ext cx="3925824" cy="282244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Picture 13"/>
          <p:cNvPicPr>
            <a:picLocks/>
          </p:cNvPicPr>
          <p:nvPr/>
        </p:nvPicPr>
        <p:blipFill rotWithShape="1">
          <a:blip r:embed="rId10" cstate="screen">
            <a:extLst>
              <a:ext uri="{28A0092B-C50C-407E-A947-70E740481C1C}">
                <a14:useLocalDpi xmlns:a14="http://schemas.microsoft.com/office/drawing/2010/main"/>
              </a:ext>
            </a:extLst>
          </a:blip>
          <a:srcRect/>
          <a:stretch/>
        </p:blipFill>
        <p:spPr>
          <a:xfrm>
            <a:off x="1100666" y="2478924"/>
            <a:ext cx="2743200" cy="2743200"/>
          </a:xfrm>
          <a:prstGeom prst="ellipse">
            <a:avLst/>
          </a:prstGeom>
        </p:spPr>
      </p:pic>
      <p:sp>
        <p:nvSpPr>
          <p:cNvPr id="4" name="Slide Number Placeholder 3"/>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11</a:t>
            </a:fld>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45" fill="hold"/>
                                        <p:tgtEl>
                                          <p:spTgt spid="2"/>
                                        </p:tgtEl>
                                      </p:cBhvr>
                                    </p:cmd>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9" presetClass="entr" presetSubtype="0" fill="hold" nodeType="withEffect">
                                  <p:stCondLst>
                                    <p:cond delay="500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2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endCondLst>
                    <p:cond evt="onStopAudio" delay="0">
                      <p:tgtEl>
                        <p:sldTgt/>
                      </p:tgtEl>
                    </p:cond>
                  </p:endCondLst>
                </p:cTn>
                <p:tgtEl>
                  <p:spTgt spid="2"/>
                </p:tgtEl>
              </p:cMediaNode>
            </p:audio>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5" name="Picture 14" descr="Neurotransmitters_9.C.2.B.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8700" y="4598802"/>
            <a:ext cx="4177181" cy="1529639"/>
          </a:xfrm>
          <a:prstGeom prst="rect">
            <a:avLst/>
          </a:prstGeom>
        </p:spPr>
      </p:pic>
      <p:pic>
        <p:nvPicPr>
          <p:cNvPr id="2" name="PFE element 167" descr="dZvq2MqUexES114.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pic>
        <p:nvPicPr>
          <p:cNvPr id="6" name="Picture 5"/>
          <p:cNvPicPr>
            <a:picLocks/>
          </p:cNvPicPr>
          <p:nvPr/>
        </p:nvPicPr>
        <p:blipFill rotWithShape="1">
          <a:blip r:embed="rId5" cstate="screen">
            <a:extLst>
              <a:ext uri="{28A0092B-C50C-407E-A947-70E740481C1C}">
                <a14:useLocalDpi xmlns:a14="http://schemas.microsoft.com/office/drawing/2010/main"/>
              </a:ext>
            </a:extLst>
          </a:blip>
          <a:srcRect/>
          <a:stretch/>
        </p:blipFill>
        <p:spPr>
          <a:xfrm flipH="1">
            <a:off x="2522406" y="2394072"/>
            <a:ext cx="1828800" cy="1828800"/>
          </a:xfrm>
          <a:prstGeom prst="ellipse">
            <a:avLst/>
          </a:prstGeom>
        </p:spPr>
      </p:pic>
      <p:sp>
        <p:nvSpPr>
          <p:cNvPr id="7" name="Oval 6"/>
          <p:cNvSpPr>
            <a:spLocks noChangeAspect="1"/>
          </p:cNvSpPr>
          <p:nvPr/>
        </p:nvSpPr>
        <p:spPr>
          <a:xfrm>
            <a:off x="2404145" y="2286141"/>
            <a:ext cx="2057400" cy="20574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FE element 172" descr="dZvq2MqUexES116.png"/>
          <p:cNvPicPr>
            <a:picLocks/>
          </p:cNvPicPr>
          <p:nvPr/>
        </p:nvPicPr>
        <p:blipFill>
          <a:blip r:embed="rId6">
            <a:extLst>
              <a:ext uri="{28A0092B-C50C-407E-A947-70E740481C1C}">
                <a14:useLocalDpi xmlns:a14="http://schemas.microsoft.com/office/drawing/2010/main"/>
              </a:ext>
            </a:extLst>
          </a:blip>
          <a:stretch>
            <a:fillRect/>
          </a:stretch>
        </p:blipFill>
        <p:spPr>
          <a:xfrm>
            <a:off x="0" y="228256"/>
            <a:ext cx="9144000" cy="1030224"/>
          </a:xfrm>
          <a:prstGeom prst="rect">
            <a:avLst/>
          </a:prstGeom>
        </p:spPr>
      </p:pic>
      <p:cxnSp>
        <p:nvCxnSpPr>
          <p:cNvPr id="13" name="Straight Connector 12"/>
          <p:cNvCxnSpPr/>
          <p:nvPr/>
        </p:nvCxnSpPr>
        <p:spPr>
          <a:xfrm>
            <a:off x="7174473" y="1037740"/>
            <a:ext cx="1248167"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25" name="Picture 24"/>
          <p:cNvPicPr>
            <a:picLocks/>
          </p:cNvPicPr>
          <p:nvPr/>
        </p:nvPicPr>
        <p:blipFill rotWithShape="1">
          <a:blip r:embed="rId7" cstate="screen">
            <a:extLst>
              <a:ext uri="{28A0092B-C50C-407E-A947-70E740481C1C}">
                <a14:useLocalDpi xmlns:a14="http://schemas.microsoft.com/office/drawing/2010/main"/>
              </a:ext>
            </a:extLst>
          </a:blip>
          <a:srcRect/>
          <a:stretch/>
        </p:blipFill>
        <p:spPr>
          <a:xfrm>
            <a:off x="4767766" y="2394072"/>
            <a:ext cx="1828800" cy="1828800"/>
          </a:xfrm>
          <a:prstGeom prst="ellipse">
            <a:avLst/>
          </a:prstGeom>
        </p:spPr>
      </p:pic>
      <p:sp>
        <p:nvSpPr>
          <p:cNvPr id="26" name="Oval 25"/>
          <p:cNvSpPr>
            <a:spLocks noChangeAspect="1"/>
          </p:cNvSpPr>
          <p:nvPr/>
        </p:nvSpPr>
        <p:spPr>
          <a:xfrm>
            <a:off x="4666050" y="2286141"/>
            <a:ext cx="2057400" cy="20574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FE element 178" descr="dZvq2MqUexES119.png"/>
          <p:cNvPicPr>
            <a:picLocks/>
          </p:cNvPicPr>
          <p:nvPr/>
        </p:nvPicPr>
        <p:blipFill>
          <a:blip r:embed="rId8">
            <a:extLst>
              <a:ext uri="{28A0092B-C50C-407E-A947-70E740481C1C}">
                <a14:useLocalDpi xmlns:a14="http://schemas.microsoft.com/office/drawing/2010/main"/>
              </a:ext>
            </a:extLst>
          </a:blip>
          <a:stretch>
            <a:fillRect/>
          </a:stretch>
        </p:blipFill>
        <p:spPr>
          <a:xfrm>
            <a:off x="7079394" y="3205546"/>
            <a:ext cx="1853184" cy="530352"/>
          </a:xfrm>
          <a:prstGeom prst="rect">
            <a:avLst/>
          </a:prstGeom>
        </p:spPr>
      </p:pic>
      <p:cxnSp>
        <p:nvCxnSpPr>
          <p:cNvPr id="31" name="Straight Arrow Connector 30"/>
          <p:cNvCxnSpPr/>
          <p:nvPr/>
        </p:nvCxnSpPr>
        <p:spPr>
          <a:xfrm flipH="1">
            <a:off x="6008213" y="3434080"/>
            <a:ext cx="1032667" cy="0"/>
          </a:xfrm>
          <a:prstGeom prst="straightConnector1">
            <a:avLst/>
          </a:prstGeom>
          <a:ln>
            <a:solidFill>
              <a:srgbClr val="CF0A2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2276024" y="3434080"/>
            <a:ext cx="1524000" cy="0"/>
          </a:xfrm>
          <a:prstGeom prst="straightConnector1">
            <a:avLst/>
          </a:prstGeom>
          <a:ln>
            <a:solidFill>
              <a:srgbClr val="CF0A2C"/>
            </a:solidFill>
            <a:tailEnd type="arrow"/>
          </a:ln>
          <a:effectLst/>
        </p:spPr>
        <p:style>
          <a:lnRef idx="2">
            <a:schemeClr val="accent1"/>
          </a:lnRef>
          <a:fillRef idx="0">
            <a:schemeClr val="accent1"/>
          </a:fillRef>
          <a:effectRef idx="1">
            <a:schemeClr val="accent1"/>
          </a:effectRef>
          <a:fontRef idx="minor">
            <a:schemeClr val="tx1"/>
          </a:fontRef>
        </p:style>
      </p:cxnSp>
      <p:pic>
        <p:nvPicPr>
          <p:cNvPr id="16" name="PFE element 181" descr="dZvq2MqUexES120.png"/>
          <p:cNvPicPr>
            <a:picLocks/>
          </p:cNvPicPr>
          <p:nvPr/>
        </p:nvPicPr>
        <p:blipFill>
          <a:blip r:embed="rId9">
            <a:extLst>
              <a:ext uri="{28A0092B-C50C-407E-A947-70E740481C1C}">
                <a14:useLocalDpi xmlns:a14="http://schemas.microsoft.com/office/drawing/2010/main"/>
              </a:ext>
            </a:extLst>
          </a:blip>
          <a:stretch>
            <a:fillRect/>
          </a:stretch>
        </p:blipFill>
        <p:spPr>
          <a:xfrm>
            <a:off x="986911" y="3205546"/>
            <a:ext cx="1292352" cy="530352"/>
          </a:xfrm>
          <a:prstGeom prst="rect">
            <a:avLst/>
          </a:prstGeom>
        </p:spPr>
      </p:pic>
      <p:cxnSp>
        <p:nvCxnSpPr>
          <p:cNvPr id="38" name="Straight Arrow Connector 37"/>
          <p:cNvCxnSpPr/>
          <p:nvPr/>
        </p:nvCxnSpPr>
        <p:spPr>
          <a:xfrm flipV="1">
            <a:off x="5222968" y="5608243"/>
            <a:ext cx="0" cy="222269"/>
          </a:xfrm>
          <a:prstGeom prst="straightConnector1">
            <a:avLst/>
          </a:prstGeom>
          <a:ln>
            <a:solidFill>
              <a:srgbClr val="CF0A2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628063" y="4988560"/>
            <a:ext cx="0" cy="284480"/>
          </a:xfrm>
          <a:prstGeom prst="straightConnector1">
            <a:avLst/>
          </a:prstGeom>
          <a:ln>
            <a:solidFill>
              <a:srgbClr val="CF0A2C"/>
            </a:solidFill>
            <a:tailEnd type="arrow"/>
          </a:ln>
          <a:effectLst/>
        </p:spPr>
        <p:style>
          <a:lnRef idx="2">
            <a:schemeClr val="accent1"/>
          </a:lnRef>
          <a:fillRef idx="0">
            <a:schemeClr val="accent1"/>
          </a:fillRef>
          <a:effectRef idx="1">
            <a:schemeClr val="accent1"/>
          </a:effectRef>
          <a:fontRef idx="minor">
            <a:schemeClr val="tx1"/>
          </a:fontRef>
        </p:style>
      </p:cxnSp>
      <p:pic>
        <p:nvPicPr>
          <p:cNvPr id="18" name="PFE element 184" descr="dZvq2MqUexES121.png"/>
          <p:cNvPicPr>
            <a:picLocks/>
          </p:cNvPicPr>
          <p:nvPr/>
        </p:nvPicPr>
        <p:blipFill>
          <a:blip r:embed="rId10">
            <a:extLst>
              <a:ext uri="{28A0092B-C50C-407E-A947-70E740481C1C}">
                <a14:useLocalDpi xmlns:a14="http://schemas.microsoft.com/office/drawing/2010/main"/>
              </a:ext>
            </a:extLst>
          </a:blip>
          <a:stretch>
            <a:fillRect/>
          </a:stretch>
        </p:blipFill>
        <p:spPr>
          <a:xfrm>
            <a:off x="3931827" y="5717870"/>
            <a:ext cx="1853184" cy="530352"/>
          </a:xfrm>
          <a:prstGeom prst="rect">
            <a:avLst/>
          </a:prstGeom>
        </p:spPr>
      </p:pic>
      <p:pic>
        <p:nvPicPr>
          <p:cNvPr id="19" name="PFE element 185" descr="dZvq2MqUexES122.png"/>
          <p:cNvPicPr>
            <a:picLocks/>
          </p:cNvPicPr>
          <p:nvPr/>
        </p:nvPicPr>
        <p:blipFill>
          <a:blip r:embed="rId11">
            <a:extLst>
              <a:ext uri="{28A0092B-C50C-407E-A947-70E740481C1C}">
                <a14:useLocalDpi xmlns:a14="http://schemas.microsoft.com/office/drawing/2010/main"/>
              </a:ext>
            </a:extLst>
          </a:blip>
          <a:stretch>
            <a:fillRect/>
          </a:stretch>
        </p:blipFill>
        <p:spPr>
          <a:xfrm>
            <a:off x="5351711" y="4638425"/>
            <a:ext cx="1853184" cy="530352"/>
          </a:xfrm>
          <a:prstGeom prst="rect">
            <a:avLst/>
          </a:prstGeom>
        </p:spPr>
      </p:pic>
      <p:pic>
        <p:nvPicPr>
          <p:cNvPr id="22" name="PFE element 28" descr="zV85qIGvCuFR14.png"/>
          <p:cNvPicPr>
            <a:picLocks/>
          </p:cNvPicPr>
          <p:nvPr/>
        </p:nvPicPr>
        <p:blipFill>
          <a:blip r:embed="rId12">
            <a:extLst>
              <a:ext uri="{28A0092B-C50C-407E-A947-70E740481C1C}">
                <a14:useLocalDpi xmlns:a14="http://schemas.microsoft.com/office/drawing/2010/main"/>
              </a:ext>
            </a:extLst>
          </a:blip>
          <a:stretch>
            <a:fillRect/>
          </a:stretch>
        </p:blipFill>
        <p:spPr>
          <a:xfrm>
            <a:off x="0" y="1770781"/>
            <a:ext cx="9144000" cy="384048"/>
          </a:xfrm>
          <a:prstGeom prst="rect">
            <a:avLst/>
          </a:prstGeom>
        </p:spPr>
      </p:pic>
      <p:pic>
        <p:nvPicPr>
          <p:cNvPr id="23" name="PFE element 29" descr="zV85qIGvCuFR15.png"/>
          <p:cNvPicPr>
            <a:picLocks/>
          </p:cNvPicPr>
          <p:nvPr/>
        </p:nvPicPr>
        <p:blipFill>
          <a:blip r:embed="rId13">
            <a:extLst>
              <a:ext uri="{28A0092B-C50C-407E-A947-70E740481C1C}">
                <a14:useLocalDpi xmlns:a14="http://schemas.microsoft.com/office/drawing/2010/main"/>
              </a:ext>
            </a:extLst>
          </a:blip>
          <a:stretch>
            <a:fillRect/>
          </a:stretch>
        </p:blipFill>
        <p:spPr>
          <a:xfrm>
            <a:off x="1778857" y="5012330"/>
            <a:ext cx="1969008" cy="926592"/>
          </a:xfrm>
          <a:prstGeom prst="rect">
            <a:avLst/>
          </a:prstGeom>
        </p:spPr>
      </p:pic>
      <p:sp>
        <p:nvSpPr>
          <p:cNvPr id="4" name="Slide Number Placeholder 3"/>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12</a:t>
            </a:fld>
            <a:endParaRPr lang="en-US"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cxnSp>
        <p:nvCxnSpPr>
          <p:cNvPr id="14" name="Straight Connector 13"/>
          <p:cNvCxnSpPr/>
          <p:nvPr/>
        </p:nvCxnSpPr>
        <p:spPr>
          <a:xfrm>
            <a:off x="7468445" y="2474011"/>
            <a:ext cx="0" cy="963462"/>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6448212" y="3520441"/>
            <a:ext cx="2057400" cy="20574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FE element 189" descr="dZvq2MqUexES123.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pic>
        <p:nvPicPr>
          <p:cNvPr id="6" name="PFE element 191" descr="dZvq2MqUexES125.png"/>
          <p:cNvPicPr>
            <a:picLocks/>
          </p:cNvPicPr>
          <p:nvPr/>
        </p:nvPicPr>
        <p:blipFill>
          <a:blip r:embed="rId4">
            <a:extLst>
              <a:ext uri="{28A0092B-C50C-407E-A947-70E740481C1C}">
                <a14:useLocalDpi xmlns:a14="http://schemas.microsoft.com/office/drawing/2010/main"/>
              </a:ext>
            </a:extLst>
          </a:blip>
          <a:stretch>
            <a:fillRect/>
          </a:stretch>
        </p:blipFill>
        <p:spPr>
          <a:xfrm>
            <a:off x="0" y="245195"/>
            <a:ext cx="9144000" cy="1030224"/>
          </a:xfrm>
          <a:prstGeom prst="rect">
            <a:avLst/>
          </a:prstGeom>
        </p:spPr>
      </p:pic>
      <p:cxnSp>
        <p:nvCxnSpPr>
          <p:cNvPr id="10" name="Straight Connector 9"/>
          <p:cNvCxnSpPr/>
          <p:nvPr/>
        </p:nvCxnSpPr>
        <p:spPr>
          <a:xfrm flipH="1">
            <a:off x="2961283" y="1090507"/>
            <a:ext cx="1163677"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8" name="Picture 7" descr="BrainBasics.png">
            <a:hlinkClick r:id="rId5"/>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12356" y="1955799"/>
            <a:ext cx="5229275" cy="3926840"/>
          </a:xfrm>
          <a:prstGeom prst="rect">
            <a:avLst/>
          </a:prstGeom>
        </p:spPr>
      </p:pic>
      <p:sp>
        <p:nvSpPr>
          <p:cNvPr id="12" name="Oval 11"/>
          <p:cNvSpPr/>
          <p:nvPr/>
        </p:nvSpPr>
        <p:spPr>
          <a:xfrm>
            <a:off x="6963720" y="2074337"/>
            <a:ext cx="1009450" cy="1009450"/>
          </a:xfrm>
          <a:prstGeom prst="ellipse">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FE element 195" descr="dZvq2MqUexES126.png"/>
          <p:cNvPicPr>
            <a:picLocks/>
          </p:cNvPicPr>
          <p:nvPr/>
        </p:nvPicPr>
        <p:blipFill>
          <a:blip r:embed="rId7">
            <a:extLst>
              <a:ext uri="{28A0092B-C50C-407E-A947-70E740481C1C}">
                <a14:useLocalDpi xmlns:a14="http://schemas.microsoft.com/office/drawing/2010/main"/>
              </a:ext>
            </a:extLst>
          </a:blip>
          <a:stretch>
            <a:fillRect/>
          </a:stretch>
        </p:blipFill>
        <p:spPr>
          <a:xfrm>
            <a:off x="6962477" y="2399786"/>
            <a:ext cx="1011936" cy="310896"/>
          </a:xfrm>
          <a:prstGeom prst="rect">
            <a:avLst/>
          </a:prstGeom>
        </p:spPr>
      </p:pic>
      <p:sp>
        <p:nvSpPr>
          <p:cNvPr id="19" name="Oval 18"/>
          <p:cNvSpPr>
            <a:spLocks noChangeAspect="1"/>
          </p:cNvSpPr>
          <p:nvPr/>
        </p:nvSpPr>
        <p:spPr>
          <a:xfrm>
            <a:off x="6570979" y="3638973"/>
            <a:ext cx="1828800" cy="1828800"/>
          </a:xfrm>
          <a:prstGeom prst="ellipse">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FE element 197" descr="dZvq2MqUexES128.png"/>
          <p:cNvPicPr>
            <a:picLocks/>
          </p:cNvPicPr>
          <p:nvPr/>
        </p:nvPicPr>
        <p:blipFill>
          <a:blip r:embed="rId8">
            <a:extLst>
              <a:ext uri="{28A0092B-C50C-407E-A947-70E740481C1C}">
                <a14:useLocalDpi xmlns:a14="http://schemas.microsoft.com/office/drawing/2010/main"/>
              </a:ext>
            </a:extLst>
          </a:blip>
          <a:stretch>
            <a:fillRect/>
          </a:stretch>
        </p:blipFill>
        <p:spPr>
          <a:xfrm>
            <a:off x="6356265" y="3871347"/>
            <a:ext cx="2292096" cy="1652016"/>
          </a:xfrm>
          <a:prstGeom prst="rect">
            <a:avLst/>
          </a:prstGeom>
        </p:spPr>
      </p:pic>
      <p:sp>
        <p:nvSpPr>
          <p:cNvPr id="4" name="Slide Number Placeholder 3"/>
          <p:cNvSpPr>
            <a:spLocks noGrp="1"/>
          </p:cNvSpPr>
          <p:nvPr>
            <p:ph type="sldNum" idx="12"/>
          </p:nvPr>
        </p:nvSpPr>
        <p:spPr>
          <a:xfrm>
            <a:off x="155576" y="6356351"/>
            <a:ext cx="702310" cy="365125"/>
          </a:xfrm>
        </p:spPr>
        <p:txBody>
          <a:bodyPr/>
          <a:lstStyle/>
          <a:p>
            <a:pPr>
              <a:buSzPct val="25000"/>
            </a:pPr>
            <a:fld id="{00000000-1234-1234-1234-123412341234}" type="slidenum">
              <a:rPr lang="en-US" smtClean="0">
                <a:latin typeface="Calibri"/>
                <a:ea typeface="Calibri"/>
                <a:cs typeface="Calibri"/>
                <a:sym typeface="Calibri"/>
              </a:rPr>
              <a:pPr>
                <a:buSzPct val="25000"/>
              </a:pPr>
              <a:t>13</a:t>
            </a:fld>
            <a:endParaRPr lang="en-US"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27" name="Rectangle 26"/>
          <p:cNvSpPr/>
          <p:nvPr/>
        </p:nvSpPr>
        <p:spPr>
          <a:xfrm>
            <a:off x="-1" y="4868043"/>
            <a:ext cx="9144000" cy="139051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0" y="2280049"/>
            <a:ext cx="9144000" cy="138176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0" y="3486283"/>
            <a:ext cx="9144000" cy="138176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2987040" y="1567437"/>
            <a:ext cx="0" cy="4691123"/>
          </a:xfrm>
          <a:prstGeom prst="line">
            <a:avLst/>
          </a:prstGeom>
          <a:ln w="9525" cmpd="sng">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069173" y="1567437"/>
            <a:ext cx="0" cy="4691123"/>
          </a:xfrm>
          <a:prstGeom prst="line">
            <a:avLst/>
          </a:prstGeom>
          <a:ln w="9525" cmpd="sng">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 y="3486283"/>
            <a:ext cx="9144000" cy="0"/>
          </a:xfrm>
          <a:prstGeom prst="line">
            <a:avLst/>
          </a:prstGeom>
          <a:ln w="9525" cmpd="sng">
            <a:solidFill>
              <a:srgbClr val="BFBFB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 y="4868043"/>
            <a:ext cx="9144000" cy="0"/>
          </a:xfrm>
          <a:prstGeom prst="line">
            <a:avLst/>
          </a:prstGeom>
          <a:ln w="9525" cmpd="sng">
            <a:solidFill>
              <a:srgbClr val="BFBFBF"/>
            </a:solidFill>
            <a:prstDash val="solid"/>
          </a:ln>
          <a:effectLst/>
        </p:spPr>
        <p:style>
          <a:lnRef idx="2">
            <a:schemeClr val="accent1"/>
          </a:lnRef>
          <a:fillRef idx="0">
            <a:schemeClr val="accent1"/>
          </a:fillRef>
          <a:effectRef idx="1">
            <a:schemeClr val="accent1"/>
          </a:effectRef>
          <a:fontRef idx="minor">
            <a:schemeClr val="tx1"/>
          </a:fontRef>
        </p:style>
      </p:cxnSp>
      <p:pic>
        <p:nvPicPr>
          <p:cNvPr id="6" name="PFE element 205" descr="dZvq2MqUexES129.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pic>
        <p:nvPicPr>
          <p:cNvPr id="8" name="PFE element 207" descr="dZvq2MqUexES131.png"/>
          <p:cNvPicPr>
            <a:picLocks/>
          </p:cNvPicPr>
          <p:nvPr/>
        </p:nvPicPr>
        <p:blipFill>
          <a:blip r:embed="rId4">
            <a:extLst>
              <a:ext uri="{28A0092B-C50C-407E-A947-70E740481C1C}">
                <a14:useLocalDpi xmlns:a14="http://schemas.microsoft.com/office/drawing/2010/main"/>
              </a:ext>
            </a:extLst>
          </a:blip>
          <a:stretch>
            <a:fillRect/>
          </a:stretch>
        </p:blipFill>
        <p:spPr>
          <a:xfrm>
            <a:off x="0" y="414679"/>
            <a:ext cx="9144000" cy="841248"/>
          </a:xfrm>
          <a:prstGeom prst="rect">
            <a:avLst/>
          </a:prstGeom>
        </p:spPr>
      </p:pic>
      <p:cxnSp>
        <p:nvCxnSpPr>
          <p:cNvPr id="10" name="Straight Connector 9"/>
          <p:cNvCxnSpPr/>
          <p:nvPr/>
        </p:nvCxnSpPr>
        <p:spPr>
          <a:xfrm>
            <a:off x="0" y="2267083"/>
            <a:ext cx="9144000" cy="0"/>
          </a:xfrm>
          <a:prstGeom prst="line">
            <a:avLst/>
          </a:prstGeom>
          <a:ln w="9525" cmpd="sng">
            <a:solidFill>
              <a:srgbClr val="15284B"/>
            </a:solidFill>
            <a:prstDash val="solid"/>
          </a:ln>
          <a:effectLst/>
        </p:spPr>
        <p:style>
          <a:lnRef idx="2">
            <a:schemeClr val="accent1"/>
          </a:lnRef>
          <a:fillRef idx="0">
            <a:schemeClr val="accent1"/>
          </a:fillRef>
          <a:effectRef idx="1">
            <a:schemeClr val="accent1"/>
          </a:effectRef>
          <a:fontRef idx="minor">
            <a:schemeClr val="tx1"/>
          </a:fontRef>
        </p:style>
      </p:cxnSp>
      <p:pic>
        <p:nvPicPr>
          <p:cNvPr id="15" name="PFE element 209" descr="dZvq2MqUexES132.png"/>
          <p:cNvPicPr>
            <a:picLocks/>
          </p:cNvPicPr>
          <p:nvPr/>
        </p:nvPicPr>
        <p:blipFill>
          <a:blip r:embed="rId5">
            <a:extLst>
              <a:ext uri="{28A0092B-C50C-407E-A947-70E740481C1C}">
                <a14:useLocalDpi xmlns:a14="http://schemas.microsoft.com/office/drawing/2010/main"/>
              </a:ext>
            </a:extLst>
          </a:blip>
          <a:stretch>
            <a:fillRect/>
          </a:stretch>
        </p:blipFill>
        <p:spPr>
          <a:xfrm>
            <a:off x="2985817" y="1700198"/>
            <a:ext cx="3084576" cy="457200"/>
          </a:xfrm>
          <a:prstGeom prst="rect">
            <a:avLst/>
          </a:prstGeom>
        </p:spPr>
      </p:pic>
      <p:sp>
        <p:nvSpPr>
          <p:cNvPr id="12" name="pfehide210" hidden="1"/>
          <p:cNvSpPr txBox="1"/>
          <p:nvPr/>
        </p:nvSpPr>
        <p:spPr>
          <a:xfrm>
            <a:off x="444711" y="2622674"/>
            <a:ext cx="2149473" cy="552324"/>
          </a:xfrm>
          <a:prstGeom prst="rect">
            <a:avLst/>
          </a:prstGeom>
          <a:solidFill>
            <a:srgbClr val="000000">
              <a:alpha val="40000"/>
            </a:srgbClr>
          </a:solidFill>
          <a:ln>
            <a:noFill/>
          </a:ln>
          <a:effectLst/>
        </p:spPr>
        <p:txBody>
          <a:bodyPr lIns="91425" tIns="91425" rIns="91425" bIns="91425" anchor="t" anchorCtr="0">
            <a:noAutofit/>
          </a:bodyPr>
          <a:lstStyle/>
          <a:p>
            <a:pPr lvl="0" rtl="0">
              <a:spcBef>
                <a:spcPts val="0"/>
              </a:spcBef>
              <a:buClr>
                <a:srgbClr val="CF0A2C"/>
              </a:buClr>
              <a:buSzPct val="150000"/>
            </a:pPr>
            <a:r>
              <a:rPr lang="en-US" sz="1800" dirty="0" smtClean="0">
                <a:solidFill>
                  <a:srgbClr val="CF0A2C"/>
                </a:solidFill>
                <a:latin typeface="Montserrat Light"/>
                <a:ea typeface="Calibri"/>
                <a:cs typeface="Montserrat Light"/>
                <a:sym typeface="Calibri"/>
              </a:rPr>
              <a:t>Dopamine</a:t>
            </a:r>
          </a:p>
          <a:p>
            <a:pPr lvl="0" rtl="0">
              <a:spcBef>
                <a:spcPts val="0"/>
              </a:spcBef>
              <a:buClr>
                <a:srgbClr val="CF0A2C"/>
              </a:buClr>
              <a:buSzPct val="150000"/>
            </a:pPr>
            <a:endParaRPr lang="en-US" dirty="0">
              <a:solidFill>
                <a:srgbClr val="15284B"/>
              </a:solidFill>
              <a:latin typeface="Montserrat Light"/>
              <a:ea typeface="Calibri"/>
              <a:cs typeface="Montserrat Light"/>
              <a:sym typeface="Calibri"/>
            </a:endParaRPr>
          </a:p>
          <a:p>
            <a:pPr lvl="0" rtl="0">
              <a:spcBef>
                <a:spcPts val="0"/>
              </a:spcBef>
              <a:buClr>
                <a:srgbClr val="CF0A2C"/>
              </a:buClr>
              <a:buSzPct val="150000"/>
            </a:pPr>
            <a:endParaRPr lang="en-US" dirty="0">
              <a:solidFill>
                <a:srgbClr val="15284B"/>
              </a:solidFill>
              <a:latin typeface="Montserrat Light"/>
              <a:ea typeface="Calibri"/>
              <a:cs typeface="Montserrat Light"/>
              <a:sym typeface="Calibri"/>
            </a:endParaRPr>
          </a:p>
          <a:p>
            <a:pPr lvl="0" rtl="0">
              <a:spcBef>
                <a:spcPts val="0"/>
              </a:spcBef>
              <a:buClr>
                <a:srgbClr val="CF0A2C"/>
              </a:buClr>
              <a:buSzPct val="150000"/>
            </a:pPr>
            <a:endParaRPr lang="en-US" sz="1800" dirty="0" smtClean="0">
              <a:solidFill>
                <a:srgbClr val="15284B"/>
              </a:solidFill>
              <a:latin typeface="Montserrat Light"/>
              <a:ea typeface="Calibri"/>
              <a:cs typeface="Montserrat Light"/>
              <a:sym typeface="Calibri"/>
            </a:endParaRPr>
          </a:p>
          <a:p>
            <a:pPr lvl="0" rtl="0">
              <a:spcBef>
                <a:spcPts val="0"/>
              </a:spcBef>
              <a:buClr>
                <a:srgbClr val="CF0A2C"/>
              </a:buClr>
              <a:buSzPct val="150000"/>
            </a:pPr>
            <a:endParaRPr lang="en-US" dirty="0" smtClean="0">
              <a:solidFill>
                <a:srgbClr val="15284B"/>
              </a:solidFill>
              <a:latin typeface="Montserrat Light"/>
              <a:ea typeface="Calibri"/>
              <a:cs typeface="Montserrat Light"/>
              <a:sym typeface="Calibri"/>
            </a:endParaRPr>
          </a:p>
          <a:p>
            <a:pPr lvl="0" rtl="0">
              <a:spcBef>
                <a:spcPts val="0"/>
              </a:spcBef>
              <a:buClr>
                <a:srgbClr val="CF0A2C"/>
              </a:buClr>
              <a:buSzPct val="150000"/>
            </a:pPr>
            <a:endParaRPr lang="en-US" dirty="0" smtClean="0">
              <a:solidFill>
                <a:srgbClr val="15284B"/>
              </a:solidFill>
              <a:latin typeface="Montserrat Light"/>
              <a:ea typeface="Calibri"/>
              <a:cs typeface="Montserrat Light"/>
              <a:sym typeface="Calibri"/>
            </a:endParaRPr>
          </a:p>
          <a:p>
            <a:pPr lvl="0" rtl="0">
              <a:spcBef>
                <a:spcPts val="0"/>
              </a:spcBef>
              <a:buClr>
                <a:srgbClr val="CF0A2C"/>
              </a:buClr>
              <a:buSzPct val="150000"/>
            </a:pPr>
            <a:endParaRPr lang="en-US" dirty="0" smtClean="0">
              <a:solidFill>
                <a:srgbClr val="15284B"/>
              </a:solidFill>
              <a:latin typeface="Montserrat Light"/>
              <a:ea typeface="Calibri"/>
              <a:cs typeface="Montserrat Light"/>
              <a:sym typeface="Calibri"/>
            </a:endParaRPr>
          </a:p>
        </p:txBody>
      </p:sp>
      <p:grpSp>
        <p:nvGrpSpPr>
          <p:cNvPr id="34" name="Group 33"/>
          <p:cNvGrpSpPr/>
          <p:nvPr/>
        </p:nvGrpSpPr>
        <p:grpSpPr>
          <a:xfrm>
            <a:off x="440456" y="2622674"/>
            <a:ext cx="2157984" cy="554736"/>
            <a:chOff x="317499" y="317500"/>
            <a:chExt cx="2157984" cy="554736"/>
          </a:xfrm>
        </p:grpSpPr>
        <p:pic>
          <p:nvPicPr>
            <p:cNvPr id="18" name="PFE element 210" descr="dZvq2MqUexES133.png"/>
            <p:cNvPicPr>
              <a:picLocks/>
            </p:cNvPicPr>
            <p:nvPr/>
          </p:nvPicPr>
          <p:blipFill>
            <a:blip r:embed="rId6">
              <a:extLst>
                <a:ext uri="{28A0092B-C50C-407E-A947-70E740481C1C}">
                  <a14:useLocalDpi xmlns:a14="http://schemas.microsoft.com/office/drawing/2010/main"/>
                </a:ext>
              </a:extLst>
            </a:blip>
            <a:stretch>
              <a:fillRect/>
            </a:stretch>
          </p:blipFill>
          <p:spPr>
            <a:xfrm>
              <a:off x="317499" y="317500"/>
              <a:ext cx="2157984" cy="554736"/>
            </a:xfrm>
            <a:prstGeom prst="rect">
              <a:avLst/>
            </a:prstGeom>
          </p:spPr>
        </p:pic>
        <p:sp>
          <p:nvSpPr>
            <p:cNvPr id="19" name="Shape_97"/>
            <p:cNvSpPr/>
            <p:nvPr/>
          </p:nvSpPr>
          <p:spPr>
            <a:xfrm>
              <a:off x="317499" y="317500"/>
              <a:ext cx="2157984" cy="554736"/>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Rectangle 12"/>
          <p:cNvSpPr/>
          <p:nvPr/>
        </p:nvSpPr>
        <p:spPr>
          <a:xfrm>
            <a:off x="0" y="0"/>
            <a:ext cx="9144000" cy="1600200"/>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FE element 212" descr="dZvq2MqUexES135.png"/>
          <p:cNvPicPr>
            <a:picLocks/>
          </p:cNvPicPr>
          <p:nvPr/>
        </p:nvPicPr>
        <p:blipFill>
          <a:blip r:embed="rId7">
            <a:extLst>
              <a:ext uri="{28A0092B-C50C-407E-A947-70E740481C1C}">
                <a14:useLocalDpi xmlns:a14="http://schemas.microsoft.com/office/drawing/2010/main"/>
              </a:ext>
            </a:extLst>
          </a:blip>
          <a:stretch>
            <a:fillRect/>
          </a:stretch>
        </p:blipFill>
        <p:spPr>
          <a:xfrm>
            <a:off x="0" y="414680"/>
            <a:ext cx="9144000" cy="841248"/>
          </a:xfrm>
          <a:prstGeom prst="rect">
            <a:avLst/>
          </a:prstGeom>
        </p:spPr>
      </p:pic>
      <p:pic>
        <p:nvPicPr>
          <p:cNvPr id="36" name="PFE element 213" descr="dZvq2MqUexES137.png"/>
          <p:cNvPicPr>
            <a:picLocks/>
          </p:cNvPicPr>
          <p:nvPr/>
        </p:nvPicPr>
        <p:blipFill>
          <a:blip r:embed="rId8">
            <a:extLst>
              <a:ext uri="{28A0092B-C50C-407E-A947-70E740481C1C}">
                <a14:useLocalDpi xmlns:a14="http://schemas.microsoft.com/office/drawing/2010/main"/>
              </a:ext>
            </a:extLst>
          </a:blip>
          <a:stretch>
            <a:fillRect/>
          </a:stretch>
        </p:blipFill>
        <p:spPr>
          <a:xfrm>
            <a:off x="0" y="1700198"/>
            <a:ext cx="2987040" cy="457200"/>
          </a:xfrm>
          <a:prstGeom prst="rect">
            <a:avLst/>
          </a:prstGeom>
        </p:spPr>
      </p:pic>
      <p:pic>
        <p:nvPicPr>
          <p:cNvPr id="37" name="PFE element 214" descr="dZvq2MqUexES138.png"/>
          <p:cNvPicPr>
            <a:picLocks/>
          </p:cNvPicPr>
          <p:nvPr/>
        </p:nvPicPr>
        <p:blipFill>
          <a:blip r:embed="rId9">
            <a:extLst>
              <a:ext uri="{28A0092B-C50C-407E-A947-70E740481C1C}">
                <a14:useLocalDpi xmlns:a14="http://schemas.microsoft.com/office/drawing/2010/main"/>
              </a:ext>
            </a:extLst>
          </a:blip>
          <a:stretch>
            <a:fillRect/>
          </a:stretch>
        </p:blipFill>
        <p:spPr>
          <a:xfrm>
            <a:off x="6064903" y="1700198"/>
            <a:ext cx="3090672" cy="457200"/>
          </a:xfrm>
          <a:prstGeom prst="rect">
            <a:avLst/>
          </a:prstGeom>
        </p:spPr>
      </p:pic>
      <p:sp>
        <p:nvSpPr>
          <p:cNvPr id="20" name="pfehide215" hidden="1"/>
          <p:cNvSpPr txBox="1"/>
          <p:nvPr/>
        </p:nvSpPr>
        <p:spPr>
          <a:xfrm>
            <a:off x="3306447" y="2434418"/>
            <a:ext cx="2590006" cy="867582"/>
          </a:xfrm>
          <a:prstGeom prst="rect">
            <a:avLst/>
          </a:prstGeom>
          <a:solidFill>
            <a:srgbClr val="000000">
              <a:alpha val="40000"/>
            </a:srgbClr>
          </a:solidFill>
          <a:ln>
            <a:noFill/>
          </a:ln>
          <a:effectLst/>
        </p:spPr>
        <p:txBody>
          <a:bodyPr lIns="91425" tIns="91425" rIns="91425" bIns="91425" anchor="t" anchorCtr="0">
            <a:noAutofit/>
          </a:bodyPr>
          <a:lstStyle/>
          <a:p>
            <a:pPr lvl="0"/>
            <a:r>
              <a:rPr lang="en-US" sz="1400" dirty="0" smtClean="0">
                <a:solidFill>
                  <a:srgbClr val="15284B"/>
                </a:solidFill>
                <a:latin typeface="Montserrat Light"/>
                <a:ea typeface="Calibri"/>
                <a:cs typeface="Montserrat Light"/>
                <a:sym typeface="Calibri"/>
              </a:rPr>
              <a:t>Enhances </a:t>
            </a:r>
            <a:r>
              <a:rPr lang="en-US" sz="1400" dirty="0">
                <a:solidFill>
                  <a:srgbClr val="15284B"/>
                </a:solidFill>
                <a:latin typeface="Montserrat Light"/>
                <a:ea typeface="Calibri"/>
                <a:cs typeface="Montserrat Light"/>
                <a:sym typeface="Calibri"/>
              </a:rPr>
              <a:t>and increases neurotransmitters released in the reward </a:t>
            </a:r>
            <a:r>
              <a:rPr lang="en-US" sz="1400" dirty="0" smtClean="0">
                <a:solidFill>
                  <a:srgbClr val="15284B"/>
                </a:solidFill>
                <a:latin typeface="Montserrat Light"/>
                <a:ea typeface="Calibri"/>
                <a:cs typeface="Montserrat Light"/>
                <a:sym typeface="Calibri"/>
              </a:rPr>
              <a:t>pathway</a:t>
            </a:r>
          </a:p>
          <a:p>
            <a:pPr lvl="0"/>
            <a:endParaRPr lang="en-US" dirty="0">
              <a:solidFill>
                <a:srgbClr val="15284B"/>
              </a:solidFill>
              <a:latin typeface="Montserrat Light"/>
              <a:ea typeface="Calibri"/>
              <a:cs typeface="Montserrat Light"/>
              <a:sym typeface="Calibri"/>
            </a:endParaRPr>
          </a:p>
          <a:p>
            <a:pPr lvl="0"/>
            <a:endParaRPr lang="en-US" dirty="0">
              <a:solidFill>
                <a:srgbClr val="15284B"/>
              </a:solidFill>
              <a:latin typeface="Montserrat Light"/>
              <a:ea typeface="Calibri"/>
              <a:cs typeface="Montserrat Light"/>
              <a:sym typeface="Calibri"/>
            </a:endParaRPr>
          </a:p>
        </p:txBody>
      </p:sp>
      <p:grpSp>
        <p:nvGrpSpPr>
          <p:cNvPr id="40" name="Group 39"/>
          <p:cNvGrpSpPr/>
          <p:nvPr/>
        </p:nvGrpSpPr>
        <p:grpSpPr>
          <a:xfrm>
            <a:off x="3303002" y="2434418"/>
            <a:ext cx="2596896" cy="871728"/>
            <a:chOff x="317500" y="317500"/>
            <a:chExt cx="2596896" cy="871728"/>
          </a:xfrm>
        </p:grpSpPr>
        <p:pic>
          <p:nvPicPr>
            <p:cNvPr id="38" name="PFE element 215" descr="dZvq2MqUexES139.png"/>
            <p:cNvPicPr>
              <a:picLocks/>
            </p:cNvPicPr>
            <p:nvPr/>
          </p:nvPicPr>
          <p:blipFill>
            <a:blip r:embed="rId10">
              <a:extLst>
                <a:ext uri="{28A0092B-C50C-407E-A947-70E740481C1C}">
                  <a14:useLocalDpi xmlns:a14="http://schemas.microsoft.com/office/drawing/2010/main"/>
                </a:ext>
              </a:extLst>
            </a:blip>
            <a:stretch>
              <a:fillRect/>
            </a:stretch>
          </p:blipFill>
          <p:spPr>
            <a:xfrm>
              <a:off x="317500" y="317500"/>
              <a:ext cx="2596896" cy="871728"/>
            </a:xfrm>
            <a:prstGeom prst="rect">
              <a:avLst/>
            </a:prstGeom>
          </p:spPr>
        </p:pic>
        <p:sp>
          <p:nvSpPr>
            <p:cNvPr id="39" name="Shape_98"/>
            <p:cNvSpPr/>
            <p:nvPr/>
          </p:nvSpPr>
          <p:spPr>
            <a:xfrm>
              <a:off x="317500" y="317500"/>
              <a:ext cx="2596896" cy="87172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pfehide216" hidden="1"/>
          <p:cNvSpPr txBox="1"/>
          <p:nvPr/>
        </p:nvSpPr>
        <p:spPr>
          <a:xfrm>
            <a:off x="3306447" y="3755218"/>
            <a:ext cx="2590006" cy="867582"/>
          </a:xfrm>
          <a:prstGeom prst="rect">
            <a:avLst/>
          </a:prstGeom>
          <a:noFill/>
          <a:ln>
            <a:noFill/>
          </a:ln>
          <a:effectLst/>
        </p:spPr>
        <p:txBody>
          <a:bodyPr lIns="91425" tIns="91425" rIns="91425" bIns="91425" anchor="t" anchorCtr="0">
            <a:noAutofit/>
          </a:bodyPr>
          <a:lstStyle/>
          <a:p>
            <a:pPr lvl="0"/>
            <a:r>
              <a:rPr lang="en-US" sz="1400" dirty="0" smtClean="0">
                <a:solidFill>
                  <a:srgbClr val="15284B"/>
                </a:solidFill>
                <a:latin typeface="Montserrat Light"/>
                <a:ea typeface="Calibri"/>
                <a:cs typeface="Montserrat Light"/>
                <a:sym typeface="Calibri"/>
              </a:rPr>
              <a:t>Reduces </a:t>
            </a:r>
            <a:r>
              <a:rPr lang="en-US" sz="1400" dirty="0">
                <a:solidFill>
                  <a:srgbClr val="15284B"/>
                </a:solidFill>
                <a:latin typeface="Montserrat Light"/>
                <a:ea typeface="Calibri"/>
                <a:cs typeface="Montserrat Light"/>
                <a:sym typeface="Calibri"/>
              </a:rPr>
              <a:t>excitability of neurons and creates the euphoric effect</a:t>
            </a:r>
          </a:p>
        </p:txBody>
      </p:sp>
      <p:grpSp>
        <p:nvGrpSpPr>
          <p:cNvPr id="43" name="Group 42"/>
          <p:cNvGrpSpPr/>
          <p:nvPr/>
        </p:nvGrpSpPr>
        <p:grpSpPr>
          <a:xfrm>
            <a:off x="3303002" y="3753145"/>
            <a:ext cx="2596896" cy="871728"/>
            <a:chOff x="317500" y="317500"/>
            <a:chExt cx="2596896" cy="871728"/>
          </a:xfrm>
        </p:grpSpPr>
        <p:pic>
          <p:nvPicPr>
            <p:cNvPr id="41" name="PFE element 216" descr="dZvq2MqUexES141.png"/>
            <p:cNvPicPr>
              <a:picLocks/>
            </p:cNvPicPr>
            <p:nvPr/>
          </p:nvPicPr>
          <p:blipFill>
            <a:blip r:embed="rId11">
              <a:extLst>
                <a:ext uri="{28A0092B-C50C-407E-A947-70E740481C1C}">
                  <a14:useLocalDpi xmlns:a14="http://schemas.microsoft.com/office/drawing/2010/main"/>
                </a:ext>
              </a:extLst>
            </a:blip>
            <a:stretch>
              <a:fillRect/>
            </a:stretch>
          </p:blipFill>
          <p:spPr>
            <a:xfrm>
              <a:off x="317500" y="317500"/>
              <a:ext cx="2596896" cy="871728"/>
            </a:xfrm>
            <a:prstGeom prst="rect">
              <a:avLst/>
            </a:prstGeom>
          </p:spPr>
        </p:pic>
        <p:sp>
          <p:nvSpPr>
            <p:cNvPr id="42" name="Shape_99"/>
            <p:cNvSpPr/>
            <p:nvPr/>
          </p:nvSpPr>
          <p:spPr>
            <a:xfrm>
              <a:off x="317500" y="317500"/>
              <a:ext cx="2596896" cy="87172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pfehide217" hidden="1"/>
          <p:cNvSpPr txBox="1"/>
          <p:nvPr/>
        </p:nvSpPr>
        <p:spPr>
          <a:xfrm>
            <a:off x="3306447" y="5132997"/>
            <a:ext cx="2590006" cy="867582"/>
          </a:xfrm>
          <a:prstGeom prst="rect">
            <a:avLst/>
          </a:prstGeom>
          <a:noFill/>
          <a:ln>
            <a:noFill/>
          </a:ln>
          <a:effectLst/>
        </p:spPr>
        <p:txBody>
          <a:bodyPr lIns="91425" tIns="91425" rIns="91425" bIns="91425" anchor="t" anchorCtr="0">
            <a:noAutofit/>
          </a:bodyPr>
          <a:lstStyle/>
          <a:p>
            <a:pPr lvl="0"/>
            <a:r>
              <a:rPr lang="en-US" sz="1400" dirty="0" smtClean="0">
                <a:solidFill>
                  <a:srgbClr val="15284B"/>
                </a:solidFill>
                <a:latin typeface="Montserrat Light"/>
                <a:ea typeface="Calibri"/>
                <a:cs typeface="Montserrat Light"/>
                <a:sym typeface="Calibri"/>
              </a:rPr>
              <a:t>Reduces </a:t>
            </a:r>
            <a:r>
              <a:rPr lang="en-US" sz="1400" dirty="0">
                <a:solidFill>
                  <a:srgbClr val="15284B"/>
                </a:solidFill>
                <a:latin typeface="Montserrat Light"/>
                <a:ea typeface="Calibri"/>
                <a:cs typeface="Montserrat Light"/>
                <a:sym typeface="Calibri"/>
              </a:rPr>
              <a:t>its ability to </a:t>
            </a:r>
            <a:r>
              <a:rPr lang="en-US" dirty="0" smtClean="0">
                <a:solidFill>
                  <a:srgbClr val="15284B"/>
                </a:solidFill>
                <a:latin typeface="Montserrat Light"/>
                <a:ea typeface="Calibri"/>
                <a:cs typeface="Montserrat Light"/>
                <a:sym typeface="Calibri"/>
              </a:rPr>
              <a:t/>
            </a:r>
            <a:br>
              <a:rPr lang="en-US" dirty="0" smtClean="0">
                <a:solidFill>
                  <a:srgbClr val="15284B"/>
                </a:solidFill>
                <a:latin typeface="Montserrat Light"/>
                <a:ea typeface="Calibri"/>
                <a:cs typeface="Montserrat Light"/>
                <a:sym typeface="Calibri"/>
              </a:rPr>
            </a:br>
            <a:r>
              <a:rPr lang="en-US" sz="1400" dirty="0" smtClean="0">
                <a:solidFill>
                  <a:srgbClr val="15284B"/>
                </a:solidFill>
                <a:latin typeface="Montserrat Light"/>
                <a:ea typeface="Calibri"/>
                <a:cs typeface="Montserrat Light"/>
                <a:sym typeface="Calibri"/>
              </a:rPr>
              <a:t>stop </a:t>
            </a:r>
            <a:r>
              <a:rPr lang="en-US" sz="1400" dirty="0">
                <a:solidFill>
                  <a:srgbClr val="15284B"/>
                </a:solidFill>
                <a:latin typeface="Montserrat Light"/>
                <a:ea typeface="Calibri"/>
                <a:cs typeface="Montserrat Light"/>
                <a:sym typeface="Calibri"/>
              </a:rPr>
              <a:t>the amount of dopamine produced</a:t>
            </a:r>
          </a:p>
        </p:txBody>
      </p:sp>
      <p:grpSp>
        <p:nvGrpSpPr>
          <p:cNvPr id="46" name="Group 45"/>
          <p:cNvGrpSpPr/>
          <p:nvPr/>
        </p:nvGrpSpPr>
        <p:grpSpPr>
          <a:xfrm>
            <a:off x="3303002" y="5130924"/>
            <a:ext cx="2596896" cy="871728"/>
            <a:chOff x="317500" y="317500"/>
            <a:chExt cx="2596896" cy="871728"/>
          </a:xfrm>
        </p:grpSpPr>
        <p:pic>
          <p:nvPicPr>
            <p:cNvPr id="44" name="PFE element 217" descr="dZvq2MqUexES142.png"/>
            <p:cNvPicPr>
              <a:picLocks/>
            </p:cNvPicPr>
            <p:nvPr/>
          </p:nvPicPr>
          <p:blipFill>
            <a:blip r:embed="rId12">
              <a:extLst>
                <a:ext uri="{28A0092B-C50C-407E-A947-70E740481C1C}">
                  <a14:useLocalDpi xmlns:a14="http://schemas.microsoft.com/office/drawing/2010/main"/>
                </a:ext>
              </a:extLst>
            </a:blip>
            <a:stretch>
              <a:fillRect/>
            </a:stretch>
          </p:blipFill>
          <p:spPr>
            <a:xfrm>
              <a:off x="317500" y="317500"/>
              <a:ext cx="2596896" cy="871728"/>
            </a:xfrm>
            <a:prstGeom prst="rect">
              <a:avLst/>
            </a:prstGeom>
          </p:spPr>
        </p:pic>
        <p:sp>
          <p:nvSpPr>
            <p:cNvPr id="45" name="Shape_100"/>
            <p:cNvSpPr/>
            <p:nvPr/>
          </p:nvSpPr>
          <p:spPr>
            <a:xfrm>
              <a:off x="317500" y="317500"/>
              <a:ext cx="2596896" cy="87172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pfehide218" hidden="1"/>
          <p:cNvSpPr txBox="1"/>
          <p:nvPr/>
        </p:nvSpPr>
        <p:spPr>
          <a:xfrm>
            <a:off x="6354447" y="2434418"/>
            <a:ext cx="2590006" cy="867582"/>
          </a:xfrm>
          <a:prstGeom prst="rect">
            <a:avLst/>
          </a:prstGeom>
          <a:noFill/>
          <a:ln>
            <a:noFill/>
          </a:ln>
          <a:effectLst/>
        </p:spPr>
        <p:txBody>
          <a:bodyPr lIns="91425" tIns="91425" rIns="91425" bIns="91425" anchor="t" anchorCtr="0">
            <a:noAutofit/>
          </a:bodyPr>
          <a:lstStyle/>
          <a:p>
            <a:pPr lvl="0"/>
            <a:r>
              <a:rPr lang="en-US" sz="1400" dirty="0" smtClean="0">
                <a:solidFill>
                  <a:srgbClr val="15284B"/>
                </a:solidFill>
                <a:latin typeface="Montserrat Light"/>
                <a:ea typeface="Calibri"/>
                <a:cs typeface="Montserrat Light"/>
                <a:sym typeface="Calibri"/>
              </a:rPr>
              <a:t>Pleasure </a:t>
            </a:r>
            <a:r>
              <a:rPr lang="en-US" sz="1400" dirty="0">
                <a:solidFill>
                  <a:srgbClr val="15284B"/>
                </a:solidFill>
                <a:latin typeface="Montserrat Light"/>
                <a:ea typeface="Calibri"/>
                <a:cs typeface="Montserrat Light"/>
                <a:sym typeface="Calibri"/>
              </a:rPr>
              <a:t>and </a:t>
            </a:r>
            <a:r>
              <a:rPr lang="en-US" dirty="0" smtClean="0">
                <a:solidFill>
                  <a:srgbClr val="15284B"/>
                </a:solidFill>
                <a:latin typeface="Montserrat Light"/>
                <a:ea typeface="Calibri"/>
                <a:cs typeface="Montserrat Light"/>
                <a:sym typeface="Calibri"/>
              </a:rPr>
              <a:t/>
            </a:r>
            <a:br>
              <a:rPr lang="en-US" dirty="0" smtClean="0">
                <a:solidFill>
                  <a:srgbClr val="15284B"/>
                </a:solidFill>
                <a:latin typeface="Montserrat Light"/>
                <a:ea typeface="Calibri"/>
                <a:cs typeface="Montserrat Light"/>
                <a:sym typeface="Calibri"/>
              </a:rPr>
            </a:br>
            <a:r>
              <a:rPr lang="en-US" sz="1400" dirty="0" smtClean="0">
                <a:solidFill>
                  <a:srgbClr val="15284B"/>
                </a:solidFill>
                <a:latin typeface="Montserrat Light"/>
                <a:ea typeface="Calibri"/>
                <a:cs typeface="Montserrat Light"/>
                <a:sym typeface="Calibri"/>
              </a:rPr>
              <a:t>reward</a:t>
            </a:r>
            <a:r>
              <a:rPr lang="en-US" sz="1400" dirty="0">
                <a:solidFill>
                  <a:srgbClr val="15284B"/>
                </a:solidFill>
                <a:latin typeface="Montserrat Light"/>
                <a:ea typeface="Calibri"/>
                <a:cs typeface="Montserrat Light"/>
                <a:sym typeface="Calibri"/>
              </a:rPr>
              <a:t>; movement; attention; memory</a:t>
            </a:r>
          </a:p>
        </p:txBody>
      </p:sp>
      <p:grpSp>
        <p:nvGrpSpPr>
          <p:cNvPr id="49" name="Group 48"/>
          <p:cNvGrpSpPr/>
          <p:nvPr/>
        </p:nvGrpSpPr>
        <p:grpSpPr>
          <a:xfrm>
            <a:off x="6351002" y="2432345"/>
            <a:ext cx="2596896" cy="871728"/>
            <a:chOff x="317500" y="317500"/>
            <a:chExt cx="2596896" cy="871728"/>
          </a:xfrm>
        </p:grpSpPr>
        <p:pic>
          <p:nvPicPr>
            <p:cNvPr id="47" name="PFE element 218" descr="dZvq2MqUexES143.png"/>
            <p:cNvPicPr>
              <a:picLocks/>
            </p:cNvPicPr>
            <p:nvPr/>
          </p:nvPicPr>
          <p:blipFill>
            <a:blip r:embed="rId13">
              <a:extLst>
                <a:ext uri="{28A0092B-C50C-407E-A947-70E740481C1C}">
                  <a14:useLocalDpi xmlns:a14="http://schemas.microsoft.com/office/drawing/2010/main"/>
                </a:ext>
              </a:extLst>
            </a:blip>
            <a:stretch>
              <a:fillRect/>
            </a:stretch>
          </p:blipFill>
          <p:spPr>
            <a:xfrm>
              <a:off x="317500" y="317500"/>
              <a:ext cx="2596896" cy="871728"/>
            </a:xfrm>
            <a:prstGeom prst="rect">
              <a:avLst/>
            </a:prstGeom>
          </p:spPr>
        </p:pic>
        <p:sp>
          <p:nvSpPr>
            <p:cNvPr id="48" name="Shape_101"/>
            <p:cNvSpPr/>
            <p:nvPr/>
          </p:nvSpPr>
          <p:spPr>
            <a:xfrm>
              <a:off x="317500" y="317500"/>
              <a:ext cx="2596896" cy="87172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pfehide219" hidden="1"/>
          <p:cNvSpPr txBox="1"/>
          <p:nvPr/>
        </p:nvSpPr>
        <p:spPr>
          <a:xfrm>
            <a:off x="6354447" y="3755218"/>
            <a:ext cx="2590006" cy="867582"/>
          </a:xfrm>
          <a:prstGeom prst="rect">
            <a:avLst/>
          </a:prstGeom>
          <a:noFill/>
          <a:ln>
            <a:noFill/>
          </a:ln>
          <a:effectLst/>
        </p:spPr>
        <p:txBody>
          <a:bodyPr lIns="91425" tIns="91425" rIns="91425" bIns="91425" anchor="t" anchorCtr="0">
            <a:noAutofit/>
          </a:bodyPr>
          <a:lstStyle/>
          <a:p>
            <a:pPr lvl="0"/>
            <a:r>
              <a:rPr lang="en-US" sz="1400" dirty="0" smtClean="0">
                <a:solidFill>
                  <a:srgbClr val="15284B"/>
                </a:solidFill>
                <a:latin typeface="Montserrat Light"/>
                <a:ea typeface="Calibri"/>
                <a:cs typeface="Montserrat Light"/>
                <a:sym typeface="Calibri"/>
              </a:rPr>
              <a:t>Moderates </a:t>
            </a:r>
            <a:r>
              <a:rPr lang="en-US" sz="1400" dirty="0">
                <a:solidFill>
                  <a:srgbClr val="15284B"/>
                </a:solidFill>
                <a:latin typeface="Montserrat Light"/>
                <a:ea typeface="Calibri"/>
                <a:cs typeface="Montserrat Light"/>
                <a:sym typeface="Calibri"/>
              </a:rPr>
              <a:t>hunger, thirst, and pain reactions; also involved in mood control</a:t>
            </a:r>
          </a:p>
        </p:txBody>
      </p:sp>
      <p:grpSp>
        <p:nvGrpSpPr>
          <p:cNvPr id="52" name="Group 51"/>
          <p:cNvGrpSpPr/>
          <p:nvPr/>
        </p:nvGrpSpPr>
        <p:grpSpPr>
          <a:xfrm>
            <a:off x="6351002" y="3753145"/>
            <a:ext cx="2596896" cy="871728"/>
            <a:chOff x="317500" y="317500"/>
            <a:chExt cx="2596896" cy="871728"/>
          </a:xfrm>
        </p:grpSpPr>
        <p:pic>
          <p:nvPicPr>
            <p:cNvPr id="50" name="PFE element 219" descr="dZvq2MqUexES144.png"/>
            <p:cNvPicPr>
              <a:picLocks/>
            </p:cNvPicPr>
            <p:nvPr/>
          </p:nvPicPr>
          <p:blipFill>
            <a:blip r:embed="rId14">
              <a:extLst>
                <a:ext uri="{28A0092B-C50C-407E-A947-70E740481C1C}">
                  <a14:useLocalDpi xmlns:a14="http://schemas.microsoft.com/office/drawing/2010/main"/>
                </a:ext>
              </a:extLst>
            </a:blip>
            <a:stretch>
              <a:fillRect/>
            </a:stretch>
          </p:blipFill>
          <p:spPr>
            <a:xfrm>
              <a:off x="317500" y="317500"/>
              <a:ext cx="2596896" cy="871728"/>
            </a:xfrm>
            <a:prstGeom prst="rect">
              <a:avLst/>
            </a:prstGeom>
          </p:spPr>
        </p:pic>
        <p:sp>
          <p:nvSpPr>
            <p:cNvPr id="51" name="Shape_102"/>
            <p:cNvSpPr/>
            <p:nvPr/>
          </p:nvSpPr>
          <p:spPr>
            <a:xfrm>
              <a:off x="317500" y="317500"/>
              <a:ext cx="2596896" cy="87172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pfehide220" hidden="1"/>
          <p:cNvSpPr txBox="1"/>
          <p:nvPr/>
        </p:nvSpPr>
        <p:spPr>
          <a:xfrm>
            <a:off x="6354447" y="5132997"/>
            <a:ext cx="2590006" cy="867582"/>
          </a:xfrm>
          <a:prstGeom prst="rect">
            <a:avLst/>
          </a:prstGeom>
          <a:noFill/>
          <a:ln>
            <a:noFill/>
          </a:ln>
          <a:effectLst/>
        </p:spPr>
        <p:txBody>
          <a:bodyPr lIns="91425" tIns="91425" rIns="91425" bIns="91425" anchor="t" anchorCtr="0">
            <a:noAutofit/>
          </a:bodyPr>
          <a:lstStyle/>
          <a:p>
            <a:pPr lvl="0"/>
            <a:r>
              <a:rPr lang="en-US" sz="1400" dirty="0" smtClean="0">
                <a:solidFill>
                  <a:srgbClr val="15284B"/>
                </a:solidFill>
                <a:latin typeface="Montserrat Light"/>
                <a:ea typeface="Calibri"/>
                <a:cs typeface="Montserrat Light"/>
                <a:sym typeface="Calibri"/>
              </a:rPr>
              <a:t>Slows </a:t>
            </a:r>
            <a:r>
              <a:rPr lang="en-US" sz="1400" dirty="0">
                <a:solidFill>
                  <a:srgbClr val="15284B"/>
                </a:solidFill>
                <a:latin typeface="Montserrat Light"/>
                <a:ea typeface="Calibri"/>
                <a:cs typeface="Montserrat Light"/>
                <a:sym typeface="Calibri"/>
              </a:rPr>
              <a:t>neuron activity </a:t>
            </a:r>
            <a:r>
              <a:rPr lang="en-US" dirty="0" smtClean="0">
                <a:solidFill>
                  <a:srgbClr val="15284B"/>
                </a:solidFill>
                <a:latin typeface="Montserrat Light"/>
                <a:ea typeface="Calibri"/>
                <a:cs typeface="Montserrat Light"/>
                <a:sym typeface="Calibri"/>
              </a:rPr>
              <a:t/>
            </a:r>
            <a:br>
              <a:rPr lang="en-US" dirty="0" smtClean="0">
                <a:solidFill>
                  <a:srgbClr val="15284B"/>
                </a:solidFill>
                <a:latin typeface="Montserrat Light"/>
                <a:ea typeface="Calibri"/>
                <a:cs typeface="Montserrat Light"/>
                <a:sym typeface="Calibri"/>
              </a:rPr>
            </a:br>
            <a:r>
              <a:rPr lang="en-US" sz="1400" dirty="0" smtClean="0">
                <a:solidFill>
                  <a:srgbClr val="15284B"/>
                </a:solidFill>
                <a:latin typeface="Montserrat Light"/>
                <a:ea typeface="Calibri"/>
                <a:cs typeface="Montserrat Light"/>
                <a:sym typeface="Calibri"/>
              </a:rPr>
              <a:t>to </a:t>
            </a:r>
            <a:r>
              <a:rPr lang="en-US" sz="1400" dirty="0">
                <a:solidFill>
                  <a:srgbClr val="15284B"/>
                </a:solidFill>
                <a:latin typeface="Montserrat Light"/>
                <a:ea typeface="Calibri"/>
                <a:cs typeface="Montserrat Light"/>
                <a:sym typeface="Calibri"/>
              </a:rPr>
              <a:t>reduce anxiety</a:t>
            </a:r>
          </a:p>
        </p:txBody>
      </p:sp>
      <p:grpSp>
        <p:nvGrpSpPr>
          <p:cNvPr id="55" name="Group 54"/>
          <p:cNvGrpSpPr/>
          <p:nvPr/>
        </p:nvGrpSpPr>
        <p:grpSpPr>
          <a:xfrm>
            <a:off x="6351002" y="5130924"/>
            <a:ext cx="2596896" cy="871728"/>
            <a:chOff x="317500" y="317500"/>
            <a:chExt cx="2596896" cy="871728"/>
          </a:xfrm>
        </p:grpSpPr>
        <p:pic>
          <p:nvPicPr>
            <p:cNvPr id="53" name="PFE element 220" descr="dZvq2MqUexES145.png"/>
            <p:cNvPicPr>
              <a:picLocks/>
            </p:cNvPicPr>
            <p:nvPr/>
          </p:nvPicPr>
          <p:blipFill>
            <a:blip r:embed="rId15">
              <a:extLst>
                <a:ext uri="{28A0092B-C50C-407E-A947-70E740481C1C}">
                  <a14:useLocalDpi xmlns:a14="http://schemas.microsoft.com/office/drawing/2010/main"/>
                </a:ext>
              </a:extLst>
            </a:blip>
            <a:stretch>
              <a:fillRect/>
            </a:stretch>
          </p:blipFill>
          <p:spPr>
            <a:xfrm>
              <a:off x="317500" y="317500"/>
              <a:ext cx="2596896" cy="871728"/>
            </a:xfrm>
            <a:prstGeom prst="rect">
              <a:avLst/>
            </a:prstGeom>
          </p:spPr>
        </p:pic>
        <p:sp>
          <p:nvSpPr>
            <p:cNvPr id="54" name="Shape_103"/>
            <p:cNvSpPr/>
            <p:nvPr/>
          </p:nvSpPr>
          <p:spPr>
            <a:xfrm>
              <a:off x="317500" y="317500"/>
              <a:ext cx="2596896" cy="87172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6" name="Straight Connector 25"/>
          <p:cNvCxnSpPr/>
          <p:nvPr/>
        </p:nvCxnSpPr>
        <p:spPr>
          <a:xfrm flipH="1">
            <a:off x="3392081" y="834813"/>
            <a:ext cx="4397252"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56" name="PFE element 222" descr="dZvq2MqUexES146.png"/>
          <p:cNvPicPr>
            <a:picLocks/>
          </p:cNvPicPr>
          <p:nvPr/>
        </p:nvPicPr>
        <p:blipFill>
          <a:blip r:embed="rId16">
            <a:extLst>
              <a:ext uri="{28A0092B-C50C-407E-A947-70E740481C1C}">
                <a14:useLocalDpi xmlns:a14="http://schemas.microsoft.com/office/drawing/2010/main"/>
              </a:ext>
            </a:extLst>
          </a:blip>
          <a:stretch>
            <a:fillRect/>
          </a:stretch>
        </p:blipFill>
        <p:spPr>
          <a:xfrm>
            <a:off x="441324" y="3736355"/>
            <a:ext cx="2377440" cy="865632"/>
          </a:xfrm>
          <a:prstGeom prst="rect">
            <a:avLst/>
          </a:prstGeom>
        </p:spPr>
      </p:pic>
      <p:pic>
        <p:nvPicPr>
          <p:cNvPr id="57" name="PFE element 223" descr="dZvq2MqUexES147.png"/>
          <p:cNvPicPr>
            <a:picLocks/>
          </p:cNvPicPr>
          <p:nvPr/>
        </p:nvPicPr>
        <p:blipFill>
          <a:blip r:embed="rId17">
            <a:extLst>
              <a:ext uri="{28A0092B-C50C-407E-A947-70E740481C1C}">
                <a14:useLocalDpi xmlns:a14="http://schemas.microsoft.com/office/drawing/2010/main"/>
              </a:ext>
            </a:extLst>
          </a:blip>
          <a:stretch>
            <a:fillRect/>
          </a:stretch>
        </p:blipFill>
        <p:spPr>
          <a:xfrm>
            <a:off x="378629" y="5212228"/>
            <a:ext cx="2609088" cy="871728"/>
          </a:xfrm>
          <a:prstGeom prst="rect">
            <a:avLst/>
          </a:prstGeom>
        </p:spPr>
      </p:pic>
      <p:sp>
        <p:nvSpPr>
          <p:cNvPr id="2" name="Slide Number Placeholder 1"/>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14</a:t>
            </a:fld>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ssolve">
                                      <p:cBhvr>
                                        <p:cTn id="7" dur="1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dissolve">
                                      <p:cBhvr>
                                        <p:cTn id="12" dur="10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dissolve">
                                      <p:cBhvr>
                                        <p:cTn id="17" dur="10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dissolve">
                                      <p:cBhvr>
                                        <p:cTn id="27" dur="10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dissolve">
                                      <p:cBhvr>
                                        <p:cTn id="32"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13" name="Rectangle 12"/>
          <p:cNvSpPr/>
          <p:nvPr/>
        </p:nvSpPr>
        <p:spPr>
          <a:xfrm>
            <a:off x="0" y="0"/>
            <a:ext cx="9144000" cy="6248400"/>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FE element 225" descr="dZvq2MqUexES149.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pic>
        <p:nvPicPr>
          <p:cNvPr id="10" name="PFE element 227" descr="dZvq2MqUexES151.png"/>
          <p:cNvPicPr>
            <a:picLocks/>
          </p:cNvPicPr>
          <p:nvPr/>
        </p:nvPicPr>
        <p:blipFill>
          <a:blip r:embed="rId4">
            <a:extLst>
              <a:ext uri="{28A0092B-C50C-407E-A947-70E740481C1C}">
                <a14:useLocalDpi xmlns:a14="http://schemas.microsoft.com/office/drawing/2010/main"/>
              </a:ext>
            </a:extLst>
          </a:blip>
          <a:stretch>
            <a:fillRect/>
          </a:stretch>
        </p:blipFill>
        <p:spPr>
          <a:xfrm>
            <a:off x="0" y="318008"/>
            <a:ext cx="9144000" cy="1481328"/>
          </a:xfrm>
          <a:prstGeom prst="rect">
            <a:avLst/>
          </a:prstGeom>
        </p:spPr>
      </p:pic>
      <p:pic>
        <p:nvPicPr>
          <p:cNvPr id="11" name="PFE element 228" descr="dZvq2MqUexES152.png"/>
          <p:cNvPicPr>
            <a:picLocks/>
          </p:cNvPicPr>
          <p:nvPr/>
        </p:nvPicPr>
        <p:blipFill>
          <a:blip r:embed="rId5">
            <a:extLst>
              <a:ext uri="{28A0092B-C50C-407E-A947-70E740481C1C}">
                <a14:useLocalDpi xmlns:a14="http://schemas.microsoft.com/office/drawing/2010/main"/>
              </a:ext>
            </a:extLst>
          </a:blip>
          <a:stretch>
            <a:fillRect/>
          </a:stretch>
        </p:blipFill>
        <p:spPr>
          <a:xfrm>
            <a:off x="2071624" y="2147695"/>
            <a:ext cx="5315712" cy="3523488"/>
          </a:xfrm>
          <a:prstGeom prst="rect">
            <a:avLst/>
          </a:prstGeom>
        </p:spPr>
      </p:pic>
      <p:cxnSp>
        <p:nvCxnSpPr>
          <p:cNvPr id="8" name="Straight Connector 7"/>
          <p:cNvCxnSpPr/>
          <p:nvPr/>
        </p:nvCxnSpPr>
        <p:spPr>
          <a:xfrm>
            <a:off x="6471920" y="1440688"/>
            <a:ext cx="1493520"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415515" y="3299160"/>
            <a:ext cx="728245"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grpSp>
        <p:nvGrpSpPr>
          <p:cNvPr id="3" name="pfehide231" hidden="1"/>
          <p:cNvGrpSpPr/>
          <p:nvPr/>
        </p:nvGrpSpPr>
        <p:grpSpPr>
          <a:xfrm>
            <a:off x="660301" y="2954045"/>
            <a:ext cx="1009450" cy="685800"/>
            <a:chOff x="219911" y="2988768"/>
            <a:chExt cx="1009450" cy="685800"/>
          </a:xfrm>
        </p:grpSpPr>
        <p:sp>
          <p:nvSpPr>
            <p:cNvPr id="16" name="Oval 15" hidden="1"/>
            <p:cNvSpPr>
              <a:spLocks noChangeAspect="1"/>
            </p:cNvSpPr>
            <p:nvPr/>
          </p:nvSpPr>
          <p:spPr>
            <a:xfrm>
              <a:off x="392631" y="2988768"/>
              <a:ext cx="685800" cy="685800"/>
            </a:xfrm>
            <a:prstGeom prst="ellipse">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90" hidden="1"/>
            <p:cNvSpPr txBox="1">
              <a:spLocks/>
            </p:cNvSpPr>
            <p:nvPr/>
          </p:nvSpPr>
          <p:spPr>
            <a:xfrm>
              <a:off x="219911" y="3175025"/>
              <a:ext cx="1009450" cy="3048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buSzPct val="25000"/>
              </a:pPr>
              <a:r>
                <a:rPr lang="en-US" sz="1200" dirty="0" smtClean="0">
                  <a:solidFill>
                    <a:srgbClr val="FFFFFF"/>
                  </a:solidFill>
                  <a:latin typeface="Montserrat Bold"/>
                  <a:cs typeface="Montserrat Bold"/>
                </a:rPr>
                <a:t>LIE</a:t>
              </a:r>
              <a:endParaRPr lang="en-US" sz="1200" dirty="0">
                <a:solidFill>
                  <a:srgbClr val="FFFFFF"/>
                </a:solidFill>
                <a:latin typeface="Montserrat Bold"/>
                <a:cs typeface="Montserrat Bold"/>
              </a:endParaRPr>
            </a:p>
          </p:txBody>
        </p:sp>
      </p:grpSp>
      <p:grpSp>
        <p:nvGrpSpPr>
          <p:cNvPr id="15" name="Group 14"/>
          <p:cNvGrpSpPr/>
          <p:nvPr/>
        </p:nvGrpSpPr>
        <p:grpSpPr>
          <a:xfrm>
            <a:off x="659058" y="2949473"/>
            <a:ext cx="1011936" cy="694944"/>
            <a:chOff x="317500" y="317500"/>
            <a:chExt cx="1011936" cy="694944"/>
          </a:xfrm>
        </p:grpSpPr>
        <p:pic>
          <p:nvPicPr>
            <p:cNvPr id="12" name="PFE element 231" descr="dZvq2MqUexES154.png"/>
            <p:cNvPicPr>
              <a:picLocks/>
            </p:cNvPicPr>
            <p:nvPr/>
          </p:nvPicPr>
          <p:blipFill>
            <a:blip r:embed="rId6">
              <a:extLst>
                <a:ext uri="{28A0092B-C50C-407E-A947-70E740481C1C}">
                  <a14:useLocalDpi xmlns:a14="http://schemas.microsoft.com/office/drawing/2010/main"/>
                </a:ext>
              </a:extLst>
            </a:blip>
            <a:stretch>
              <a:fillRect/>
            </a:stretch>
          </p:blipFill>
          <p:spPr>
            <a:xfrm>
              <a:off x="317500" y="317500"/>
              <a:ext cx="1011936" cy="694944"/>
            </a:xfrm>
            <a:prstGeom prst="rect">
              <a:avLst/>
            </a:prstGeom>
          </p:spPr>
        </p:pic>
        <p:sp>
          <p:nvSpPr>
            <p:cNvPr id="14" name="Shape_104"/>
            <p:cNvSpPr/>
            <p:nvPr/>
          </p:nvSpPr>
          <p:spPr>
            <a:xfrm>
              <a:off x="317500" y="317500"/>
              <a:ext cx="1011936" cy="694944"/>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15</a:t>
            </a:fld>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18" name="Rectangle 17"/>
          <p:cNvSpPr/>
          <p:nvPr/>
        </p:nvSpPr>
        <p:spPr>
          <a:xfrm>
            <a:off x="-1" y="3901440"/>
            <a:ext cx="9144000" cy="2367279"/>
          </a:xfrm>
          <a:prstGeom prst="rect">
            <a:avLst/>
          </a:prstGeom>
          <a:solidFill>
            <a:srgbClr val="0002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0" y="0"/>
            <a:ext cx="9144000" cy="2367279"/>
          </a:xfrm>
          <a:prstGeom prst="rect">
            <a:avLst/>
          </a:prstGeom>
          <a:solidFill>
            <a:srgbClr val="0002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FE element 234" descr="dZvq2MqUexES155.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9" name="Rectangle 8"/>
          <p:cNvSpPr/>
          <p:nvPr/>
        </p:nvSpPr>
        <p:spPr>
          <a:xfrm>
            <a:off x="0" y="2367279"/>
            <a:ext cx="9144000" cy="1600199"/>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3887543" y="4074690"/>
            <a:ext cx="2619237"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90800" y="184268"/>
            <a:ext cx="1899920" cy="1938372"/>
          </a:xfrm>
          <a:prstGeom prst="rect">
            <a:avLst/>
          </a:prstGeom>
        </p:spPr>
      </p:pic>
      <p:pic>
        <p:nvPicPr>
          <p:cNvPr id="7" name="PFE element 239" descr="dZvq2MqUexES157.png"/>
          <p:cNvPicPr>
            <a:picLocks/>
          </p:cNvPicPr>
          <p:nvPr/>
        </p:nvPicPr>
        <p:blipFill>
          <a:blip r:embed="rId5">
            <a:extLst>
              <a:ext uri="{28A0092B-C50C-407E-A947-70E740481C1C}">
                <a14:useLocalDpi xmlns:a14="http://schemas.microsoft.com/office/drawing/2010/main"/>
              </a:ext>
            </a:extLst>
          </a:blip>
          <a:stretch>
            <a:fillRect/>
          </a:stretch>
        </p:blipFill>
        <p:spPr>
          <a:xfrm>
            <a:off x="1396175" y="836987"/>
            <a:ext cx="1286256" cy="853440"/>
          </a:xfrm>
          <a:prstGeom prst="rect">
            <a:avLst/>
          </a:prstGeom>
        </p:spPr>
      </p:pic>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43120" y="224508"/>
            <a:ext cx="1819281" cy="1837506"/>
          </a:xfrm>
          <a:prstGeom prst="rect">
            <a:avLst/>
          </a:prstGeom>
        </p:spPr>
      </p:pic>
      <p:pic>
        <p:nvPicPr>
          <p:cNvPr id="8" name="PFE element 241" descr="dZvq2MqUexES158.png"/>
          <p:cNvPicPr>
            <a:picLocks/>
          </p:cNvPicPr>
          <p:nvPr/>
        </p:nvPicPr>
        <p:blipFill>
          <a:blip r:embed="rId7">
            <a:extLst>
              <a:ext uri="{28A0092B-C50C-407E-A947-70E740481C1C}">
                <a14:useLocalDpi xmlns:a14="http://schemas.microsoft.com/office/drawing/2010/main"/>
              </a:ext>
            </a:extLst>
          </a:blip>
          <a:stretch>
            <a:fillRect/>
          </a:stretch>
        </p:blipFill>
        <p:spPr>
          <a:xfrm>
            <a:off x="6381687" y="843181"/>
            <a:ext cx="1505712" cy="847344"/>
          </a:xfrm>
          <a:prstGeom prst="rect">
            <a:avLst/>
          </a:prstGeom>
        </p:spPr>
      </p:pic>
      <p:pic>
        <p:nvPicPr>
          <p:cNvPr id="14" name="Picture 13" descr="_HealthyHeart.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590800" y="4201158"/>
            <a:ext cx="1944095" cy="1986281"/>
          </a:xfrm>
          <a:prstGeom prst="rect">
            <a:avLst/>
          </a:prstGeom>
        </p:spPr>
      </p:pic>
      <p:pic>
        <p:nvPicPr>
          <p:cNvPr id="16" name="Picture 15" descr="_UnhealthyHeart.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82121" y="4057804"/>
            <a:ext cx="1819790" cy="1859279"/>
          </a:xfrm>
          <a:prstGeom prst="rect">
            <a:avLst/>
          </a:prstGeom>
        </p:spPr>
      </p:pic>
      <p:pic>
        <p:nvPicPr>
          <p:cNvPr id="19" name="PFE element 244" descr="dZvq2MqUexES159.png"/>
          <p:cNvPicPr>
            <a:picLocks/>
          </p:cNvPicPr>
          <p:nvPr/>
        </p:nvPicPr>
        <p:blipFill>
          <a:blip r:embed="rId10">
            <a:extLst>
              <a:ext uri="{28A0092B-C50C-407E-A947-70E740481C1C}">
                <a14:useLocalDpi xmlns:a14="http://schemas.microsoft.com/office/drawing/2010/main"/>
              </a:ext>
            </a:extLst>
          </a:blip>
          <a:stretch>
            <a:fillRect/>
          </a:stretch>
        </p:blipFill>
        <p:spPr>
          <a:xfrm>
            <a:off x="1470602" y="4768907"/>
            <a:ext cx="1292352" cy="853440"/>
          </a:xfrm>
          <a:prstGeom prst="rect">
            <a:avLst/>
          </a:prstGeom>
        </p:spPr>
      </p:pic>
      <p:pic>
        <p:nvPicPr>
          <p:cNvPr id="20" name="PFE element 245" descr="dZvq2MqUexES160.png"/>
          <p:cNvPicPr>
            <a:picLocks/>
          </p:cNvPicPr>
          <p:nvPr/>
        </p:nvPicPr>
        <p:blipFill>
          <a:blip r:embed="rId11">
            <a:extLst>
              <a:ext uri="{28A0092B-C50C-407E-A947-70E740481C1C}">
                <a14:useLocalDpi xmlns:a14="http://schemas.microsoft.com/office/drawing/2010/main"/>
              </a:ext>
            </a:extLst>
          </a:blip>
          <a:stretch>
            <a:fillRect/>
          </a:stretch>
        </p:blipFill>
        <p:spPr>
          <a:xfrm>
            <a:off x="6601912" y="4775101"/>
            <a:ext cx="1505712" cy="847344"/>
          </a:xfrm>
          <a:prstGeom prst="rect">
            <a:avLst/>
          </a:prstGeom>
        </p:spPr>
      </p:pic>
      <p:sp>
        <p:nvSpPr>
          <p:cNvPr id="212" name="pfehide246" hidden="1"/>
          <p:cNvSpPr txBox="1"/>
          <p:nvPr/>
        </p:nvSpPr>
        <p:spPr>
          <a:xfrm>
            <a:off x="-2" y="2616600"/>
            <a:ext cx="9144001" cy="1059226"/>
          </a:xfrm>
          <a:prstGeom prst="rect">
            <a:avLst/>
          </a:prstGeom>
          <a:noFill/>
          <a:ln>
            <a:noFill/>
          </a:ln>
        </p:spPr>
        <p:txBody>
          <a:bodyPr lIns="91425" tIns="45700" rIns="91425" bIns="45700" anchor="t" anchorCtr="0">
            <a:noAutofit/>
          </a:bodyPr>
          <a:lstStyle/>
          <a:p>
            <a:pPr marR="0" lvl="0" algn="ctr" rtl="0">
              <a:spcBef>
                <a:spcPts val="0"/>
              </a:spcBef>
              <a:buClr>
                <a:schemeClr val="dk1"/>
              </a:buClr>
              <a:buSzPct val="100000"/>
            </a:pPr>
            <a:r>
              <a:rPr lang="en-US" sz="1600" dirty="0">
                <a:solidFill>
                  <a:srgbClr val="FFFFFF"/>
                </a:solidFill>
                <a:latin typeface="Montserrat Light"/>
                <a:ea typeface="Calibri"/>
                <a:cs typeface="Montserrat Light"/>
                <a:sym typeface="Calibri"/>
              </a:rPr>
              <a:t>Scans of a healthy heart and a diseased heart show similarities, </a:t>
            </a:r>
            <a:endParaRPr lang="en-US" sz="1600" dirty="0" smtClean="0">
              <a:solidFill>
                <a:srgbClr val="FFFFFF"/>
              </a:solidFill>
              <a:latin typeface="Montserrat Light"/>
              <a:ea typeface="Calibri"/>
              <a:cs typeface="Montserrat Light"/>
              <a:sym typeface="Calibri"/>
            </a:endParaRPr>
          </a:p>
          <a:p>
            <a:pPr marR="0" lvl="0" algn="ctr" rtl="0">
              <a:spcBef>
                <a:spcPts val="0"/>
              </a:spcBef>
              <a:buClr>
                <a:schemeClr val="dk1"/>
              </a:buClr>
              <a:buSzPct val="100000"/>
            </a:pPr>
            <a:r>
              <a:rPr lang="en-US" sz="1600" dirty="0" smtClean="0">
                <a:solidFill>
                  <a:srgbClr val="FFFFFF"/>
                </a:solidFill>
                <a:latin typeface="Montserrat Light"/>
                <a:ea typeface="Calibri"/>
                <a:cs typeface="Montserrat Light"/>
                <a:sym typeface="Calibri"/>
              </a:rPr>
              <a:t>respectively</a:t>
            </a:r>
            <a:r>
              <a:rPr lang="en-US" sz="1600" dirty="0">
                <a:solidFill>
                  <a:srgbClr val="FFFFFF"/>
                </a:solidFill>
                <a:latin typeface="Montserrat Light"/>
                <a:ea typeface="Calibri"/>
                <a:cs typeface="Montserrat Light"/>
                <a:sym typeface="Calibri"/>
              </a:rPr>
              <a:t>, to a healthy brain and a brain on drugs.</a:t>
            </a:r>
          </a:p>
          <a:p>
            <a:pPr marR="0" lvl="0" algn="ctr" rtl="0">
              <a:spcBef>
                <a:spcPts val="0"/>
              </a:spcBef>
              <a:buClr>
                <a:schemeClr val="dk1"/>
              </a:buClr>
            </a:pPr>
            <a:endParaRPr sz="1600" dirty="0">
              <a:solidFill>
                <a:srgbClr val="FFFFFF"/>
              </a:solidFill>
              <a:latin typeface="Montserrat Light"/>
              <a:ea typeface="Calibri"/>
              <a:cs typeface="Montserrat Light"/>
              <a:sym typeface="Calibri"/>
            </a:endParaRPr>
          </a:p>
          <a:p>
            <a:pPr marR="0" lvl="0" algn="ctr" rtl="0">
              <a:spcBef>
                <a:spcPts val="0"/>
              </a:spcBef>
              <a:buClr>
                <a:schemeClr val="dk1"/>
              </a:buClr>
              <a:buSzPct val="100000"/>
            </a:pPr>
            <a:r>
              <a:rPr lang="en-US" sz="1600" dirty="0">
                <a:solidFill>
                  <a:srgbClr val="FFFFFF"/>
                </a:solidFill>
                <a:latin typeface="Montserrat Light"/>
                <a:ea typeface="Calibri"/>
                <a:cs typeface="Montserrat Light"/>
                <a:sym typeface="Calibri"/>
              </a:rPr>
              <a:t>What do you notice about these images?</a:t>
            </a:r>
          </a:p>
        </p:txBody>
      </p:sp>
      <p:grpSp>
        <p:nvGrpSpPr>
          <p:cNvPr id="25" name="Group 24"/>
          <p:cNvGrpSpPr/>
          <p:nvPr/>
        </p:nvGrpSpPr>
        <p:grpSpPr>
          <a:xfrm>
            <a:off x="-2" y="2612813"/>
            <a:ext cx="9144000" cy="1066800"/>
            <a:chOff x="317500" y="317500"/>
            <a:chExt cx="9144000" cy="1066800"/>
          </a:xfrm>
        </p:grpSpPr>
        <p:pic>
          <p:nvPicPr>
            <p:cNvPr id="23" name="PFE element 246" descr="dZvq2MqUexES161.png"/>
            <p:cNvPicPr>
              <a:picLocks/>
            </p:cNvPicPr>
            <p:nvPr/>
          </p:nvPicPr>
          <p:blipFill>
            <a:blip r:embed="rId12">
              <a:extLst>
                <a:ext uri="{28A0092B-C50C-407E-A947-70E740481C1C}">
                  <a14:useLocalDpi xmlns:a14="http://schemas.microsoft.com/office/drawing/2010/main"/>
                </a:ext>
              </a:extLst>
            </a:blip>
            <a:stretch>
              <a:fillRect/>
            </a:stretch>
          </p:blipFill>
          <p:spPr>
            <a:xfrm>
              <a:off x="317500" y="317500"/>
              <a:ext cx="9144000" cy="1066800"/>
            </a:xfrm>
            <a:prstGeom prst="rect">
              <a:avLst/>
            </a:prstGeom>
          </p:spPr>
        </p:pic>
        <p:sp>
          <p:nvSpPr>
            <p:cNvPr id="24" name="Shape_105"/>
            <p:cNvSpPr/>
            <p:nvPr/>
          </p:nvSpPr>
          <p:spPr>
            <a:xfrm>
              <a:off x="317500" y="317500"/>
              <a:ext cx="9144000" cy="1066800"/>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pfehide247" hidden="1"/>
          <p:cNvSpPr txBox="1">
            <a:spLocks/>
          </p:cNvSpPr>
          <p:nvPr/>
        </p:nvSpPr>
        <p:spPr>
          <a:xfrm>
            <a:off x="1" y="2744395"/>
            <a:ext cx="9143999" cy="837486"/>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buSzPct val="25000"/>
            </a:pPr>
            <a:r>
              <a:rPr lang="en-US" sz="4200" dirty="0" smtClean="0">
                <a:solidFill>
                  <a:srgbClr val="FFFFFF"/>
                </a:solidFill>
                <a:latin typeface="Montserrat Bold"/>
                <a:cs typeface="Montserrat Bold"/>
              </a:rPr>
              <a:t>BRAIN / HEART </a:t>
            </a:r>
            <a:r>
              <a:rPr lang="en-US" sz="3000" dirty="0" smtClean="0">
                <a:solidFill>
                  <a:srgbClr val="FFFFFF"/>
                </a:solidFill>
                <a:latin typeface="Montserrat ExtraLight"/>
                <a:cs typeface="Montserrat ExtraLight"/>
              </a:rPr>
              <a:t>COMPARISON</a:t>
            </a:r>
            <a:endParaRPr lang="en-US" sz="3000" dirty="0">
              <a:solidFill>
                <a:srgbClr val="FFFFFF"/>
              </a:solidFill>
              <a:latin typeface="Montserrat extraLight"/>
              <a:cs typeface="Montserrat extraLight"/>
            </a:endParaRPr>
          </a:p>
        </p:txBody>
      </p:sp>
      <p:grpSp>
        <p:nvGrpSpPr>
          <p:cNvPr id="28" name="Group 27"/>
          <p:cNvGrpSpPr/>
          <p:nvPr/>
        </p:nvGrpSpPr>
        <p:grpSpPr>
          <a:xfrm>
            <a:off x="1" y="2742514"/>
            <a:ext cx="9144000" cy="841248"/>
            <a:chOff x="317499" y="317500"/>
            <a:chExt cx="9144000" cy="841248"/>
          </a:xfrm>
        </p:grpSpPr>
        <p:pic>
          <p:nvPicPr>
            <p:cNvPr id="26" name="PFE element 247" descr="dZvq2MqUexES162.png"/>
            <p:cNvPicPr>
              <a:picLocks/>
            </p:cNvPicPr>
            <p:nvPr/>
          </p:nvPicPr>
          <p:blipFill>
            <a:blip r:embed="rId13">
              <a:extLst>
                <a:ext uri="{28A0092B-C50C-407E-A947-70E740481C1C}">
                  <a14:useLocalDpi xmlns:a14="http://schemas.microsoft.com/office/drawing/2010/main"/>
                </a:ext>
              </a:extLst>
            </a:blip>
            <a:stretch>
              <a:fillRect/>
            </a:stretch>
          </p:blipFill>
          <p:spPr>
            <a:xfrm>
              <a:off x="317499" y="317500"/>
              <a:ext cx="9144000" cy="841248"/>
            </a:xfrm>
            <a:prstGeom prst="rect">
              <a:avLst/>
            </a:prstGeom>
          </p:spPr>
        </p:pic>
        <p:sp>
          <p:nvSpPr>
            <p:cNvPr id="27" name="Shape_106"/>
            <p:cNvSpPr/>
            <p:nvPr/>
          </p:nvSpPr>
          <p:spPr>
            <a:xfrm>
              <a:off x="317499" y="317500"/>
              <a:ext cx="9144000" cy="84124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16</a:t>
            </a:fld>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10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200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3" name="Picture 2" descr="DEA_Brain.jpg"/>
          <p:cNvPicPr>
            <a:picLocks noChangeAspect="1"/>
          </p:cNvPicPr>
          <p:nvPr/>
        </p:nvPicPr>
        <p:blipFill rotWithShape="1">
          <a:blip r:embed="rId3" cstate="screen">
            <a:extLst>
              <a:ext uri="{28A0092B-C50C-407E-A947-70E740481C1C}">
                <a14:useLocalDpi xmlns:a14="http://schemas.microsoft.com/office/drawing/2010/main"/>
              </a:ext>
            </a:extLst>
          </a:blip>
          <a:srcRect t="-1961"/>
          <a:stretch/>
        </p:blipFill>
        <p:spPr>
          <a:xfrm>
            <a:off x="4388630" y="1508759"/>
            <a:ext cx="4755369" cy="4755369"/>
          </a:xfrm>
          <a:prstGeom prst="rect">
            <a:avLst/>
          </a:prstGeom>
        </p:spPr>
      </p:pic>
      <p:pic>
        <p:nvPicPr>
          <p:cNvPr id="2" name="PFE element 249" descr="dZvq2MqUexES163.png"/>
          <p:cNvPicPr>
            <a:picLocks/>
          </p:cNvPicPr>
          <p:nvPr/>
        </p:nvPicPr>
        <p:blipFill>
          <a:blip r:embed="rId4">
            <a:extLst>
              <a:ext uri="{28A0092B-C50C-407E-A947-70E740481C1C}">
                <a14:useLocalDpi xmlns:a14="http://schemas.microsoft.com/office/drawing/2010/main"/>
              </a:ext>
            </a:extLst>
          </a:blip>
          <a:stretch>
            <a:fillRect/>
          </a:stretch>
        </p:blipFill>
        <p:spPr>
          <a:xfrm>
            <a:off x="383413" y="2236685"/>
            <a:ext cx="3681984" cy="3700272"/>
          </a:xfrm>
          <a:prstGeom prst="rect">
            <a:avLst/>
          </a:prstGeom>
        </p:spPr>
      </p:pic>
      <p:pic>
        <p:nvPicPr>
          <p:cNvPr id="10" name="PFE element 250" descr="dZvq2MqUexES164.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1"/>
            <a:ext cx="9144000" cy="1600200"/>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FE element 253" descr="dZvq2MqUexES166.png"/>
          <p:cNvPicPr>
            <a:picLocks/>
          </p:cNvPicPr>
          <p:nvPr/>
        </p:nvPicPr>
        <p:blipFill>
          <a:blip r:embed="rId6">
            <a:extLst>
              <a:ext uri="{28A0092B-C50C-407E-A947-70E740481C1C}">
                <a14:useLocalDpi xmlns:a14="http://schemas.microsoft.com/office/drawing/2010/main"/>
              </a:ext>
            </a:extLst>
          </a:blip>
          <a:stretch>
            <a:fillRect/>
          </a:stretch>
        </p:blipFill>
        <p:spPr>
          <a:xfrm>
            <a:off x="0" y="321542"/>
            <a:ext cx="9144000" cy="841248"/>
          </a:xfrm>
          <a:prstGeom prst="rect">
            <a:avLst/>
          </a:prstGeom>
        </p:spPr>
      </p:pic>
      <p:cxnSp>
        <p:nvCxnSpPr>
          <p:cNvPr id="9" name="Straight Connector 8"/>
          <p:cNvCxnSpPr/>
          <p:nvPr/>
        </p:nvCxnSpPr>
        <p:spPr>
          <a:xfrm>
            <a:off x="1942603" y="1094155"/>
            <a:ext cx="2365237"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17</a:t>
            </a:fld>
            <a:endParaRPr lang="en-US"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8" name="Rectangle 7"/>
          <p:cNvSpPr/>
          <p:nvPr/>
        </p:nvSpPr>
        <p:spPr>
          <a:xfrm>
            <a:off x="0" y="0"/>
            <a:ext cx="4572000" cy="6268720"/>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FE element 256" descr="dZvq2MqUexES167.png"/>
          <p:cNvPicPr>
            <a:picLocks/>
          </p:cNvPicPr>
          <p:nvPr/>
        </p:nvPicPr>
        <p:blipFill>
          <a:blip r:embed="rId3">
            <a:extLst>
              <a:ext uri="{28A0092B-C50C-407E-A947-70E740481C1C}">
                <a14:useLocalDpi xmlns:a14="http://schemas.microsoft.com/office/drawing/2010/main"/>
              </a:ext>
            </a:extLst>
          </a:blip>
          <a:stretch>
            <a:fillRect/>
          </a:stretch>
        </p:blipFill>
        <p:spPr>
          <a:xfrm>
            <a:off x="501936" y="2334565"/>
            <a:ext cx="3614928" cy="3596640"/>
          </a:xfrm>
          <a:prstGeom prst="rect">
            <a:avLst/>
          </a:prstGeom>
        </p:spPr>
      </p:pic>
      <p:sp>
        <p:nvSpPr>
          <p:cNvPr id="237" name="Shape 237" descr="American Teen, Teen, Teenager, African American, Ethnic"/>
          <p:cNvSpPr/>
          <p:nvPr/>
        </p:nvSpPr>
        <p:spPr>
          <a:xfrm>
            <a:off x="116682" y="-144463"/>
            <a:ext cx="2285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6" name="PFE element 258" descr="dZvq2MqUexES168.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9" name="pfehide260" hidden="1"/>
          <p:cNvSpPr txBox="1">
            <a:spLocks/>
          </p:cNvSpPr>
          <p:nvPr/>
        </p:nvSpPr>
        <p:spPr>
          <a:xfrm>
            <a:off x="504000" y="261925"/>
            <a:ext cx="3872775" cy="202692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buSzPct val="25000"/>
            </a:pPr>
            <a:r>
              <a:rPr lang="en-US" sz="3000" dirty="0" smtClean="0">
                <a:solidFill>
                  <a:srgbClr val="FFFFFF"/>
                </a:solidFill>
                <a:latin typeface="Montserrat ExtraLight"/>
                <a:cs typeface="Montserrat ExtraLight"/>
              </a:rPr>
              <a:t>THE</a:t>
            </a:r>
          </a:p>
          <a:p>
            <a:pPr>
              <a:buSzPct val="25000"/>
            </a:pPr>
            <a:r>
              <a:rPr lang="en-US" sz="4200" dirty="0" smtClean="0">
                <a:solidFill>
                  <a:srgbClr val="FFFFFF"/>
                </a:solidFill>
                <a:latin typeface="Montserrat Bold"/>
                <a:cs typeface="Montserrat Bold"/>
              </a:rPr>
              <a:t>ADOLESCENT</a:t>
            </a:r>
          </a:p>
          <a:p>
            <a:pPr>
              <a:buSzPct val="25000"/>
            </a:pPr>
            <a:r>
              <a:rPr lang="en-US" sz="3000" dirty="0" smtClean="0">
                <a:solidFill>
                  <a:srgbClr val="FFFFFF"/>
                </a:solidFill>
                <a:latin typeface="Montserrat ExtraLight"/>
                <a:cs typeface="Montserrat ExtraLight"/>
              </a:rPr>
              <a:t>BRAIN</a:t>
            </a:r>
            <a:endParaRPr lang="en-US" sz="4200" dirty="0">
              <a:solidFill>
                <a:srgbClr val="FFFFFF"/>
              </a:solidFill>
              <a:latin typeface="Montserrat ExtraLight"/>
              <a:cs typeface="Montserrat ExtraLight"/>
            </a:endParaRPr>
          </a:p>
        </p:txBody>
      </p:sp>
      <p:grpSp>
        <p:nvGrpSpPr>
          <p:cNvPr id="12" name="Group 11"/>
          <p:cNvGrpSpPr/>
          <p:nvPr/>
        </p:nvGrpSpPr>
        <p:grpSpPr>
          <a:xfrm>
            <a:off x="501859" y="257353"/>
            <a:ext cx="3877056" cy="2036064"/>
            <a:chOff x="317499" y="317500"/>
            <a:chExt cx="3877056" cy="2036064"/>
          </a:xfrm>
        </p:grpSpPr>
        <p:pic>
          <p:nvPicPr>
            <p:cNvPr id="10" name="PFE element 260" descr="dZvq2MqUexES170.png"/>
            <p:cNvPicPr>
              <a:picLocks/>
            </p:cNvPicPr>
            <p:nvPr/>
          </p:nvPicPr>
          <p:blipFill>
            <a:blip r:embed="rId5">
              <a:extLst>
                <a:ext uri="{28A0092B-C50C-407E-A947-70E740481C1C}">
                  <a14:useLocalDpi xmlns:a14="http://schemas.microsoft.com/office/drawing/2010/main"/>
                </a:ext>
              </a:extLst>
            </a:blip>
            <a:stretch>
              <a:fillRect/>
            </a:stretch>
          </p:blipFill>
          <p:spPr>
            <a:xfrm>
              <a:off x="317499" y="317500"/>
              <a:ext cx="3877056" cy="2036064"/>
            </a:xfrm>
            <a:prstGeom prst="rect">
              <a:avLst/>
            </a:prstGeom>
          </p:spPr>
        </p:pic>
        <p:sp>
          <p:nvSpPr>
            <p:cNvPr id="11" name="Shape_107"/>
            <p:cNvSpPr/>
            <p:nvPr/>
          </p:nvSpPr>
          <p:spPr>
            <a:xfrm>
              <a:off x="317499" y="317500"/>
              <a:ext cx="3877056" cy="2036064"/>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4" name="Straight Connector 13"/>
          <p:cNvCxnSpPr/>
          <p:nvPr/>
        </p:nvCxnSpPr>
        <p:spPr>
          <a:xfrm>
            <a:off x="5577840" y="1103903"/>
            <a:ext cx="3627120"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15" name="Oval 14"/>
          <p:cNvSpPr>
            <a:spLocks noChangeAspect="1"/>
          </p:cNvSpPr>
          <p:nvPr/>
        </p:nvSpPr>
        <p:spPr>
          <a:xfrm>
            <a:off x="5137807" y="532403"/>
            <a:ext cx="1143000" cy="1143000"/>
          </a:xfrm>
          <a:prstGeom prst="ellipse">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pfehide263" hidden="1"/>
          <p:cNvSpPr txBox="1">
            <a:spLocks/>
          </p:cNvSpPr>
          <p:nvPr/>
        </p:nvSpPr>
        <p:spPr>
          <a:xfrm>
            <a:off x="5137807" y="809359"/>
            <a:ext cx="1143000" cy="489162"/>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lnSpc>
                <a:spcPct val="110000"/>
              </a:lnSpc>
              <a:buSzPct val="25000"/>
            </a:pPr>
            <a:r>
              <a:rPr lang="en-US" sz="1200" dirty="0" smtClean="0">
                <a:solidFill>
                  <a:srgbClr val="FFFFFF"/>
                </a:solidFill>
                <a:latin typeface="Montserrat Bold"/>
                <a:cs typeface="Montserrat Bold"/>
              </a:rPr>
              <a:t>STUDENT</a:t>
            </a:r>
          </a:p>
          <a:p>
            <a:pPr algn="ctr">
              <a:lnSpc>
                <a:spcPct val="110000"/>
              </a:lnSpc>
              <a:buSzPct val="25000"/>
            </a:pPr>
            <a:r>
              <a:rPr lang="en-US" sz="1200" dirty="0" smtClean="0">
                <a:solidFill>
                  <a:srgbClr val="FFFFFF"/>
                </a:solidFill>
                <a:latin typeface="Montserrat Bold"/>
                <a:cs typeface="Montserrat Bold"/>
              </a:rPr>
              <a:t>RESPONSES</a:t>
            </a:r>
            <a:endParaRPr lang="en-US" sz="1200" dirty="0">
              <a:solidFill>
                <a:srgbClr val="FFFFFF"/>
              </a:solidFill>
              <a:latin typeface="Montserrat Bold"/>
              <a:cs typeface="Montserrat Bold"/>
            </a:endParaRPr>
          </a:p>
        </p:txBody>
      </p:sp>
      <p:grpSp>
        <p:nvGrpSpPr>
          <p:cNvPr id="18" name="Group 17"/>
          <p:cNvGrpSpPr/>
          <p:nvPr/>
        </p:nvGrpSpPr>
        <p:grpSpPr>
          <a:xfrm>
            <a:off x="5133235" y="804004"/>
            <a:ext cx="1152144" cy="499872"/>
            <a:chOff x="317500" y="317500"/>
            <a:chExt cx="1152144" cy="499872"/>
          </a:xfrm>
        </p:grpSpPr>
        <p:pic>
          <p:nvPicPr>
            <p:cNvPr id="13" name="PFE element 263" descr="dZvq2MqUexES171.png"/>
            <p:cNvPicPr>
              <a:picLocks/>
            </p:cNvPicPr>
            <p:nvPr/>
          </p:nvPicPr>
          <p:blipFill>
            <a:blip r:embed="rId6">
              <a:extLst>
                <a:ext uri="{28A0092B-C50C-407E-A947-70E740481C1C}">
                  <a14:useLocalDpi xmlns:a14="http://schemas.microsoft.com/office/drawing/2010/main"/>
                </a:ext>
              </a:extLst>
            </a:blip>
            <a:stretch>
              <a:fillRect/>
            </a:stretch>
          </p:blipFill>
          <p:spPr>
            <a:xfrm>
              <a:off x="317500" y="317500"/>
              <a:ext cx="1152144" cy="499872"/>
            </a:xfrm>
            <a:prstGeom prst="rect">
              <a:avLst/>
            </a:prstGeom>
          </p:spPr>
        </p:pic>
        <p:sp>
          <p:nvSpPr>
            <p:cNvPr id="17" name="Shape_108"/>
            <p:cNvSpPr/>
            <p:nvPr/>
          </p:nvSpPr>
          <p:spPr>
            <a:xfrm>
              <a:off x="317500" y="317500"/>
              <a:ext cx="1152144" cy="49987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Slide Number Placeholder 2"/>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18</a:t>
            </a:fld>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54" name="Rectangle 53"/>
          <p:cNvSpPr/>
          <p:nvPr/>
        </p:nvSpPr>
        <p:spPr>
          <a:xfrm>
            <a:off x="0" y="0"/>
            <a:ext cx="9144000" cy="1577597"/>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FE element 15" descr="dZvq2MqUexES7.png"/>
          <p:cNvPicPr>
            <a:picLocks/>
          </p:cNvPicPr>
          <p:nvPr/>
        </p:nvPicPr>
        <p:blipFill>
          <a:blip r:embed="rId3">
            <a:extLst>
              <a:ext uri="{28A0092B-C50C-407E-A947-70E740481C1C}">
                <a14:useLocalDpi xmlns:a14="http://schemas.microsoft.com/office/drawing/2010/main"/>
              </a:ext>
            </a:extLst>
          </a:blip>
          <a:stretch>
            <a:fillRect/>
          </a:stretch>
        </p:blipFill>
        <p:spPr>
          <a:xfrm>
            <a:off x="2531259" y="2108047"/>
            <a:ext cx="4578096" cy="822960"/>
          </a:xfrm>
          <a:prstGeom prst="rect">
            <a:avLst/>
          </a:prstGeom>
        </p:spPr>
      </p:pic>
      <p:pic>
        <p:nvPicPr>
          <p:cNvPr id="9" name="PFE element 16" descr="dZvq2MqUexES8.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17" name="Oval 16"/>
          <p:cNvSpPr>
            <a:spLocks noChangeAspect="1"/>
          </p:cNvSpPr>
          <p:nvPr/>
        </p:nvSpPr>
        <p:spPr>
          <a:xfrm>
            <a:off x="-3046073" y="3873268"/>
            <a:ext cx="1163320" cy="1163320"/>
          </a:xfrm>
          <a:prstGeom prst="ellipse">
            <a:avLst/>
          </a:prstGeom>
          <a:noFill/>
          <a:ln>
            <a:solidFill>
              <a:srgbClr val="00ADD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2802233" y="5213466"/>
            <a:ext cx="708428" cy="708428"/>
          </a:xfrm>
          <a:prstGeom prst="ellipse">
            <a:avLst/>
          </a:prstGeom>
          <a:noFill/>
          <a:ln>
            <a:solidFill>
              <a:srgbClr val="00ADD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FE element 20" descr="dZvq2MqUexES10.png"/>
          <p:cNvPicPr>
            <a:picLocks/>
          </p:cNvPicPr>
          <p:nvPr/>
        </p:nvPicPr>
        <p:blipFill>
          <a:blip r:embed="rId5">
            <a:extLst>
              <a:ext uri="{28A0092B-C50C-407E-A947-70E740481C1C}">
                <a14:useLocalDpi xmlns:a14="http://schemas.microsoft.com/office/drawing/2010/main"/>
              </a:ext>
            </a:extLst>
          </a:blip>
          <a:stretch>
            <a:fillRect/>
          </a:stretch>
        </p:blipFill>
        <p:spPr>
          <a:xfrm>
            <a:off x="609599" y="48187"/>
            <a:ext cx="6888480" cy="1731264"/>
          </a:xfrm>
          <a:prstGeom prst="rect">
            <a:avLst/>
          </a:prstGeom>
        </p:spPr>
      </p:pic>
      <p:cxnSp>
        <p:nvCxnSpPr>
          <p:cNvPr id="42" name="Straight Connector 41"/>
          <p:cNvCxnSpPr/>
          <p:nvPr/>
        </p:nvCxnSpPr>
        <p:spPr>
          <a:xfrm>
            <a:off x="4805681" y="1292628"/>
            <a:ext cx="2052319" cy="0"/>
          </a:xfrm>
          <a:prstGeom prst="line">
            <a:avLst/>
          </a:prstGeom>
          <a:ln w="28575"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858000" y="1473200"/>
            <a:ext cx="0" cy="106680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34" name="Picture 33"/>
          <p:cNvPicPr>
            <a:picLocks/>
          </p:cNvPicPr>
          <p:nvPr/>
        </p:nvPicPr>
        <p:blipFill>
          <a:blip r:embed="rId6" cstate="screen">
            <a:extLst>
              <a:ext uri="{28A0092B-C50C-407E-A947-70E740481C1C}">
                <a14:useLocalDpi xmlns:a14="http://schemas.microsoft.com/office/drawing/2010/main"/>
              </a:ext>
            </a:extLst>
          </a:blip>
          <a:stretch>
            <a:fillRect/>
          </a:stretch>
        </p:blipFill>
        <p:spPr>
          <a:xfrm>
            <a:off x="5486400" y="2790106"/>
            <a:ext cx="2743200" cy="2743200"/>
          </a:xfrm>
          <a:prstGeom prst="ellipse">
            <a:avLst/>
          </a:prstGeom>
        </p:spPr>
      </p:pic>
      <p:sp>
        <p:nvSpPr>
          <p:cNvPr id="48" name="Oval 47"/>
          <p:cNvSpPr/>
          <p:nvPr/>
        </p:nvSpPr>
        <p:spPr>
          <a:xfrm>
            <a:off x="6346847" y="773888"/>
            <a:ext cx="1009450" cy="1009450"/>
          </a:xfrm>
          <a:prstGeom prst="ellipse">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FE element 25" descr="dZvq2MqUexES11.png"/>
          <p:cNvPicPr>
            <a:picLocks/>
          </p:cNvPicPr>
          <p:nvPr/>
        </p:nvPicPr>
        <p:blipFill>
          <a:blip r:embed="rId7">
            <a:extLst>
              <a:ext uri="{28A0092B-C50C-407E-A947-70E740481C1C}">
                <a14:useLocalDpi xmlns:a14="http://schemas.microsoft.com/office/drawing/2010/main"/>
              </a:ext>
            </a:extLst>
          </a:blip>
          <a:stretch>
            <a:fillRect/>
          </a:stretch>
        </p:blipFill>
        <p:spPr>
          <a:xfrm>
            <a:off x="6345604" y="1099337"/>
            <a:ext cx="1011936" cy="310896"/>
          </a:xfrm>
          <a:prstGeom prst="rect">
            <a:avLst/>
          </a:prstGeom>
        </p:spPr>
      </p:pic>
      <p:sp>
        <p:nvSpPr>
          <p:cNvPr id="50" name="Oval 49"/>
          <p:cNvSpPr>
            <a:spLocks noChangeAspect="1"/>
          </p:cNvSpPr>
          <p:nvPr/>
        </p:nvSpPr>
        <p:spPr>
          <a:xfrm>
            <a:off x="5354320" y="2677160"/>
            <a:ext cx="2971800" cy="29718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pfehide27" hidden="1"/>
          <p:cNvSpPr txBox="1"/>
          <p:nvPr/>
        </p:nvSpPr>
        <p:spPr>
          <a:xfrm>
            <a:off x="634366" y="1913168"/>
            <a:ext cx="4435473" cy="1015219"/>
          </a:xfrm>
          <a:prstGeom prst="rect">
            <a:avLst/>
          </a:prstGeom>
          <a:solidFill>
            <a:srgbClr val="000000">
              <a:alpha val="40000"/>
            </a:srgbClr>
          </a:solidFill>
          <a:ln>
            <a:noFill/>
          </a:ln>
          <a:effectLst/>
        </p:spPr>
        <p:txBody>
          <a:bodyPr lIns="91425" tIns="91425" rIns="91425" bIns="91425" anchor="t" anchorCtr="0">
            <a:noAutofit/>
          </a:bodyPr>
          <a:lstStyle/>
          <a:p>
            <a:pPr marL="285750" lvl="0" indent="-285750" rtl="0">
              <a:lnSpc>
                <a:spcPct val="110000"/>
              </a:lnSpc>
              <a:spcBef>
                <a:spcPts val="0"/>
              </a:spcBef>
              <a:buClr>
                <a:srgbClr val="CF0A2C"/>
              </a:buClr>
              <a:buSzPct val="150000"/>
              <a:buFont typeface="Courier New"/>
              <a:buChar char="o"/>
            </a:pPr>
            <a:r>
              <a:rPr lang="en-US" sz="1400" dirty="0" smtClean="0">
                <a:solidFill>
                  <a:srgbClr val="15284B"/>
                </a:solidFill>
                <a:latin typeface="Montserrat Light"/>
                <a:ea typeface="Calibri"/>
                <a:cs typeface="Montserrat Light"/>
                <a:sym typeface="Calibri"/>
              </a:rPr>
              <a:t>There </a:t>
            </a:r>
            <a:r>
              <a:rPr lang="en-US" sz="1400" dirty="0">
                <a:solidFill>
                  <a:srgbClr val="15284B"/>
                </a:solidFill>
                <a:latin typeface="Montserrat Light"/>
                <a:ea typeface="Calibri"/>
                <a:cs typeface="Montserrat Light"/>
                <a:sym typeface="Calibri"/>
              </a:rPr>
              <a:t>are </a:t>
            </a:r>
            <a:r>
              <a:rPr lang="en-US" sz="1400" dirty="0">
                <a:solidFill>
                  <a:srgbClr val="CF0A2C"/>
                </a:solidFill>
                <a:latin typeface="Montserrat Light"/>
                <a:ea typeface="Calibri"/>
                <a:cs typeface="Montserrat Light"/>
                <a:sym typeface="Calibri"/>
              </a:rPr>
              <a:t>129 drug overdose deaths per day </a:t>
            </a:r>
            <a:r>
              <a:rPr lang="en-US" sz="1400" dirty="0">
                <a:solidFill>
                  <a:srgbClr val="15284B"/>
                </a:solidFill>
                <a:latin typeface="Montserrat Light"/>
                <a:ea typeface="Calibri"/>
                <a:cs typeface="Montserrat Light"/>
                <a:sym typeface="Calibri"/>
              </a:rPr>
              <a:t>in the United States. </a:t>
            </a:r>
            <a:r>
              <a:rPr lang="en-US" sz="1400" dirty="0" smtClean="0">
                <a:solidFill>
                  <a:srgbClr val="15284B"/>
                </a:solidFill>
                <a:latin typeface="Montserrat Light"/>
                <a:ea typeface="Calibri"/>
                <a:cs typeface="Montserrat Light"/>
                <a:sym typeface="Calibri"/>
              </a:rPr>
              <a:t>Sixty-one percent of </a:t>
            </a:r>
            <a:r>
              <a:rPr lang="en-US" sz="1400" dirty="0">
                <a:solidFill>
                  <a:srgbClr val="15284B"/>
                </a:solidFill>
                <a:latin typeface="Montserrat Light"/>
                <a:ea typeface="Calibri"/>
                <a:cs typeface="Montserrat Light"/>
                <a:sym typeface="Calibri"/>
              </a:rPr>
              <a:t>those deaths are related to pharmaceutical opioids or heroin</a:t>
            </a:r>
            <a:r>
              <a:rPr lang="en-US" sz="1400" dirty="0" smtClean="0">
                <a:solidFill>
                  <a:srgbClr val="15284B"/>
                </a:solidFill>
                <a:latin typeface="Montserrat Light"/>
                <a:ea typeface="Calibri"/>
                <a:cs typeface="Montserrat Light"/>
                <a:sym typeface="Calibri"/>
              </a:rPr>
              <a:t>.</a:t>
            </a:r>
            <a:endParaRPr lang="en-US" dirty="0">
              <a:solidFill>
                <a:srgbClr val="15284B"/>
              </a:solidFill>
              <a:latin typeface="Montserrat Light"/>
              <a:ea typeface="Calibri"/>
              <a:cs typeface="Montserrat Light"/>
              <a:sym typeface="Calibri"/>
            </a:endParaRPr>
          </a:p>
        </p:txBody>
      </p:sp>
      <p:grpSp>
        <p:nvGrpSpPr>
          <p:cNvPr id="16" name="Group 15"/>
          <p:cNvGrpSpPr/>
          <p:nvPr/>
        </p:nvGrpSpPr>
        <p:grpSpPr>
          <a:xfrm>
            <a:off x="633158" y="1913160"/>
            <a:ext cx="4437888" cy="1030224"/>
            <a:chOff x="317499" y="317499"/>
            <a:chExt cx="4437888" cy="1030224"/>
          </a:xfrm>
        </p:grpSpPr>
        <p:pic>
          <p:nvPicPr>
            <p:cNvPr id="14" name="PFE element 27" descr="dZvq2MqUexES12.png"/>
            <p:cNvPicPr>
              <a:picLocks/>
            </p:cNvPicPr>
            <p:nvPr/>
          </p:nvPicPr>
          <p:blipFill>
            <a:blip r:embed="rId8">
              <a:extLst>
                <a:ext uri="{28A0092B-C50C-407E-A947-70E740481C1C}">
                  <a14:useLocalDpi xmlns:a14="http://schemas.microsoft.com/office/drawing/2010/main"/>
                </a:ext>
              </a:extLst>
            </a:blip>
            <a:stretch>
              <a:fillRect/>
            </a:stretch>
          </p:blipFill>
          <p:spPr>
            <a:xfrm>
              <a:off x="317499" y="317499"/>
              <a:ext cx="4437888" cy="1030224"/>
            </a:xfrm>
            <a:prstGeom prst="rect">
              <a:avLst/>
            </a:prstGeom>
          </p:spPr>
        </p:pic>
        <p:sp>
          <p:nvSpPr>
            <p:cNvPr id="15" name="Shape_59"/>
            <p:cNvSpPr/>
            <p:nvPr/>
          </p:nvSpPr>
          <p:spPr>
            <a:xfrm>
              <a:off x="317499" y="317499"/>
              <a:ext cx="4437888" cy="1030224"/>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pfehide28" hidden="1"/>
          <p:cNvSpPr txBox="1"/>
          <p:nvPr/>
        </p:nvSpPr>
        <p:spPr>
          <a:xfrm>
            <a:off x="634366" y="3061011"/>
            <a:ext cx="4435473" cy="562718"/>
          </a:xfrm>
          <a:prstGeom prst="rect">
            <a:avLst/>
          </a:prstGeom>
          <a:noFill/>
        </p:spPr>
        <p:txBody>
          <a:bodyPr wrap="square" rtlCol="0">
            <a:spAutoFit/>
          </a:bodyPr>
          <a:lstStyle/>
          <a:p>
            <a:pPr marL="285750" lvl="0" indent="-285750">
              <a:lnSpc>
                <a:spcPct val="110000"/>
              </a:lnSpc>
              <a:buClr>
                <a:srgbClr val="CF0A2C"/>
              </a:buClr>
              <a:buSzPct val="150000"/>
              <a:buFont typeface="Courier New"/>
              <a:buChar char="o"/>
            </a:pPr>
            <a:r>
              <a:rPr lang="en-US" sz="1400" dirty="0">
                <a:solidFill>
                  <a:srgbClr val="15284B"/>
                </a:solidFill>
                <a:latin typeface="Montserrat Light"/>
                <a:ea typeface="Calibri"/>
                <a:cs typeface="Montserrat Light"/>
                <a:sym typeface="Calibri"/>
              </a:rPr>
              <a:t>About </a:t>
            </a:r>
            <a:r>
              <a:rPr lang="en-US" sz="1400" dirty="0">
                <a:solidFill>
                  <a:srgbClr val="CF0A2C"/>
                </a:solidFill>
                <a:latin typeface="Montserrat Light"/>
                <a:ea typeface="Calibri"/>
                <a:cs typeface="Montserrat Light"/>
                <a:sym typeface="Calibri"/>
              </a:rPr>
              <a:t>15 million people </a:t>
            </a:r>
            <a:r>
              <a:rPr lang="en-US" sz="1400" dirty="0">
                <a:solidFill>
                  <a:srgbClr val="15284B"/>
                </a:solidFill>
                <a:latin typeface="Montserrat Light"/>
                <a:ea typeface="Calibri"/>
                <a:cs typeface="Montserrat Light"/>
                <a:sym typeface="Calibri"/>
              </a:rPr>
              <a:t>indicated misusing prescription painkillers in 2014</a:t>
            </a:r>
            <a:r>
              <a:rPr lang="en-US" sz="1400" dirty="0" smtClean="0">
                <a:solidFill>
                  <a:srgbClr val="15284B"/>
                </a:solidFill>
                <a:latin typeface="Montserrat Light"/>
                <a:ea typeface="Calibri"/>
                <a:cs typeface="Montserrat Light"/>
                <a:sym typeface="Calibri"/>
              </a:rPr>
              <a:t>.</a:t>
            </a:r>
            <a:endParaRPr lang="en-US" dirty="0">
              <a:solidFill>
                <a:srgbClr val="15284B"/>
              </a:solidFill>
              <a:latin typeface="Montserrat Light"/>
              <a:ea typeface="Calibri"/>
              <a:cs typeface="Montserrat Light"/>
              <a:sym typeface="Calibri"/>
            </a:endParaRPr>
          </a:p>
        </p:txBody>
      </p:sp>
      <p:grpSp>
        <p:nvGrpSpPr>
          <p:cNvPr id="22" name="Group 21"/>
          <p:cNvGrpSpPr/>
          <p:nvPr/>
        </p:nvGrpSpPr>
        <p:grpSpPr>
          <a:xfrm>
            <a:off x="633158" y="3058906"/>
            <a:ext cx="4437888" cy="566928"/>
            <a:chOff x="317499" y="317500"/>
            <a:chExt cx="4437888" cy="566928"/>
          </a:xfrm>
        </p:grpSpPr>
        <p:pic>
          <p:nvPicPr>
            <p:cNvPr id="20" name="PFE element 28" descr="dZvq2MqUexES14.png"/>
            <p:cNvPicPr>
              <a:picLocks/>
            </p:cNvPicPr>
            <p:nvPr/>
          </p:nvPicPr>
          <p:blipFill>
            <a:blip r:embed="rId9">
              <a:extLst>
                <a:ext uri="{28A0092B-C50C-407E-A947-70E740481C1C}">
                  <a14:useLocalDpi xmlns:a14="http://schemas.microsoft.com/office/drawing/2010/main"/>
                </a:ext>
              </a:extLst>
            </a:blip>
            <a:stretch>
              <a:fillRect/>
            </a:stretch>
          </p:blipFill>
          <p:spPr>
            <a:xfrm>
              <a:off x="317499" y="317500"/>
              <a:ext cx="4437888" cy="566928"/>
            </a:xfrm>
            <a:prstGeom prst="rect">
              <a:avLst/>
            </a:prstGeom>
          </p:spPr>
        </p:pic>
        <p:sp>
          <p:nvSpPr>
            <p:cNvPr id="21" name="Shape_60"/>
            <p:cNvSpPr/>
            <p:nvPr/>
          </p:nvSpPr>
          <p:spPr>
            <a:xfrm>
              <a:off x="317499" y="317500"/>
              <a:ext cx="4437888" cy="56692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pfehide29" hidden="1"/>
          <p:cNvSpPr txBox="1"/>
          <p:nvPr/>
        </p:nvSpPr>
        <p:spPr>
          <a:xfrm>
            <a:off x="634366" y="3730366"/>
            <a:ext cx="4435473" cy="799706"/>
          </a:xfrm>
          <a:prstGeom prst="rect">
            <a:avLst/>
          </a:prstGeom>
          <a:noFill/>
        </p:spPr>
        <p:txBody>
          <a:bodyPr wrap="square" rtlCol="0">
            <a:spAutoFit/>
          </a:bodyPr>
          <a:lstStyle/>
          <a:p>
            <a:pPr marL="285750" lvl="0" indent="-285750">
              <a:lnSpc>
                <a:spcPct val="110000"/>
              </a:lnSpc>
              <a:buClr>
                <a:srgbClr val="CF0A2C"/>
              </a:buClr>
              <a:buSzPct val="150000"/>
              <a:buFont typeface="Courier New"/>
              <a:buChar char="o"/>
            </a:pPr>
            <a:r>
              <a:rPr lang="en-US" sz="1400" dirty="0">
                <a:solidFill>
                  <a:srgbClr val="15284B"/>
                </a:solidFill>
                <a:latin typeface="Montserrat Light"/>
                <a:ea typeface="Calibri"/>
                <a:cs typeface="Montserrat Light"/>
                <a:sym typeface="Calibri"/>
              </a:rPr>
              <a:t>Nearly </a:t>
            </a:r>
            <a:r>
              <a:rPr lang="en-US" sz="1400" dirty="0">
                <a:solidFill>
                  <a:srgbClr val="CF0A2C"/>
                </a:solidFill>
                <a:latin typeface="Montserrat Light"/>
                <a:ea typeface="Calibri"/>
                <a:cs typeface="Montserrat Light"/>
                <a:sym typeface="Calibri"/>
              </a:rPr>
              <a:t>one in five teens </a:t>
            </a:r>
            <a:r>
              <a:rPr lang="en-US" sz="1400" dirty="0">
                <a:solidFill>
                  <a:srgbClr val="15284B"/>
                </a:solidFill>
                <a:latin typeface="Montserrat Light"/>
                <a:ea typeface="Calibri"/>
                <a:cs typeface="Montserrat Light"/>
                <a:sym typeface="Calibri"/>
              </a:rPr>
              <a:t>say they have used prescription medicine at least once in their lifetime to get high</a:t>
            </a:r>
            <a:r>
              <a:rPr lang="en-US" sz="1400" dirty="0" smtClean="0">
                <a:solidFill>
                  <a:srgbClr val="15284B"/>
                </a:solidFill>
                <a:latin typeface="Montserrat Light"/>
                <a:ea typeface="Calibri"/>
                <a:cs typeface="Montserrat Light"/>
                <a:sym typeface="Calibri"/>
              </a:rPr>
              <a:t>.</a:t>
            </a:r>
            <a:endParaRPr lang="en-US" dirty="0"/>
          </a:p>
        </p:txBody>
      </p:sp>
      <p:grpSp>
        <p:nvGrpSpPr>
          <p:cNvPr id="25" name="Group 24"/>
          <p:cNvGrpSpPr/>
          <p:nvPr/>
        </p:nvGrpSpPr>
        <p:grpSpPr>
          <a:xfrm>
            <a:off x="633158" y="3724835"/>
            <a:ext cx="4437888" cy="810768"/>
            <a:chOff x="317499" y="317500"/>
            <a:chExt cx="4437888" cy="810768"/>
          </a:xfrm>
        </p:grpSpPr>
        <p:pic>
          <p:nvPicPr>
            <p:cNvPr id="23" name="PFE element 29" descr="dZvq2MqUexES15.png"/>
            <p:cNvPicPr>
              <a:picLocks/>
            </p:cNvPicPr>
            <p:nvPr/>
          </p:nvPicPr>
          <p:blipFill>
            <a:blip r:embed="rId10">
              <a:extLst>
                <a:ext uri="{28A0092B-C50C-407E-A947-70E740481C1C}">
                  <a14:useLocalDpi xmlns:a14="http://schemas.microsoft.com/office/drawing/2010/main"/>
                </a:ext>
              </a:extLst>
            </a:blip>
            <a:stretch>
              <a:fillRect/>
            </a:stretch>
          </p:blipFill>
          <p:spPr>
            <a:xfrm>
              <a:off x="317499" y="317500"/>
              <a:ext cx="4437888" cy="810768"/>
            </a:xfrm>
            <a:prstGeom prst="rect">
              <a:avLst/>
            </a:prstGeom>
          </p:spPr>
        </p:pic>
        <p:sp>
          <p:nvSpPr>
            <p:cNvPr id="24" name="Shape_61"/>
            <p:cNvSpPr/>
            <p:nvPr/>
          </p:nvSpPr>
          <p:spPr>
            <a:xfrm>
              <a:off x="317499" y="317500"/>
              <a:ext cx="4437888" cy="81076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pfehide30" hidden="1"/>
          <p:cNvSpPr txBox="1"/>
          <p:nvPr/>
        </p:nvSpPr>
        <p:spPr>
          <a:xfrm>
            <a:off x="634366" y="4655603"/>
            <a:ext cx="4171315" cy="582467"/>
          </a:xfrm>
          <a:prstGeom prst="rect">
            <a:avLst/>
          </a:prstGeom>
          <a:noFill/>
        </p:spPr>
        <p:txBody>
          <a:bodyPr wrap="square" rtlCol="0">
            <a:spAutoFit/>
          </a:bodyPr>
          <a:lstStyle/>
          <a:p>
            <a:pPr marL="285750" lvl="0" indent="-285750">
              <a:lnSpc>
                <a:spcPct val="110000"/>
              </a:lnSpc>
              <a:buClr>
                <a:srgbClr val="CF0A2C"/>
              </a:buClr>
              <a:buSzPct val="150000"/>
              <a:buFont typeface="Courier New"/>
              <a:buChar char="o"/>
            </a:pPr>
            <a:r>
              <a:rPr lang="en-US" sz="1400" dirty="0">
                <a:solidFill>
                  <a:srgbClr val="15284B"/>
                </a:solidFill>
                <a:latin typeface="Montserrat Light"/>
                <a:ea typeface="Calibri"/>
                <a:cs typeface="Montserrat Light"/>
                <a:sym typeface="Calibri"/>
              </a:rPr>
              <a:t>Opioids have been linked </a:t>
            </a:r>
            <a:r>
              <a:rPr lang="en-US" sz="1400" dirty="0">
                <a:solidFill>
                  <a:srgbClr val="CF0A2C"/>
                </a:solidFill>
                <a:latin typeface="Montserrat Light"/>
                <a:ea typeface="Calibri"/>
                <a:cs typeface="Montserrat Light"/>
                <a:sym typeface="Calibri"/>
              </a:rPr>
              <a:t>to 60 percent of drug overdoses</a:t>
            </a:r>
            <a:r>
              <a:rPr lang="en-US" sz="1400" dirty="0">
                <a:solidFill>
                  <a:srgbClr val="15284B"/>
                </a:solidFill>
                <a:latin typeface="Montserrat Light"/>
                <a:ea typeface="Calibri"/>
                <a:cs typeface="Montserrat Light"/>
                <a:sym typeface="Calibri"/>
              </a:rPr>
              <a:t> in the U.S</a:t>
            </a:r>
            <a:r>
              <a:rPr lang="en-US" sz="1400" dirty="0" smtClean="0">
                <a:solidFill>
                  <a:srgbClr val="15284B"/>
                </a:solidFill>
                <a:latin typeface="Montserrat Light"/>
                <a:ea typeface="Calibri"/>
                <a:cs typeface="Montserrat Light"/>
                <a:sym typeface="Calibri"/>
              </a:rPr>
              <a:t>.</a:t>
            </a:r>
            <a:endParaRPr lang="en-US" dirty="0">
              <a:solidFill>
                <a:srgbClr val="15284B"/>
              </a:solidFill>
              <a:latin typeface="Montserrat Light"/>
              <a:ea typeface="Calibri"/>
              <a:cs typeface="Montserrat Light"/>
              <a:sym typeface="Calibri"/>
            </a:endParaRPr>
          </a:p>
        </p:txBody>
      </p:sp>
      <p:grpSp>
        <p:nvGrpSpPr>
          <p:cNvPr id="28" name="Group 27"/>
          <p:cNvGrpSpPr/>
          <p:nvPr/>
        </p:nvGrpSpPr>
        <p:grpSpPr>
          <a:xfrm>
            <a:off x="632144" y="4651180"/>
            <a:ext cx="4175760" cy="591312"/>
            <a:chOff x="317499" y="317499"/>
            <a:chExt cx="4175760" cy="591312"/>
          </a:xfrm>
        </p:grpSpPr>
        <p:pic>
          <p:nvPicPr>
            <p:cNvPr id="26" name="PFE element 30" descr="dZvq2MqUexES16.png"/>
            <p:cNvPicPr>
              <a:picLocks/>
            </p:cNvPicPr>
            <p:nvPr/>
          </p:nvPicPr>
          <p:blipFill>
            <a:blip r:embed="rId11">
              <a:extLst>
                <a:ext uri="{28A0092B-C50C-407E-A947-70E740481C1C}">
                  <a14:useLocalDpi xmlns:a14="http://schemas.microsoft.com/office/drawing/2010/main"/>
                </a:ext>
              </a:extLst>
            </a:blip>
            <a:stretch>
              <a:fillRect/>
            </a:stretch>
          </p:blipFill>
          <p:spPr>
            <a:xfrm>
              <a:off x="317499" y="317499"/>
              <a:ext cx="4175760" cy="591312"/>
            </a:xfrm>
            <a:prstGeom prst="rect">
              <a:avLst/>
            </a:prstGeom>
          </p:spPr>
        </p:pic>
        <p:sp>
          <p:nvSpPr>
            <p:cNvPr id="27" name="Shape_62"/>
            <p:cNvSpPr/>
            <p:nvPr/>
          </p:nvSpPr>
          <p:spPr>
            <a:xfrm>
              <a:off x="317499" y="317499"/>
              <a:ext cx="4175760" cy="59131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pfehide31" hidden="1"/>
          <p:cNvSpPr txBox="1"/>
          <p:nvPr/>
        </p:nvSpPr>
        <p:spPr>
          <a:xfrm>
            <a:off x="634366" y="5361394"/>
            <a:ext cx="4171315" cy="582467"/>
          </a:xfrm>
          <a:prstGeom prst="rect">
            <a:avLst/>
          </a:prstGeom>
          <a:noFill/>
        </p:spPr>
        <p:txBody>
          <a:bodyPr wrap="square" rtlCol="0">
            <a:spAutoFit/>
          </a:bodyPr>
          <a:lstStyle/>
          <a:p>
            <a:pPr marL="285750" lvl="0" indent="-285750">
              <a:lnSpc>
                <a:spcPct val="110000"/>
              </a:lnSpc>
              <a:buClr>
                <a:srgbClr val="CF0A2C"/>
              </a:buClr>
              <a:buSzPct val="150000"/>
              <a:buFont typeface="Courier New"/>
              <a:buChar char="o"/>
            </a:pPr>
            <a:r>
              <a:rPr lang="en-US" sz="1400" dirty="0">
                <a:solidFill>
                  <a:srgbClr val="15284B"/>
                </a:solidFill>
                <a:latin typeface="Montserrat Light"/>
                <a:ea typeface="Calibri"/>
                <a:cs typeface="Montserrat Light"/>
                <a:sym typeface="Calibri"/>
              </a:rPr>
              <a:t>In 2015, </a:t>
            </a:r>
            <a:r>
              <a:rPr lang="en-US" sz="1400" dirty="0">
                <a:solidFill>
                  <a:srgbClr val="CF0A2C"/>
                </a:solidFill>
                <a:latin typeface="Montserrat Light"/>
                <a:ea typeface="Calibri"/>
                <a:cs typeface="Montserrat Light"/>
                <a:sym typeface="Calibri"/>
              </a:rPr>
              <a:t>58 percent of 12</a:t>
            </a:r>
            <a:r>
              <a:rPr lang="en-US" sz="1400" baseline="30000" dirty="0">
                <a:solidFill>
                  <a:srgbClr val="CF0A2C"/>
                </a:solidFill>
                <a:latin typeface="Montserrat Light"/>
                <a:ea typeface="Calibri"/>
                <a:cs typeface="Montserrat Light"/>
                <a:sym typeface="Calibri"/>
              </a:rPr>
              <a:t>th</a:t>
            </a:r>
            <a:r>
              <a:rPr lang="en-US" sz="1400" dirty="0">
                <a:solidFill>
                  <a:srgbClr val="CF0A2C"/>
                </a:solidFill>
                <a:latin typeface="Montserrat Light"/>
                <a:ea typeface="Calibri"/>
                <a:cs typeface="Montserrat Light"/>
                <a:sym typeface="Calibri"/>
              </a:rPr>
              <a:t> grade students </a:t>
            </a:r>
            <a:r>
              <a:rPr lang="en-US" sz="1400" dirty="0">
                <a:solidFill>
                  <a:srgbClr val="15284B"/>
                </a:solidFill>
                <a:latin typeface="Montserrat Light"/>
                <a:ea typeface="Calibri"/>
                <a:cs typeface="Montserrat Light"/>
                <a:sym typeface="Calibri"/>
              </a:rPr>
              <a:t>reported a “great risk” in trying heroin</a:t>
            </a:r>
            <a:r>
              <a:rPr lang="en-US" sz="1400" dirty="0" smtClean="0">
                <a:solidFill>
                  <a:srgbClr val="15284B"/>
                </a:solidFill>
                <a:latin typeface="Montserrat Light"/>
                <a:ea typeface="Calibri"/>
                <a:cs typeface="Montserrat Light"/>
                <a:sym typeface="Calibri"/>
              </a:rPr>
              <a:t>.</a:t>
            </a:r>
            <a:endParaRPr lang="en-US" dirty="0">
              <a:solidFill>
                <a:srgbClr val="15284B"/>
              </a:solidFill>
              <a:latin typeface="Montserrat Light"/>
              <a:ea typeface="Calibri"/>
              <a:cs typeface="Montserrat Light"/>
              <a:sym typeface="Calibri"/>
            </a:endParaRPr>
          </a:p>
        </p:txBody>
      </p:sp>
      <p:grpSp>
        <p:nvGrpSpPr>
          <p:cNvPr id="31" name="Group 30"/>
          <p:cNvGrpSpPr/>
          <p:nvPr/>
        </p:nvGrpSpPr>
        <p:grpSpPr>
          <a:xfrm>
            <a:off x="632144" y="5356971"/>
            <a:ext cx="4175760" cy="591312"/>
            <a:chOff x="317499" y="317499"/>
            <a:chExt cx="4175760" cy="591312"/>
          </a:xfrm>
        </p:grpSpPr>
        <p:pic>
          <p:nvPicPr>
            <p:cNvPr id="29" name="PFE element 31" descr="dZvq2MqUexES17.png"/>
            <p:cNvPicPr>
              <a:picLocks/>
            </p:cNvPicPr>
            <p:nvPr/>
          </p:nvPicPr>
          <p:blipFill>
            <a:blip r:embed="rId12">
              <a:extLst>
                <a:ext uri="{28A0092B-C50C-407E-A947-70E740481C1C}">
                  <a14:useLocalDpi xmlns:a14="http://schemas.microsoft.com/office/drawing/2010/main"/>
                </a:ext>
              </a:extLst>
            </a:blip>
            <a:stretch>
              <a:fillRect/>
            </a:stretch>
          </p:blipFill>
          <p:spPr>
            <a:xfrm>
              <a:off x="317499" y="317499"/>
              <a:ext cx="4175760" cy="591312"/>
            </a:xfrm>
            <a:prstGeom prst="rect">
              <a:avLst/>
            </a:prstGeom>
          </p:spPr>
        </p:pic>
        <p:sp>
          <p:nvSpPr>
            <p:cNvPr id="30" name="Shape_63"/>
            <p:cNvSpPr/>
            <p:nvPr/>
          </p:nvSpPr>
          <p:spPr>
            <a:xfrm>
              <a:off x="317499" y="317499"/>
              <a:ext cx="4175760" cy="59131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Slide Number Placeholder 7"/>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1</a:t>
            </a:fld>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11" name="Rectangle 10"/>
          <p:cNvSpPr/>
          <p:nvPr/>
        </p:nvSpPr>
        <p:spPr>
          <a:xfrm>
            <a:off x="4572000" y="0"/>
            <a:ext cx="4572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0"/>
            <a:ext cx="4572000" cy="1577597"/>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FE element 266" descr="dZvq2MqUexES172.png"/>
          <p:cNvPicPr>
            <a:picLocks/>
          </p:cNvPicPr>
          <p:nvPr/>
        </p:nvPicPr>
        <p:blipFill>
          <a:blip r:embed="rId3">
            <a:extLst>
              <a:ext uri="{28A0092B-C50C-407E-A947-70E740481C1C}">
                <a14:useLocalDpi xmlns:a14="http://schemas.microsoft.com/office/drawing/2010/main"/>
              </a:ext>
            </a:extLst>
          </a:blip>
          <a:stretch>
            <a:fillRect/>
          </a:stretch>
        </p:blipFill>
        <p:spPr>
          <a:xfrm>
            <a:off x="0" y="-634"/>
            <a:ext cx="4572000" cy="1578864"/>
          </a:xfrm>
          <a:prstGeom prst="rect">
            <a:avLst/>
          </a:prstGeom>
        </p:spPr>
      </p:pic>
      <p:pic>
        <p:nvPicPr>
          <p:cNvPr id="13" name="PFE element 267"/>
          <p:cNvPicPr>
            <a:picLocks/>
          </p:cNvPicPr>
          <p:nvPr/>
        </p:nvPicPr>
        <p:blipFill>
          <a:blip r:embed="rId4">
            <a:extLst>
              <a:ext uri="{28A0092B-C50C-407E-A947-70E740481C1C}">
                <a14:useLocalDpi xmlns:a14="http://schemas.microsoft.com/office/drawing/2010/main"/>
              </a:ext>
            </a:extLst>
          </a:blip>
          <a:stretch>
            <a:fillRect/>
          </a:stretch>
        </p:blipFill>
        <p:spPr>
          <a:xfrm>
            <a:off x="634160" y="2041291"/>
            <a:ext cx="3252040" cy="1169453"/>
          </a:xfrm>
          <a:prstGeom prst="rect">
            <a:avLst/>
          </a:prstGeom>
        </p:spPr>
      </p:pic>
      <p:pic>
        <p:nvPicPr>
          <p:cNvPr id="15" name="PFE element 268"/>
          <p:cNvPicPr>
            <a:picLocks/>
          </p:cNvPicPr>
          <p:nvPr/>
        </p:nvPicPr>
        <p:blipFill>
          <a:blip r:embed="rId5">
            <a:extLst>
              <a:ext uri="{28A0092B-C50C-407E-A947-70E740481C1C}">
                <a14:useLocalDpi xmlns:a14="http://schemas.microsoft.com/office/drawing/2010/main"/>
              </a:ext>
            </a:extLst>
          </a:blip>
          <a:stretch>
            <a:fillRect/>
          </a:stretch>
        </p:blipFill>
        <p:spPr>
          <a:xfrm>
            <a:off x="5047069" y="2023111"/>
            <a:ext cx="3491780" cy="1119375"/>
          </a:xfrm>
          <a:prstGeom prst="rect">
            <a:avLst/>
          </a:prstGeom>
        </p:spPr>
      </p:pic>
      <p:pic>
        <p:nvPicPr>
          <p:cNvPr id="16" name="PFE element 269" descr="dZvq2MqUexES176.png"/>
          <p:cNvPicPr>
            <a:picLocks/>
          </p:cNvPicPr>
          <p:nvPr/>
        </p:nvPicPr>
        <p:blipFill>
          <a:blip r:embed="rId6">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pic>
        <p:nvPicPr>
          <p:cNvPr id="18" name="PFE element 271" descr="dZvq2MqUexES178.png"/>
          <p:cNvPicPr>
            <a:picLocks/>
          </p:cNvPicPr>
          <p:nvPr/>
        </p:nvPicPr>
        <p:blipFill>
          <a:blip r:embed="rId7">
            <a:extLst>
              <a:ext uri="{28A0092B-C50C-407E-A947-70E740481C1C}">
                <a14:useLocalDpi xmlns:a14="http://schemas.microsoft.com/office/drawing/2010/main"/>
              </a:ext>
            </a:extLst>
          </a:blip>
          <a:stretch>
            <a:fillRect/>
          </a:stretch>
        </p:blipFill>
        <p:spPr>
          <a:xfrm>
            <a:off x="4216900" y="115824"/>
            <a:ext cx="810768" cy="1200912"/>
          </a:xfrm>
          <a:prstGeom prst="rect">
            <a:avLst/>
          </a:prstGeom>
        </p:spPr>
      </p:pic>
      <p:pic>
        <p:nvPicPr>
          <p:cNvPr id="19" name="PFE element 272" descr="dZvq2MqUexES180.png"/>
          <p:cNvPicPr>
            <a:picLocks/>
          </p:cNvPicPr>
          <p:nvPr/>
        </p:nvPicPr>
        <p:blipFill>
          <a:blip r:embed="rId8">
            <a:extLst>
              <a:ext uri="{28A0092B-C50C-407E-A947-70E740481C1C}">
                <a14:useLocalDpi xmlns:a14="http://schemas.microsoft.com/office/drawing/2010/main"/>
              </a:ext>
            </a:extLst>
          </a:blip>
          <a:stretch>
            <a:fillRect/>
          </a:stretch>
        </p:blipFill>
        <p:spPr>
          <a:xfrm>
            <a:off x="4572001" y="-634"/>
            <a:ext cx="4572000" cy="1578864"/>
          </a:xfrm>
          <a:prstGeom prst="rect">
            <a:avLst/>
          </a:prstGeom>
        </p:spPr>
      </p:pic>
      <p:cxnSp>
        <p:nvCxnSpPr>
          <p:cNvPr id="12" name="Straight Connector 11"/>
          <p:cNvCxnSpPr/>
          <p:nvPr/>
        </p:nvCxnSpPr>
        <p:spPr>
          <a:xfrm>
            <a:off x="4572000" y="1673225"/>
            <a:ext cx="0" cy="4422775"/>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21" name="PFE element 275" descr="dZvq2MqUexES183.png"/>
          <p:cNvPicPr>
            <a:picLocks/>
          </p:cNvPicPr>
          <p:nvPr/>
        </p:nvPicPr>
        <p:blipFill>
          <a:blip r:embed="rId9">
            <a:extLst>
              <a:ext uri="{28A0092B-C50C-407E-A947-70E740481C1C}">
                <a14:useLocalDpi xmlns:a14="http://schemas.microsoft.com/office/drawing/2010/main"/>
              </a:ext>
            </a:extLst>
          </a:blip>
          <a:stretch>
            <a:fillRect/>
          </a:stretch>
        </p:blipFill>
        <p:spPr>
          <a:xfrm>
            <a:off x="5047069" y="3350468"/>
            <a:ext cx="3419856" cy="1517904"/>
          </a:xfrm>
          <a:prstGeom prst="rect">
            <a:avLst/>
          </a:prstGeom>
        </p:spPr>
      </p:pic>
      <p:pic>
        <p:nvPicPr>
          <p:cNvPr id="14" name="PFE element 40" descr="zV85qIGvCuFR25.png"/>
          <p:cNvPicPr>
            <a:picLocks/>
          </p:cNvPicPr>
          <p:nvPr/>
        </p:nvPicPr>
        <p:blipFill>
          <a:blip r:embed="rId10">
            <a:extLst>
              <a:ext uri="{28A0092B-C50C-407E-A947-70E740481C1C}">
                <a14:useLocalDpi xmlns:a14="http://schemas.microsoft.com/office/drawing/2010/main"/>
              </a:ext>
            </a:extLst>
          </a:blip>
          <a:stretch>
            <a:fillRect/>
          </a:stretch>
        </p:blipFill>
        <p:spPr>
          <a:xfrm>
            <a:off x="607741" y="3119903"/>
            <a:ext cx="3364992" cy="2334768"/>
          </a:xfrm>
          <a:prstGeom prst="rect">
            <a:avLst/>
          </a:prstGeom>
        </p:spPr>
      </p:pic>
      <p:sp>
        <p:nvSpPr>
          <p:cNvPr id="2" name="Slide Number Placeholder 1"/>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19</a:t>
            </a:fld>
            <a:endParaRPr lang="en-US"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 name="PFE element 276" descr="dZvq2MqUexES185.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pic>
        <p:nvPicPr>
          <p:cNvPr id="7" name="Picture 6">
            <a:hlinkClick r:id="rId4"/>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863599"/>
            <a:ext cx="9144000" cy="4612641"/>
          </a:xfrm>
          <a:prstGeom prst="rect">
            <a:avLst/>
          </a:prstGeom>
        </p:spPr>
      </p:pic>
      <p:cxnSp>
        <p:nvCxnSpPr>
          <p:cNvPr id="8" name="Straight Connector 7"/>
          <p:cNvCxnSpPr/>
          <p:nvPr/>
        </p:nvCxnSpPr>
        <p:spPr>
          <a:xfrm>
            <a:off x="14369" y="650240"/>
            <a:ext cx="912963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4369" y="5679440"/>
            <a:ext cx="912963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6" name="PFE element 281" descr="dZvq2MqUexES187.png"/>
          <p:cNvPicPr>
            <a:picLocks/>
          </p:cNvPicPr>
          <p:nvPr/>
        </p:nvPicPr>
        <p:blipFill>
          <a:blip r:embed="rId6">
            <a:extLst>
              <a:ext uri="{28A0092B-C50C-407E-A947-70E740481C1C}">
                <a14:useLocalDpi xmlns:a14="http://schemas.microsoft.com/office/drawing/2010/main"/>
              </a:ext>
            </a:extLst>
          </a:blip>
          <a:stretch>
            <a:fillRect/>
          </a:stretch>
        </p:blipFill>
        <p:spPr>
          <a:xfrm>
            <a:off x="11321" y="3675888"/>
            <a:ext cx="9150096" cy="1030224"/>
          </a:xfrm>
          <a:prstGeom prst="rect">
            <a:avLst/>
          </a:prstGeom>
        </p:spPr>
      </p:pic>
      <p:cxnSp>
        <p:nvCxnSpPr>
          <p:cNvPr id="12" name="Straight Connector 11"/>
          <p:cNvCxnSpPr/>
          <p:nvPr/>
        </p:nvCxnSpPr>
        <p:spPr>
          <a:xfrm>
            <a:off x="4880295" y="4826000"/>
            <a:ext cx="1998025"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20</a:t>
            </a:fld>
            <a:endParaRPr lang="en-US"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 name="PFE element 283" descr="dZvq2MqUexES189.png"/>
          <p:cNvPicPr>
            <a:picLocks/>
          </p:cNvPicPr>
          <p:nvPr/>
        </p:nvPicPr>
        <p:blipFill>
          <a:blip r:embed="rId3">
            <a:extLst>
              <a:ext uri="{28A0092B-C50C-407E-A947-70E740481C1C}">
                <a14:useLocalDpi xmlns:a14="http://schemas.microsoft.com/office/drawing/2010/main"/>
              </a:ext>
            </a:extLst>
          </a:blip>
          <a:stretch>
            <a:fillRect/>
          </a:stretch>
        </p:blipFill>
        <p:spPr>
          <a:xfrm>
            <a:off x="4740825" y="2644963"/>
            <a:ext cx="3755136" cy="3048000"/>
          </a:xfrm>
          <a:prstGeom prst="rect">
            <a:avLst/>
          </a:prstGeom>
        </p:spPr>
      </p:pic>
      <p:pic>
        <p:nvPicPr>
          <p:cNvPr id="6" name="PFE element 284" descr="dZvq2MqUexES190.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10" name="Rectangle 9"/>
          <p:cNvSpPr/>
          <p:nvPr/>
        </p:nvSpPr>
        <p:spPr>
          <a:xfrm>
            <a:off x="4572000" y="0"/>
            <a:ext cx="4572000" cy="1577597"/>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0" y="0"/>
            <a:ext cx="4572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FE element 288" descr="dZvq2MqUexES192.png"/>
          <p:cNvPicPr>
            <a:picLocks/>
          </p:cNvPicPr>
          <p:nvPr/>
        </p:nvPicPr>
        <p:blipFill>
          <a:blip r:embed="rId5">
            <a:extLst>
              <a:ext uri="{28A0092B-C50C-407E-A947-70E740481C1C}">
                <a14:useLocalDpi xmlns:a14="http://schemas.microsoft.com/office/drawing/2010/main"/>
              </a:ext>
            </a:extLst>
          </a:blip>
          <a:stretch>
            <a:fillRect/>
          </a:stretch>
        </p:blipFill>
        <p:spPr>
          <a:xfrm>
            <a:off x="0" y="342393"/>
            <a:ext cx="4572000" cy="890016"/>
          </a:xfrm>
          <a:prstGeom prst="rect">
            <a:avLst/>
          </a:prstGeom>
        </p:spPr>
      </p:pic>
      <p:pic>
        <p:nvPicPr>
          <p:cNvPr id="9" name="PFE element 289" descr="dZvq2MqUexES193.png"/>
          <p:cNvPicPr>
            <a:picLocks/>
          </p:cNvPicPr>
          <p:nvPr/>
        </p:nvPicPr>
        <p:blipFill>
          <a:blip r:embed="rId6">
            <a:extLst>
              <a:ext uri="{28A0092B-C50C-407E-A947-70E740481C1C}">
                <a14:useLocalDpi xmlns:a14="http://schemas.microsoft.com/office/drawing/2010/main"/>
              </a:ext>
            </a:extLst>
          </a:blip>
          <a:stretch>
            <a:fillRect/>
          </a:stretch>
        </p:blipFill>
        <p:spPr>
          <a:xfrm>
            <a:off x="4207256" y="110492"/>
            <a:ext cx="810768" cy="1207008"/>
          </a:xfrm>
          <a:prstGeom prst="rect">
            <a:avLst/>
          </a:prstGeom>
        </p:spPr>
      </p:pic>
      <p:pic>
        <p:nvPicPr>
          <p:cNvPr id="17" name="PFE element 290" descr="dZvq2MqUexES195.png"/>
          <p:cNvPicPr>
            <a:picLocks/>
          </p:cNvPicPr>
          <p:nvPr/>
        </p:nvPicPr>
        <p:blipFill>
          <a:blip r:embed="rId7">
            <a:extLst>
              <a:ext uri="{28A0092B-C50C-407E-A947-70E740481C1C}">
                <a14:useLocalDpi xmlns:a14="http://schemas.microsoft.com/office/drawing/2010/main"/>
              </a:ext>
            </a:extLst>
          </a:blip>
          <a:stretch>
            <a:fillRect/>
          </a:stretch>
        </p:blipFill>
        <p:spPr>
          <a:xfrm>
            <a:off x="4580128" y="398420"/>
            <a:ext cx="4565904" cy="755904"/>
          </a:xfrm>
          <a:prstGeom prst="rect">
            <a:avLst/>
          </a:prstGeom>
        </p:spPr>
      </p:pic>
      <p:pic>
        <p:nvPicPr>
          <p:cNvPr id="15" name="Picture 14"/>
          <p:cNvPicPr>
            <a:picLocks/>
          </p:cNvPicPr>
          <p:nvPr/>
        </p:nvPicPr>
        <p:blipFill>
          <a:blip r:embed="rId8" cstate="screen">
            <a:extLst>
              <a:ext uri="{28A0092B-C50C-407E-A947-70E740481C1C}">
                <a14:useLocalDpi xmlns:a14="http://schemas.microsoft.com/office/drawing/2010/main"/>
              </a:ext>
            </a:extLst>
          </a:blip>
          <a:stretch>
            <a:fillRect/>
          </a:stretch>
        </p:blipFill>
        <p:spPr>
          <a:xfrm>
            <a:off x="847726" y="2145454"/>
            <a:ext cx="3429000" cy="3429000"/>
          </a:xfrm>
          <a:prstGeom prst="ellipse">
            <a:avLst/>
          </a:prstGeom>
        </p:spPr>
      </p:pic>
      <p:sp>
        <p:nvSpPr>
          <p:cNvPr id="16" name="Oval 15"/>
          <p:cNvSpPr>
            <a:spLocks noChangeAspect="1"/>
          </p:cNvSpPr>
          <p:nvPr/>
        </p:nvSpPr>
        <p:spPr>
          <a:xfrm>
            <a:off x="720726" y="2021840"/>
            <a:ext cx="3667760" cy="366776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p:cNvPicPr>
          <p:nvPr/>
        </p:nvPicPr>
        <p:blipFill>
          <a:blip r:embed="rId9" cstate="screen">
            <a:extLst>
              <a:ext uri="{28A0092B-C50C-407E-A947-70E740481C1C}">
                <a14:useLocalDpi xmlns:a14="http://schemas.microsoft.com/office/drawing/2010/main"/>
              </a:ext>
            </a:extLst>
          </a:blip>
          <a:stretch>
            <a:fillRect/>
          </a:stretch>
        </p:blipFill>
        <p:spPr>
          <a:xfrm>
            <a:off x="847726" y="2145454"/>
            <a:ext cx="3429000" cy="3429000"/>
          </a:xfrm>
          <a:prstGeom prst="ellipse">
            <a:avLst/>
          </a:prstGeom>
        </p:spPr>
      </p:pic>
      <p:sp>
        <p:nvSpPr>
          <p:cNvPr id="3" name="Slide Number Placeholder 2"/>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21</a:t>
            </a:fld>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3" name="PFE element 294" descr="dZvq2MqUexES196.png"/>
          <p:cNvPicPr>
            <a:picLocks/>
          </p:cNvPicPr>
          <p:nvPr/>
        </p:nvPicPr>
        <p:blipFill>
          <a:blip r:embed="rId3">
            <a:extLst>
              <a:ext uri="{28A0092B-C50C-407E-A947-70E740481C1C}">
                <a14:useLocalDpi xmlns:a14="http://schemas.microsoft.com/office/drawing/2010/main"/>
              </a:ext>
            </a:extLst>
          </a:blip>
          <a:stretch>
            <a:fillRect/>
          </a:stretch>
        </p:blipFill>
        <p:spPr>
          <a:xfrm>
            <a:off x="0" y="1976299"/>
            <a:ext cx="9144000" cy="1395984"/>
          </a:xfrm>
          <a:prstGeom prst="rect">
            <a:avLst/>
          </a:prstGeom>
        </p:spPr>
      </p:pic>
      <p:pic>
        <p:nvPicPr>
          <p:cNvPr id="7" name="PFE element 295" descr="dZvq2MqUexES197.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pic>
        <p:nvPicPr>
          <p:cNvPr id="2" name="Picture 1" descr="DEA_Drawing.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9829" y="3657599"/>
            <a:ext cx="6373211" cy="2201724"/>
          </a:xfrm>
          <a:prstGeom prst="rect">
            <a:avLst/>
          </a:prstGeom>
        </p:spPr>
      </p:pic>
      <p:sp>
        <p:nvSpPr>
          <p:cNvPr id="10" name="Rectangle 9"/>
          <p:cNvSpPr/>
          <p:nvPr/>
        </p:nvSpPr>
        <p:spPr>
          <a:xfrm>
            <a:off x="0" y="-1"/>
            <a:ext cx="9144000" cy="1600200"/>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FE element 299" descr="dZvq2MqUexES199.png"/>
          <p:cNvPicPr>
            <a:picLocks/>
          </p:cNvPicPr>
          <p:nvPr/>
        </p:nvPicPr>
        <p:blipFill>
          <a:blip r:embed="rId6">
            <a:extLst>
              <a:ext uri="{28A0092B-C50C-407E-A947-70E740481C1C}">
                <a14:useLocalDpi xmlns:a14="http://schemas.microsoft.com/office/drawing/2010/main"/>
              </a:ext>
            </a:extLst>
          </a:blip>
          <a:stretch>
            <a:fillRect/>
          </a:stretch>
        </p:blipFill>
        <p:spPr>
          <a:xfrm>
            <a:off x="0" y="355410"/>
            <a:ext cx="9144000" cy="841248"/>
          </a:xfrm>
          <a:prstGeom prst="rect">
            <a:avLst/>
          </a:prstGeom>
        </p:spPr>
      </p:pic>
      <p:cxnSp>
        <p:nvCxnSpPr>
          <p:cNvPr id="12" name="Straight Connector 11"/>
          <p:cNvCxnSpPr/>
          <p:nvPr/>
        </p:nvCxnSpPr>
        <p:spPr>
          <a:xfrm>
            <a:off x="6402843" y="1128023"/>
            <a:ext cx="1511797"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22</a:t>
            </a:fld>
            <a:endParaRPr lang="en-US"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10" name="Rectangle 9"/>
          <p:cNvSpPr/>
          <p:nvPr/>
        </p:nvSpPr>
        <p:spPr>
          <a:xfrm>
            <a:off x="0" y="0"/>
            <a:ext cx="9144000" cy="6248400"/>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572000" y="3655340"/>
            <a:ext cx="0" cy="49280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0" y="4014631"/>
            <a:ext cx="9144000" cy="914400"/>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pfehide304" hidden="1"/>
          <p:cNvSpPr txBox="1">
            <a:spLocks noGrp="1"/>
          </p:cNvSpPr>
          <p:nvPr>
            <p:ph type="body" idx="1"/>
          </p:nvPr>
        </p:nvSpPr>
        <p:spPr>
          <a:xfrm>
            <a:off x="1321442" y="4148140"/>
            <a:ext cx="6694798" cy="81137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100000"/>
              <a:buNone/>
            </a:pPr>
            <a:r>
              <a:rPr lang="en-US" sz="1800" b="0" i="0" u="none" strike="noStrike" cap="none" dirty="0">
                <a:solidFill>
                  <a:srgbClr val="FFFFFF"/>
                </a:solidFill>
                <a:latin typeface="Montserrat Light"/>
                <a:cs typeface="Montserrat Light"/>
                <a:sym typeface="Calibri"/>
              </a:rPr>
              <a:t>Look </a:t>
            </a:r>
            <a:r>
              <a:rPr lang="en-US" sz="1800" dirty="0">
                <a:solidFill>
                  <a:srgbClr val="FFFFFF"/>
                </a:solidFill>
                <a:latin typeface="Montserrat Light"/>
                <a:cs typeface="Montserrat Light"/>
              </a:rPr>
              <a:t>back </a:t>
            </a:r>
            <a:r>
              <a:rPr lang="en-US" sz="1800" dirty="0" smtClean="0">
                <a:solidFill>
                  <a:srgbClr val="FFFFFF"/>
                </a:solidFill>
                <a:latin typeface="Montserrat Light"/>
                <a:cs typeface="Montserrat Light"/>
              </a:rPr>
              <a:t>at the </a:t>
            </a:r>
            <a:r>
              <a:rPr lang="en-US" sz="1800" dirty="0">
                <a:solidFill>
                  <a:srgbClr val="FFFFFF"/>
                </a:solidFill>
                <a:latin typeface="Montserrat Light"/>
                <a:cs typeface="Montserrat Light"/>
              </a:rPr>
              <a:t>chart you </a:t>
            </a:r>
            <a:r>
              <a:rPr lang="en-US" sz="1800" b="0" i="0" u="none" strike="noStrike" cap="none" dirty="0">
                <a:solidFill>
                  <a:srgbClr val="FFFFFF"/>
                </a:solidFill>
                <a:latin typeface="Montserrat Light"/>
                <a:cs typeface="Montserrat Light"/>
                <a:sym typeface="Calibri"/>
              </a:rPr>
              <a:t>created </a:t>
            </a:r>
            <a:r>
              <a:rPr lang="en-US" sz="1800" b="0" i="0" u="none" strike="noStrike" cap="none" dirty="0" smtClean="0">
                <a:solidFill>
                  <a:srgbClr val="FFFFFF"/>
                </a:solidFill>
                <a:latin typeface="Montserrat Light"/>
                <a:cs typeface="Montserrat Light"/>
                <a:sym typeface="Calibri"/>
              </a:rPr>
              <a:t>at </a:t>
            </a:r>
            <a:r>
              <a:rPr lang="en-US" sz="1800" b="0" i="0" u="none" strike="noStrike" cap="none" dirty="0">
                <a:solidFill>
                  <a:srgbClr val="FFFFFF"/>
                </a:solidFill>
                <a:latin typeface="Montserrat Light"/>
                <a:cs typeface="Montserrat Light"/>
                <a:sym typeface="Calibri"/>
              </a:rPr>
              <a:t>the </a:t>
            </a:r>
            <a:r>
              <a:rPr lang="en-US" sz="1800" b="0" i="0" u="none" strike="noStrike" cap="none" dirty="0" smtClean="0">
                <a:solidFill>
                  <a:srgbClr val="FFFFFF"/>
                </a:solidFill>
                <a:latin typeface="Montserrat Light"/>
                <a:cs typeface="Montserrat Light"/>
                <a:sym typeface="Calibri"/>
              </a:rPr>
              <a:t/>
            </a:r>
            <a:br>
              <a:rPr lang="en-US" sz="1800" b="0" i="0" u="none" strike="noStrike" cap="none" dirty="0" smtClean="0">
                <a:solidFill>
                  <a:srgbClr val="FFFFFF"/>
                </a:solidFill>
                <a:latin typeface="Montserrat Light"/>
                <a:cs typeface="Montserrat Light"/>
                <a:sym typeface="Calibri"/>
              </a:rPr>
            </a:br>
            <a:r>
              <a:rPr lang="en-US" sz="1800" b="0" i="0" u="none" strike="noStrike" cap="none" dirty="0" smtClean="0">
                <a:solidFill>
                  <a:srgbClr val="FFFFFF"/>
                </a:solidFill>
                <a:latin typeface="Montserrat Light"/>
                <a:cs typeface="Montserrat Light"/>
                <a:sym typeface="Calibri"/>
              </a:rPr>
              <a:t>beginning of </a:t>
            </a:r>
            <a:r>
              <a:rPr lang="en-US" sz="1800" b="0" i="0" u="none" strike="noStrike" cap="none" dirty="0">
                <a:solidFill>
                  <a:srgbClr val="FFFFFF"/>
                </a:solidFill>
                <a:latin typeface="Montserrat Light"/>
                <a:cs typeface="Montserrat Light"/>
                <a:sym typeface="Calibri"/>
              </a:rPr>
              <a:t>the lesson</a:t>
            </a:r>
            <a:r>
              <a:rPr lang="en-US" sz="1800" b="0" i="0" u="none" strike="noStrike" cap="none" dirty="0" smtClean="0">
                <a:solidFill>
                  <a:srgbClr val="FFFFFF"/>
                </a:solidFill>
                <a:latin typeface="Montserrat Light"/>
                <a:cs typeface="Montserrat Light"/>
                <a:sym typeface="Calibri"/>
              </a:rPr>
              <a:t>.</a:t>
            </a:r>
            <a:endParaRPr lang="en-US" sz="1800" b="0" i="0" u="none" strike="noStrike" cap="none" dirty="0">
              <a:solidFill>
                <a:srgbClr val="FFFFFF"/>
              </a:solidFill>
              <a:latin typeface="Montserrat Light"/>
              <a:cs typeface="Montserrat Light"/>
              <a:sym typeface="Calibri"/>
            </a:endParaRPr>
          </a:p>
        </p:txBody>
      </p:sp>
      <p:grpSp>
        <p:nvGrpSpPr>
          <p:cNvPr id="7" name="Group 6"/>
          <p:cNvGrpSpPr/>
          <p:nvPr/>
        </p:nvGrpSpPr>
        <p:grpSpPr>
          <a:xfrm>
            <a:off x="1319089" y="4145393"/>
            <a:ext cx="6699504" cy="816864"/>
            <a:chOff x="317500" y="317499"/>
            <a:chExt cx="6699504" cy="816864"/>
          </a:xfrm>
        </p:grpSpPr>
        <p:pic>
          <p:nvPicPr>
            <p:cNvPr id="3" name="PFE element 304" descr="dZvq2MqUexES200.png"/>
            <p:cNvPicPr>
              <a:picLocks/>
            </p:cNvPicPr>
            <p:nvPr/>
          </p:nvPicPr>
          <p:blipFill>
            <a:blip r:embed="rId3">
              <a:extLst>
                <a:ext uri="{28A0092B-C50C-407E-A947-70E740481C1C}">
                  <a14:useLocalDpi xmlns:a14="http://schemas.microsoft.com/office/drawing/2010/main"/>
                </a:ext>
              </a:extLst>
            </a:blip>
            <a:stretch>
              <a:fillRect/>
            </a:stretch>
          </p:blipFill>
          <p:spPr>
            <a:xfrm>
              <a:off x="317500" y="317499"/>
              <a:ext cx="6699504" cy="816864"/>
            </a:xfrm>
            <a:prstGeom prst="rect">
              <a:avLst/>
            </a:prstGeom>
          </p:spPr>
        </p:pic>
        <p:sp>
          <p:nvSpPr>
            <p:cNvPr id="6" name="Shape_109"/>
            <p:cNvSpPr/>
            <p:nvPr/>
          </p:nvSpPr>
          <p:spPr>
            <a:xfrm>
              <a:off x="317500" y="317499"/>
              <a:ext cx="6699504" cy="816864"/>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FE element 305" descr="dZvq2MqUexES201.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2" name="pfehide307" hidden="1"/>
          <p:cNvSpPr txBox="1"/>
          <p:nvPr/>
        </p:nvSpPr>
        <p:spPr>
          <a:xfrm>
            <a:off x="1026802" y="5382271"/>
            <a:ext cx="7101198" cy="618631"/>
          </a:xfrm>
          <a:prstGeom prst="rect">
            <a:avLst/>
          </a:prstGeom>
          <a:noFill/>
        </p:spPr>
        <p:txBody>
          <a:bodyPr wrap="square" rtlCol="0">
            <a:spAutoFit/>
          </a:bodyPr>
          <a:lstStyle/>
          <a:p>
            <a:pPr lvl="0" algn="ctr">
              <a:lnSpc>
                <a:spcPct val="90000"/>
              </a:lnSpc>
              <a:buClr>
                <a:schemeClr val="dk1"/>
              </a:buClr>
              <a:buSzPct val="100000"/>
            </a:pPr>
            <a:r>
              <a:rPr lang="en-US" sz="1800" dirty="0">
                <a:solidFill>
                  <a:srgbClr val="FFFFFF"/>
                </a:solidFill>
                <a:latin typeface="Montserrat Light"/>
                <a:cs typeface="Montserrat Light"/>
              </a:rPr>
              <a:t>Is there anything you </a:t>
            </a:r>
            <a:r>
              <a:rPr lang="en-US" sz="1800" dirty="0">
                <a:solidFill>
                  <a:srgbClr val="FFFFFF"/>
                </a:solidFill>
                <a:latin typeface="Montserrat Light"/>
                <a:cs typeface="Montserrat Light"/>
                <a:sym typeface="Calibri"/>
              </a:rPr>
              <a:t>would n</a:t>
            </a:r>
            <a:r>
              <a:rPr lang="en-US" sz="1800" dirty="0">
                <a:solidFill>
                  <a:srgbClr val="FFFFFF"/>
                </a:solidFill>
                <a:latin typeface="Montserrat Light"/>
                <a:cs typeface="Montserrat Light"/>
              </a:rPr>
              <a:t>ow add or remove</a:t>
            </a:r>
            <a:r>
              <a:rPr lang="en-US" sz="1800" dirty="0" smtClean="0">
                <a:solidFill>
                  <a:srgbClr val="FFFFFF"/>
                </a:solidFill>
                <a:latin typeface="Montserrat Light"/>
                <a:cs typeface="Montserrat Light"/>
              </a:rPr>
              <a:t>?</a:t>
            </a:r>
            <a:endParaRPr lang="en-US" sz="1800" dirty="0">
              <a:solidFill>
                <a:srgbClr val="FFFFFF"/>
              </a:solidFill>
              <a:latin typeface="Montserrat Light"/>
              <a:cs typeface="Montserrat Light"/>
            </a:endParaRPr>
          </a:p>
          <a:p>
            <a:pPr algn="ctr"/>
            <a:endParaRPr lang="en-US" sz="1800" dirty="0"/>
          </a:p>
        </p:txBody>
      </p:sp>
      <p:grpSp>
        <p:nvGrpSpPr>
          <p:cNvPr id="19" name="Group 18"/>
          <p:cNvGrpSpPr/>
          <p:nvPr/>
        </p:nvGrpSpPr>
        <p:grpSpPr>
          <a:xfrm>
            <a:off x="1023433" y="5377643"/>
            <a:ext cx="7107936" cy="627888"/>
            <a:chOff x="317500" y="317499"/>
            <a:chExt cx="7107936" cy="627888"/>
          </a:xfrm>
        </p:grpSpPr>
        <p:pic>
          <p:nvPicPr>
            <p:cNvPr id="11" name="PFE element 307" descr="dZvq2MqUexES203.png"/>
            <p:cNvPicPr>
              <a:picLocks/>
            </p:cNvPicPr>
            <p:nvPr/>
          </p:nvPicPr>
          <p:blipFill>
            <a:blip r:embed="rId5">
              <a:extLst>
                <a:ext uri="{28A0092B-C50C-407E-A947-70E740481C1C}">
                  <a14:useLocalDpi xmlns:a14="http://schemas.microsoft.com/office/drawing/2010/main"/>
                </a:ext>
              </a:extLst>
            </a:blip>
            <a:stretch>
              <a:fillRect/>
            </a:stretch>
          </p:blipFill>
          <p:spPr>
            <a:xfrm>
              <a:off x="317500" y="317499"/>
              <a:ext cx="7107936" cy="627888"/>
            </a:xfrm>
            <a:prstGeom prst="rect">
              <a:avLst/>
            </a:prstGeom>
          </p:spPr>
        </p:pic>
        <p:sp>
          <p:nvSpPr>
            <p:cNvPr id="17" name="Shape_110"/>
            <p:cNvSpPr/>
            <p:nvPr/>
          </p:nvSpPr>
          <p:spPr>
            <a:xfrm>
              <a:off x="317500" y="317499"/>
              <a:ext cx="7107936" cy="62788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1" name="PFE element 308" descr="dZvq2MqUexES204.png"/>
          <p:cNvPicPr>
            <a:picLocks/>
          </p:cNvPicPr>
          <p:nvPr/>
        </p:nvPicPr>
        <p:blipFill>
          <a:blip r:embed="rId6">
            <a:extLst>
              <a:ext uri="{28A0092B-C50C-407E-A947-70E740481C1C}">
                <a14:useLocalDpi xmlns:a14="http://schemas.microsoft.com/office/drawing/2010/main"/>
              </a:ext>
            </a:extLst>
          </a:blip>
          <a:stretch>
            <a:fillRect/>
          </a:stretch>
        </p:blipFill>
        <p:spPr>
          <a:xfrm>
            <a:off x="3060289" y="524506"/>
            <a:ext cx="3005328" cy="3011424"/>
          </a:xfrm>
          <a:prstGeom prst="rect">
            <a:avLst/>
          </a:prstGeom>
        </p:spPr>
      </p:pic>
      <p:cxnSp>
        <p:nvCxnSpPr>
          <p:cNvPr id="20" name="Straight Connector 19"/>
          <p:cNvCxnSpPr/>
          <p:nvPr/>
        </p:nvCxnSpPr>
        <p:spPr>
          <a:xfrm>
            <a:off x="5586573" y="5760720"/>
            <a:ext cx="1687987" cy="0"/>
          </a:xfrm>
          <a:prstGeom prst="line">
            <a:avLst/>
          </a:prstGeom>
          <a:ln w="28575" cmpd="sng">
            <a:solidFill>
              <a:srgbClr val="CF0A2C"/>
            </a:solidFill>
            <a:prstDash val="dot"/>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23</a:t>
            </a:fld>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000" fill="hold"/>
                                        <p:tgtEl>
                                          <p:spTgt spid="19"/>
                                        </p:tgtEl>
                                        <p:attrNameLst>
                                          <p:attrName>ppt_x</p:attrName>
                                        </p:attrNameLst>
                                      </p:cBhvr>
                                      <p:tavLst>
                                        <p:tav tm="0">
                                          <p:val>
                                            <p:strVal val="0-#ppt_w/2"/>
                                          </p:val>
                                        </p:tav>
                                        <p:tav tm="100000">
                                          <p:val>
                                            <p:strVal val="#ppt_x"/>
                                          </p:val>
                                        </p:tav>
                                      </p:tavLst>
                                    </p:anim>
                                    <p:anim calcmode="lin" valueType="num">
                                      <p:cBhvr additive="base">
                                        <p:cTn id="14" dur="1000" fill="hold"/>
                                        <p:tgtEl>
                                          <p:spTgt spid="19"/>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0-#ppt_w/2"/>
                                          </p:val>
                                        </p:tav>
                                        <p:tav tm="100000">
                                          <p:val>
                                            <p:strVal val="#ppt_x"/>
                                          </p:val>
                                        </p:tav>
                                      </p:tavLst>
                                    </p:anim>
                                    <p:anim calcmode="lin" valueType="num">
                                      <p:cBhvr additive="base">
                                        <p:cTn id="1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build="p"/>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6" name="PFE element 311" descr="dZvq2MqUexES207.png"/>
          <p:cNvPicPr>
            <a:picLocks/>
          </p:cNvPicPr>
          <p:nvPr/>
        </p:nvPicPr>
        <p:blipFill>
          <a:blip r:embed="rId3">
            <a:extLst>
              <a:ext uri="{28A0092B-C50C-407E-A947-70E740481C1C}">
                <a14:useLocalDpi xmlns:a14="http://schemas.microsoft.com/office/drawing/2010/main"/>
              </a:ext>
            </a:extLst>
          </a:blip>
          <a:stretch>
            <a:fillRect/>
          </a:stretch>
        </p:blipFill>
        <p:spPr>
          <a:xfrm>
            <a:off x="5025137" y="2424019"/>
            <a:ext cx="3493008" cy="2609088"/>
          </a:xfrm>
          <a:prstGeom prst="rect">
            <a:avLst/>
          </a:prstGeom>
        </p:spPr>
      </p:pic>
      <p:pic>
        <p:nvPicPr>
          <p:cNvPr id="7" name="PFE element 312" descr="dZvq2MqUexES208.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pic>
        <p:nvPicPr>
          <p:cNvPr id="8" name="PFE element 313" descr="dZvq2MqUexES209.png"/>
          <p:cNvPicPr>
            <a:picLocks/>
          </p:cNvPicPr>
          <p:nvPr/>
        </p:nvPicPr>
        <p:blipFill>
          <a:blip r:embed="rId5">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cxnSp>
        <p:nvCxnSpPr>
          <p:cNvPr id="9" name="Straight Connector 8"/>
          <p:cNvCxnSpPr/>
          <p:nvPr/>
        </p:nvCxnSpPr>
        <p:spPr>
          <a:xfrm>
            <a:off x="4715939" y="2019938"/>
            <a:ext cx="0" cy="3010851"/>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0" y="-1"/>
            <a:ext cx="9144000" cy="1600200"/>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FE element 316" descr="dZvq2MqUexES210.png"/>
          <p:cNvPicPr>
            <a:picLocks/>
          </p:cNvPicPr>
          <p:nvPr/>
        </p:nvPicPr>
        <p:blipFill>
          <a:blip r:embed="rId6">
            <a:extLst>
              <a:ext uri="{28A0092B-C50C-407E-A947-70E740481C1C}">
                <a14:useLocalDpi xmlns:a14="http://schemas.microsoft.com/office/drawing/2010/main"/>
              </a:ext>
            </a:extLst>
          </a:blip>
          <a:stretch>
            <a:fillRect/>
          </a:stretch>
        </p:blipFill>
        <p:spPr>
          <a:xfrm>
            <a:off x="0" y="330009"/>
            <a:ext cx="9144000" cy="841248"/>
          </a:xfrm>
          <a:prstGeom prst="rect">
            <a:avLst/>
          </a:prstGeom>
        </p:spPr>
      </p:pic>
      <p:cxnSp>
        <p:nvCxnSpPr>
          <p:cNvPr id="17" name="Straight Connector 16"/>
          <p:cNvCxnSpPr/>
          <p:nvPr/>
        </p:nvCxnSpPr>
        <p:spPr>
          <a:xfrm>
            <a:off x="2145803" y="1108416"/>
            <a:ext cx="2294117"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24</a:t>
            </a:fld>
            <a:endParaRPr lang="en-US" dirty="0">
              <a:latin typeface="Calibri"/>
              <a:ea typeface="Calibri"/>
              <a:cs typeface="Calibri"/>
              <a:sym typeface="Calibri"/>
            </a:endParaRPr>
          </a:p>
        </p:txBody>
      </p:sp>
      <p:pic>
        <p:nvPicPr>
          <p:cNvPr id="13" name="PFE element 8" descr="Nv9V4HrUeDQq5.png"/>
          <p:cNvPicPr>
            <a:picLocks/>
          </p:cNvPicPr>
          <p:nvPr/>
        </p:nvPicPr>
        <p:blipFill>
          <a:blip r:embed="rId7">
            <a:extLst>
              <a:ext uri="{28A0092B-C50C-407E-A947-70E740481C1C}">
                <a14:useLocalDpi xmlns:a14="http://schemas.microsoft.com/office/drawing/2010/main" val="0"/>
              </a:ext>
            </a:extLst>
          </a:blip>
          <a:stretch>
            <a:fillRect/>
          </a:stretch>
        </p:blipFill>
        <p:spPr>
          <a:xfrm>
            <a:off x="493142" y="2425426"/>
            <a:ext cx="3950208" cy="205435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2" name="Rectangle 11"/>
          <p:cNvSpPr/>
          <p:nvPr/>
        </p:nvSpPr>
        <p:spPr>
          <a:xfrm>
            <a:off x="-5893" y="0"/>
            <a:ext cx="9144000" cy="6248400"/>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pfehide33" hidden="1"/>
          <p:cNvSpPr txBox="1">
            <a:spLocks noGrp="1"/>
          </p:cNvSpPr>
          <p:nvPr>
            <p:ph type="body" idx="1"/>
          </p:nvPr>
        </p:nvSpPr>
        <p:spPr>
          <a:xfrm>
            <a:off x="4571842" y="2342638"/>
            <a:ext cx="3678078" cy="37303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2200"/>
              </a:spcBef>
              <a:spcAft>
                <a:spcPts val="0"/>
              </a:spcAft>
              <a:buClr>
                <a:srgbClr val="66CCCC"/>
              </a:buClr>
              <a:buSzPct val="150000"/>
              <a:buFont typeface="Courier New"/>
              <a:buChar char="o"/>
            </a:pPr>
            <a:r>
              <a:rPr lang="en-US" sz="1600" b="0" i="0" u="none" strike="noStrike" cap="none" dirty="0" smtClean="0">
                <a:solidFill>
                  <a:schemeClr val="bg1"/>
                </a:solidFill>
                <a:latin typeface="Montserrat Light"/>
                <a:cs typeface="Montserrat Light"/>
                <a:sym typeface="Calibri"/>
              </a:rPr>
              <a:t>Addiction </a:t>
            </a:r>
            <a:r>
              <a:rPr lang="en-US" sz="1600" b="0" i="0" u="none" strike="noStrike" cap="none" dirty="0">
                <a:solidFill>
                  <a:schemeClr val="bg1"/>
                </a:solidFill>
                <a:latin typeface="Montserrat Light"/>
                <a:cs typeface="Montserrat Light"/>
                <a:sym typeface="Calibri"/>
              </a:rPr>
              <a:t>i</a:t>
            </a:r>
            <a:r>
              <a:rPr lang="en-US" sz="1600" dirty="0">
                <a:solidFill>
                  <a:schemeClr val="bg1"/>
                </a:solidFill>
                <a:latin typeface="Montserrat Light"/>
                <a:cs typeface="Montserrat Light"/>
              </a:rPr>
              <a:t>s rare</a:t>
            </a:r>
            <a:r>
              <a:rPr lang="en-US" sz="1600" b="0" i="0" u="none" strike="noStrike" cap="none" dirty="0" smtClean="0">
                <a:solidFill>
                  <a:schemeClr val="bg1"/>
                </a:solidFill>
                <a:latin typeface="Montserrat Light"/>
                <a:cs typeface="Montserrat Light"/>
                <a:sym typeface="Calibri"/>
              </a:rPr>
              <a:t>.</a:t>
            </a:r>
            <a:endParaRPr lang="en-US" sz="1600" b="0" i="0" u="none" strike="noStrike" cap="none" dirty="0">
              <a:solidFill>
                <a:schemeClr val="bg1"/>
              </a:solidFill>
              <a:latin typeface="Montserrat Light"/>
              <a:cs typeface="Montserrat Light"/>
              <a:sym typeface="Calibri"/>
            </a:endParaRPr>
          </a:p>
        </p:txBody>
      </p:sp>
      <p:grpSp>
        <p:nvGrpSpPr>
          <p:cNvPr id="11" name="Group 10"/>
          <p:cNvGrpSpPr/>
          <p:nvPr/>
        </p:nvGrpSpPr>
        <p:grpSpPr>
          <a:xfrm>
            <a:off x="4566841" y="2340182"/>
            <a:ext cx="3688080" cy="377952"/>
            <a:chOff x="317500" y="317499"/>
            <a:chExt cx="3688080" cy="377952"/>
          </a:xfrm>
        </p:grpSpPr>
        <p:pic>
          <p:nvPicPr>
            <p:cNvPr id="3" name="PFE element 33" descr="dZvq2MqUexES18.png"/>
            <p:cNvPicPr>
              <a:picLocks/>
            </p:cNvPicPr>
            <p:nvPr/>
          </p:nvPicPr>
          <p:blipFill>
            <a:blip r:embed="rId3">
              <a:extLst>
                <a:ext uri="{28A0092B-C50C-407E-A947-70E740481C1C}">
                  <a14:useLocalDpi xmlns:a14="http://schemas.microsoft.com/office/drawing/2010/main"/>
                </a:ext>
              </a:extLst>
            </a:blip>
            <a:stretch>
              <a:fillRect/>
            </a:stretch>
          </p:blipFill>
          <p:spPr>
            <a:xfrm>
              <a:off x="317500" y="317499"/>
              <a:ext cx="3688080" cy="377952"/>
            </a:xfrm>
            <a:prstGeom prst="rect">
              <a:avLst/>
            </a:prstGeom>
          </p:spPr>
        </p:pic>
        <p:sp>
          <p:nvSpPr>
            <p:cNvPr id="10" name="Shape_64"/>
            <p:cNvSpPr/>
            <p:nvPr/>
          </p:nvSpPr>
          <p:spPr>
            <a:xfrm>
              <a:off x="317500" y="317499"/>
              <a:ext cx="3688080" cy="37795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PFE element 34" descr="dZvq2MqUexES19.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pic>
        <p:nvPicPr>
          <p:cNvPr id="19" name="PFE element 36" descr="dZvq2MqUexES21.png"/>
          <p:cNvPicPr>
            <a:picLocks/>
          </p:cNvPicPr>
          <p:nvPr/>
        </p:nvPicPr>
        <p:blipFill>
          <a:blip r:embed="rId5">
            <a:extLst>
              <a:ext uri="{28A0092B-C50C-407E-A947-70E740481C1C}">
                <a14:useLocalDpi xmlns:a14="http://schemas.microsoft.com/office/drawing/2010/main"/>
              </a:ext>
            </a:extLst>
          </a:blip>
          <a:stretch>
            <a:fillRect/>
          </a:stretch>
        </p:blipFill>
        <p:spPr>
          <a:xfrm>
            <a:off x="1080277" y="2322826"/>
            <a:ext cx="3005328" cy="3011424"/>
          </a:xfrm>
          <a:prstGeom prst="rect">
            <a:avLst/>
          </a:prstGeom>
        </p:spPr>
      </p:pic>
      <p:pic>
        <p:nvPicPr>
          <p:cNvPr id="20" name="PFE element 37" descr="dZvq2MqUexES23.png"/>
          <p:cNvPicPr>
            <a:picLocks/>
          </p:cNvPicPr>
          <p:nvPr/>
        </p:nvPicPr>
        <p:blipFill>
          <a:blip r:embed="rId6">
            <a:extLst>
              <a:ext uri="{28A0092B-C50C-407E-A947-70E740481C1C}">
                <a14:useLocalDpi xmlns:a14="http://schemas.microsoft.com/office/drawing/2010/main"/>
              </a:ext>
            </a:extLst>
          </a:blip>
          <a:stretch>
            <a:fillRect/>
          </a:stretch>
        </p:blipFill>
        <p:spPr>
          <a:xfrm>
            <a:off x="0" y="391160"/>
            <a:ext cx="9144000" cy="1481328"/>
          </a:xfrm>
          <a:prstGeom prst="rect">
            <a:avLst/>
          </a:prstGeom>
        </p:spPr>
      </p:pic>
      <p:cxnSp>
        <p:nvCxnSpPr>
          <p:cNvPr id="17" name="Straight Connector 16"/>
          <p:cNvCxnSpPr/>
          <p:nvPr/>
        </p:nvCxnSpPr>
        <p:spPr>
          <a:xfrm>
            <a:off x="5149693" y="1513840"/>
            <a:ext cx="1820067"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4" name="pfehide39" hidden="1"/>
          <p:cNvSpPr txBox="1"/>
          <p:nvPr/>
        </p:nvSpPr>
        <p:spPr>
          <a:xfrm>
            <a:off x="4571842" y="2834207"/>
            <a:ext cx="3609553" cy="830997"/>
          </a:xfrm>
          <a:prstGeom prst="rect">
            <a:avLst/>
          </a:prstGeom>
          <a:noFill/>
        </p:spPr>
        <p:txBody>
          <a:bodyPr wrap="square" rtlCol="0">
            <a:spAutoFit/>
          </a:bodyPr>
          <a:lstStyle/>
          <a:p>
            <a:pPr marL="342900" lvl="0" indent="-342900">
              <a:spcBef>
                <a:spcPts val="2200"/>
              </a:spcBef>
              <a:buClr>
                <a:srgbClr val="66CCCC"/>
              </a:buClr>
              <a:buSzPct val="150000"/>
              <a:buFont typeface="Courier New"/>
              <a:buChar char="o"/>
            </a:pPr>
            <a:r>
              <a:rPr lang="en-US" sz="1600" dirty="0">
                <a:solidFill>
                  <a:schemeClr val="bg1"/>
                </a:solidFill>
                <a:latin typeface="Montserrat Light"/>
                <a:cs typeface="Montserrat Light"/>
                <a:sym typeface="Calibri"/>
              </a:rPr>
              <a:t>When used to treat pain, prescription opioid drugs are not addictive.</a:t>
            </a:r>
          </a:p>
        </p:txBody>
      </p:sp>
      <p:grpSp>
        <p:nvGrpSpPr>
          <p:cNvPr id="24" name="Group 23"/>
          <p:cNvGrpSpPr/>
          <p:nvPr/>
        </p:nvGrpSpPr>
        <p:grpSpPr>
          <a:xfrm>
            <a:off x="4566107" y="2829082"/>
            <a:ext cx="3621024" cy="841248"/>
            <a:chOff x="317499" y="317499"/>
            <a:chExt cx="3621024" cy="841248"/>
          </a:xfrm>
        </p:grpSpPr>
        <p:pic>
          <p:nvPicPr>
            <p:cNvPr id="22" name="PFE element 39" descr="dZvq2MqUexES24.png"/>
            <p:cNvPicPr>
              <a:picLocks/>
            </p:cNvPicPr>
            <p:nvPr/>
          </p:nvPicPr>
          <p:blipFill>
            <a:blip r:embed="rId7">
              <a:extLst>
                <a:ext uri="{28A0092B-C50C-407E-A947-70E740481C1C}">
                  <a14:useLocalDpi xmlns:a14="http://schemas.microsoft.com/office/drawing/2010/main"/>
                </a:ext>
              </a:extLst>
            </a:blip>
            <a:stretch>
              <a:fillRect/>
            </a:stretch>
          </p:blipFill>
          <p:spPr>
            <a:xfrm>
              <a:off x="317499" y="317499"/>
              <a:ext cx="3621024" cy="841248"/>
            </a:xfrm>
            <a:prstGeom prst="rect">
              <a:avLst/>
            </a:prstGeom>
          </p:spPr>
        </p:pic>
        <p:sp>
          <p:nvSpPr>
            <p:cNvPr id="23" name="Shape_65"/>
            <p:cNvSpPr/>
            <p:nvPr/>
          </p:nvSpPr>
          <p:spPr>
            <a:xfrm>
              <a:off x="317499" y="317499"/>
              <a:ext cx="3621024" cy="84124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pfehide40" hidden="1"/>
          <p:cNvSpPr txBox="1"/>
          <p:nvPr/>
        </p:nvSpPr>
        <p:spPr>
          <a:xfrm>
            <a:off x="4571842" y="3833636"/>
            <a:ext cx="3395291" cy="584776"/>
          </a:xfrm>
          <a:prstGeom prst="rect">
            <a:avLst/>
          </a:prstGeom>
          <a:noFill/>
        </p:spPr>
        <p:txBody>
          <a:bodyPr wrap="square" rtlCol="0">
            <a:spAutoFit/>
          </a:bodyPr>
          <a:lstStyle/>
          <a:p>
            <a:pPr marL="342900" lvl="0" indent="-342900">
              <a:spcBef>
                <a:spcPts val="2200"/>
              </a:spcBef>
              <a:buClr>
                <a:srgbClr val="66CCCC"/>
              </a:buClr>
              <a:buSzPct val="150000"/>
              <a:buFont typeface="Courier New"/>
              <a:buChar char="o"/>
            </a:pPr>
            <a:r>
              <a:rPr lang="en-US" sz="1600" dirty="0">
                <a:solidFill>
                  <a:schemeClr val="bg1"/>
                </a:solidFill>
                <a:latin typeface="Montserrat Light"/>
                <a:cs typeface="Montserrat Light"/>
                <a:sym typeface="Calibri"/>
              </a:rPr>
              <a:t>Only </a:t>
            </a:r>
            <a:r>
              <a:rPr lang="en-US" sz="1600" dirty="0">
                <a:solidFill>
                  <a:schemeClr val="bg1"/>
                </a:solidFill>
                <a:latin typeface="Montserrat Light"/>
                <a:cs typeface="Montserrat Light"/>
              </a:rPr>
              <a:t>certain </a:t>
            </a:r>
            <a:r>
              <a:rPr lang="en-US" sz="1600" dirty="0">
                <a:solidFill>
                  <a:schemeClr val="bg1"/>
                </a:solidFill>
                <a:latin typeface="Montserrat Light"/>
                <a:cs typeface="Montserrat Light"/>
                <a:sym typeface="Calibri"/>
              </a:rPr>
              <a:t>people are at risk of abusing opioid drugs.</a:t>
            </a:r>
          </a:p>
        </p:txBody>
      </p:sp>
      <p:grpSp>
        <p:nvGrpSpPr>
          <p:cNvPr id="27" name="Group 26"/>
          <p:cNvGrpSpPr/>
          <p:nvPr/>
        </p:nvGrpSpPr>
        <p:grpSpPr>
          <a:xfrm>
            <a:off x="4568703" y="3830368"/>
            <a:ext cx="3401568" cy="591312"/>
            <a:chOff x="317499" y="317500"/>
            <a:chExt cx="3401568" cy="591312"/>
          </a:xfrm>
        </p:grpSpPr>
        <p:pic>
          <p:nvPicPr>
            <p:cNvPr id="25" name="PFE element 40" descr="dZvq2MqUexES25.png"/>
            <p:cNvPicPr>
              <a:picLocks/>
            </p:cNvPicPr>
            <p:nvPr/>
          </p:nvPicPr>
          <p:blipFill>
            <a:blip r:embed="rId8">
              <a:extLst>
                <a:ext uri="{28A0092B-C50C-407E-A947-70E740481C1C}">
                  <a14:useLocalDpi xmlns:a14="http://schemas.microsoft.com/office/drawing/2010/main"/>
                </a:ext>
              </a:extLst>
            </a:blip>
            <a:stretch>
              <a:fillRect/>
            </a:stretch>
          </p:blipFill>
          <p:spPr>
            <a:xfrm>
              <a:off x="317499" y="317500"/>
              <a:ext cx="3401568" cy="591312"/>
            </a:xfrm>
            <a:prstGeom prst="rect">
              <a:avLst/>
            </a:prstGeom>
          </p:spPr>
        </p:pic>
        <p:sp>
          <p:nvSpPr>
            <p:cNvPr id="26" name="Shape_66"/>
            <p:cNvSpPr/>
            <p:nvPr/>
          </p:nvSpPr>
          <p:spPr>
            <a:xfrm>
              <a:off x="317499" y="317500"/>
              <a:ext cx="3401568" cy="59131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pfehide41" hidden="1"/>
          <p:cNvSpPr txBox="1"/>
          <p:nvPr/>
        </p:nvSpPr>
        <p:spPr>
          <a:xfrm>
            <a:off x="4571841" y="4589562"/>
            <a:ext cx="3395291" cy="830997"/>
          </a:xfrm>
          <a:prstGeom prst="rect">
            <a:avLst/>
          </a:prstGeom>
          <a:noFill/>
        </p:spPr>
        <p:txBody>
          <a:bodyPr wrap="square" rtlCol="0">
            <a:spAutoFit/>
          </a:bodyPr>
          <a:lstStyle/>
          <a:p>
            <a:pPr marL="342900" lvl="0" indent="-342900">
              <a:spcBef>
                <a:spcPts val="2200"/>
              </a:spcBef>
              <a:buClr>
                <a:srgbClr val="66CCCC"/>
              </a:buClr>
              <a:buSzPct val="150000"/>
              <a:buFont typeface="Courier New"/>
              <a:buChar char="o"/>
            </a:pPr>
            <a:r>
              <a:rPr lang="en-US" sz="1600" dirty="0">
                <a:solidFill>
                  <a:schemeClr val="bg1"/>
                </a:solidFill>
                <a:latin typeface="Montserrat Light"/>
                <a:cs typeface="Montserrat Light"/>
                <a:sym typeface="Calibri"/>
              </a:rPr>
              <a:t>Prescription opioids are the most rapidly growing class of abused drugs.</a:t>
            </a:r>
          </a:p>
        </p:txBody>
      </p:sp>
      <p:grpSp>
        <p:nvGrpSpPr>
          <p:cNvPr id="30" name="Group 29"/>
          <p:cNvGrpSpPr/>
          <p:nvPr/>
        </p:nvGrpSpPr>
        <p:grpSpPr>
          <a:xfrm>
            <a:off x="4568703" y="4584436"/>
            <a:ext cx="3401568" cy="841248"/>
            <a:chOff x="317499" y="317499"/>
            <a:chExt cx="3401568" cy="841248"/>
          </a:xfrm>
        </p:grpSpPr>
        <p:pic>
          <p:nvPicPr>
            <p:cNvPr id="28" name="PFE element 41" descr="dZvq2MqUexES26.png"/>
            <p:cNvPicPr>
              <a:picLocks/>
            </p:cNvPicPr>
            <p:nvPr/>
          </p:nvPicPr>
          <p:blipFill>
            <a:blip r:embed="rId9">
              <a:extLst>
                <a:ext uri="{28A0092B-C50C-407E-A947-70E740481C1C}">
                  <a14:useLocalDpi xmlns:a14="http://schemas.microsoft.com/office/drawing/2010/main"/>
                </a:ext>
              </a:extLst>
            </a:blip>
            <a:stretch>
              <a:fillRect/>
            </a:stretch>
          </p:blipFill>
          <p:spPr>
            <a:xfrm>
              <a:off x="317499" y="317499"/>
              <a:ext cx="3401568" cy="841248"/>
            </a:xfrm>
            <a:prstGeom prst="rect">
              <a:avLst/>
            </a:prstGeom>
          </p:spPr>
        </p:pic>
        <p:sp>
          <p:nvSpPr>
            <p:cNvPr id="29" name="Shape_67"/>
            <p:cNvSpPr/>
            <p:nvPr/>
          </p:nvSpPr>
          <p:spPr>
            <a:xfrm>
              <a:off x="317499" y="317499"/>
              <a:ext cx="3401568" cy="84124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2</a:t>
            </a:fld>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2" name="Rectangle 11"/>
          <p:cNvSpPr/>
          <p:nvPr/>
        </p:nvSpPr>
        <p:spPr>
          <a:xfrm>
            <a:off x="0" y="0"/>
            <a:ext cx="9144000" cy="6248400"/>
          </a:xfrm>
          <a:prstGeom prst="rect">
            <a:avLst/>
          </a:prstGeom>
          <a:solidFill>
            <a:srgbClr val="5078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pfehide43" hidden="1"/>
          <p:cNvSpPr txBox="1">
            <a:spLocks noGrp="1"/>
          </p:cNvSpPr>
          <p:nvPr>
            <p:ph type="body" idx="1"/>
          </p:nvPr>
        </p:nvSpPr>
        <p:spPr>
          <a:xfrm>
            <a:off x="4605019" y="2342638"/>
            <a:ext cx="3990341" cy="933962"/>
          </a:xfrm>
          <a:prstGeom prst="rect">
            <a:avLst/>
          </a:prstGeom>
          <a:noFill/>
          <a:ln>
            <a:noFill/>
          </a:ln>
        </p:spPr>
        <p:txBody>
          <a:bodyPr lIns="91425" tIns="45700" rIns="91425" bIns="45700" anchor="t" anchorCtr="0">
            <a:noAutofit/>
          </a:bodyPr>
          <a:lstStyle/>
          <a:p>
            <a:pPr marL="342900" lvl="0" indent="-342900">
              <a:lnSpc>
                <a:spcPct val="100000"/>
              </a:lnSpc>
              <a:spcBef>
                <a:spcPts val="2200"/>
              </a:spcBef>
              <a:buClr>
                <a:srgbClr val="66CCCC"/>
              </a:buClr>
              <a:buSzPct val="150000"/>
              <a:buFont typeface="Courier New"/>
              <a:buChar char="o"/>
            </a:pPr>
            <a:r>
              <a:rPr lang="en-US" sz="1600" dirty="0">
                <a:solidFill>
                  <a:srgbClr val="FFFFFF"/>
                </a:solidFill>
                <a:latin typeface="Montserrat Light"/>
                <a:cs typeface="Montserrat Light"/>
              </a:rPr>
              <a:t>Opioids work in your </a:t>
            </a:r>
            <a:r>
              <a:rPr lang="en-US" sz="1600" dirty="0" smtClean="0">
                <a:solidFill>
                  <a:srgbClr val="FFFFFF"/>
                </a:solidFill>
                <a:latin typeface="Montserrat Light"/>
                <a:cs typeface="Montserrat Light"/>
              </a:rPr>
              <a:t>body </a:t>
            </a:r>
            <a:r>
              <a:rPr lang="en-US" sz="1600" dirty="0">
                <a:solidFill>
                  <a:srgbClr val="FFFFFF"/>
                </a:solidFill>
                <a:latin typeface="Montserrat Light"/>
                <a:cs typeface="Montserrat Light"/>
              </a:rPr>
              <a:t>the same way that over-the</a:t>
            </a:r>
            <a:r>
              <a:rPr lang="en-US" sz="1600" dirty="0" smtClean="0">
                <a:solidFill>
                  <a:srgbClr val="FFFFFF"/>
                </a:solidFill>
                <a:latin typeface="Montserrat Light"/>
                <a:cs typeface="Montserrat Light"/>
              </a:rPr>
              <a:t>-counter </a:t>
            </a:r>
            <a:r>
              <a:rPr lang="en-US" sz="1600" dirty="0">
                <a:solidFill>
                  <a:srgbClr val="FFFFFF"/>
                </a:solidFill>
                <a:latin typeface="Montserrat Light"/>
                <a:cs typeface="Montserrat Light"/>
              </a:rPr>
              <a:t>pain </a:t>
            </a:r>
            <a:r>
              <a:rPr lang="en-US" sz="1600" dirty="0" smtClean="0">
                <a:solidFill>
                  <a:srgbClr val="FFFFFF"/>
                </a:solidFill>
                <a:latin typeface="Montserrat Light"/>
                <a:cs typeface="Montserrat Light"/>
              </a:rPr>
              <a:t>relief </a:t>
            </a:r>
            <a:r>
              <a:rPr lang="en-US" sz="1600" dirty="0">
                <a:solidFill>
                  <a:srgbClr val="FFFFFF"/>
                </a:solidFill>
                <a:latin typeface="Montserrat Light"/>
                <a:cs typeface="Montserrat Light"/>
              </a:rPr>
              <a:t>medications do</a:t>
            </a:r>
            <a:r>
              <a:rPr lang="en-US" sz="1600" dirty="0" smtClean="0">
                <a:solidFill>
                  <a:srgbClr val="FFFFFF"/>
                </a:solidFill>
                <a:latin typeface="Montserrat Light"/>
                <a:cs typeface="Montserrat Light"/>
              </a:rPr>
              <a:t>.</a:t>
            </a:r>
            <a:endParaRPr lang="en-US" sz="1600" dirty="0">
              <a:solidFill>
                <a:srgbClr val="FFFFFF"/>
              </a:solidFill>
              <a:latin typeface="Montserrat Light"/>
              <a:cs typeface="Montserrat Light"/>
            </a:endParaRPr>
          </a:p>
        </p:txBody>
      </p:sp>
      <p:grpSp>
        <p:nvGrpSpPr>
          <p:cNvPr id="9" name="Group 8"/>
          <p:cNvGrpSpPr/>
          <p:nvPr/>
        </p:nvGrpSpPr>
        <p:grpSpPr>
          <a:xfrm>
            <a:off x="4603749" y="2340227"/>
            <a:ext cx="3992880" cy="938784"/>
            <a:chOff x="317499" y="317500"/>
            <a:chExt cx="3992880" cy="938784"/>
          </a:xfrm>
        </p:grpSpPr>
        <p:pic>
          <p:nvPicPr>
            <p:cNvPr id="5" name="PFE element 43" descr="dZvq2MqUexES27.png"/>
            <p:cNvPicPr>
              <a:picLocks/>
            </p:cNvPicPr>
            <p:nvPr/>
          </p:nvPicPr>
          <p:blipFill>
            <a:blip r:embed="rId3">
              <a:extLst>
                <a:ext uri="{28A0092B-C50C-407E-A947-70E740481C1C}">
                  <a14:useLocalDpi xmlns:a14="http://schemas.microsoft.com/office/drawing/2010/main"/>
                </a:ext>
              </a:extLst>
            </a:blip>
            <a:stretch>
              <a:fillRect/>
            </a:stretch>
          </p:blipFill>
          <p:spPr>
            <a:xfrm>
              <a:off x="317499" y="317500"/>
              <a:ext cx="3992880" cy="938784"/>
            </a:xfrm>
            <a:prstGeom prst="rect">
              <a:avLst/>
            </a:prstGeom>
          </p:spPr>
        </p:pic>
        <p:sp>
          <p:nvSpPr>
            <p:cNvPr id="7" name="Shape_68"/>
            <p:cNvSpPr/>
            <p:nvPr/>
          </p:nvSpPr>
          <p:spPr>
            <a:xfrm>
              <a:off x="317499" y="317500"/>
              <a:ext cx="3992880" cy="938784"/>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 name="PFE element 44" descr="dZvq2MqUexES28.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pic>
        <p:nvPicPr>
          <p:cNvPr id="13" name="PFE element 46" descr="dZvq2MqUexES30.png"/>
          <p:cNvPicPr>
            <a:picLocks/>
          </p:cNvPicPr>
          <p:nvPr/>
        </p:nvPicPr>
        <p:blipFill>
          <a:blip r:embed="rId5">
            <a:extLst>
              <a:ext uri="{28A0092B-C50C-407E-A947-70E740481C1C}">
                <a14:useLocalDpi xmlns:a14="http://schemas.microsoft.com/office/drawing/2010/main"/>
              </a:ext>
            </a:extLst>
          </a:blip>
          <a:stretch>
            <a:fillRect/>
          </a:stretch>
        </p:blipFill>
        <p:spPr>
          <a:xfrm>
            <a:off x="1080277" y="2322826"/>
            <a:ext cx="3005328" cy="3011424"/>
          </a:xfrm>
          <a:prstGeom prst="rect">
            <a:avLst/>
          </a:prstGeom>
        </p:spPr>
      </p:pic>
      <p:sp>
        <p:nvSpPr>
          <p:cNvPr id="2" name="pfehide47" hidden="1"/>
          <p:cNvSpPr txBox="1"/>
          <p:nvPr/>
        </p:nvSpPr>
        <p:spPr>
          <a:xfrm>
            <a:off x="4605019" y="3293534"/>
            <a:ext cx="3990341" cy="584776"/>
          </a:xfrm>
          <a:prstGeom prst="rect">
            <a:avLst/>
          </a:prstGeom>
          <a:noFill/>
        </p:spPr>
        <p:txBody>
          <a:bodyPr wrap="square" rtlCol="0">
            <a:spAutoFit/>
          </a:bodyPr>
          <a:lstStyle/>
          <a:p>
            <a:pPr marL="342900" lvl="0" indent="-342900">
              <a:spcBef>
                <a:spcPts val="2200"/>
              </a:spcBef>
              <a:buClr>
                <a:srgbClr val="66CCCC"/>
              </a:buClr>
              <a:buSzPct val="150000"/>
              <a:buFont typeface="Courier New"/>
              <a:buChar char="o"/>
            </a:pPr>
            <a:r>
              <a:rPr lang="en-US" sz="1600" dirty="0">
                <a:solidFill>
                  <a:srgbClr val="FFFFFF"/>
                </a:solidFill>
                <a:latin typeface="Montserrat Light"/>
                <a:cs typeface="Montserrat Light"/>
              </a:rPr>
              <a:t>It is easy to quit opioid dependency if you are disciplined</a:t>
            </a:r>
            <a:r>
              <a:rPr lang="en-US" sz="1600" dirty="0" smtClean="0">
                <a:solidFill>
                  <a:srgbClr val="FFFFFF"/>
                </a:solidFill>
                <a:latin typeface="Montserrat Light"/>
                <a:cs typeface="Montserrat Light"/>
              </a:rPr>
              <a:t>.</a:t>
            </a:r>
            <a:endParaRPr lang="en-US" sz="1600" dirty="0">
              <a:solidFill>
                <a:srgbClr val="FFFFFF"/>
              </a:solidFill>
              <a:latin typeface="Montserrat Light"/>
              <a:cs typeface="Montserrat Light"/>
            </a:endParaRPr>
          </a:p>
        </p:txBody>
      </p:sp>
      <p:grpSp>
        <p:nvGrpSpPr>
          <p:cNvPr id="16" name="Group 15"/>
          <p:cNvGrpSpPr/>
          <p:nvPr/>
        </p:nvGrpSpPr>
        <p:grpSpPr>
          <a:xfrm>
            <a:off x="4603749" y="3290266"/>
            <a:ext cx="3992880" cy="591312"/>
            <a:chOff x="317499" y="317500"/>
            <a:chExt cx="3992880" cy="591312"/>
          </a:xfrm>
        </p:grpSpPr>
        <p:pic>
          <p:nvPicPr>
            <p:cNvPr id="14" name="PFE element 47" descr="dZvq2MqUexES32.png"/>
            <p:cNvPicPr>
              <a:picLocks/>
            </p:cNvPicPr>
            <p:nvPr/>
          </p:nvPicPr>
          <p:blipFill>
            <a:blip r:embed="rId6">
              <a:extLst>
                <a:ext uri="{28A0092B-C50C-407E-A947-70E740481C1C}">
                  <a14:useLocalDpi xmlns:a14="http://schemas.microsoft.com/office/drawing/2010/main"/>
                </a:ext>
              </a:extLst>
            </a:blip>
            <a:stretch>
              <a:fillRect/>
            </a:stretch>
          </p:blipFill>
          <p:spPr>
            <a:xfrm>
              <a:off x="317499" y="317500"/>
              <a:ext cx="3992880" cy="591312"/>
            </a:xfrm>
            <a:prstGeom prst="rect">
              <a:avLst/>
            </a:prstGeom>
          </p:spPr>
        </p:pic>
        <p:sp>
          <p:nvSpPr>
            <p:cNvPr id="15" name="Shape_69"/>
            <p:cNvSpPr/>
            <p:nvPr/>
          </p:nvSpPr>
          <p:spPr>
            <a:xfrm>
              <a:off x="317499" y="317500"/>
              <a:ext cx="3992880" cy="59131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pfehide48" hidden="1"/>
          <p:cNvSpPr txBox="1"/>
          <p:nvPr/>
        </p:nvSpPr>
        <p:spPr>
          <a:xfrm>
            <a:off x="4605019" y="4064000"/>
            <a:ext cx="3767667" cy="584776"/>
          </a:xfrm>
          <a:prstGeom prst="rect">
            <a:avLst/>
          </a:prstGeom>
          <a:noFill/>
        </p:spPr>
        <p:txBody>
          <a:bodyPr wrap="square" rtlCol="0">
            <a:spAutoFit/>
          </a:bodyPr>
          <a:lstStyle/>
          <a:p>
            <a:pPr marL="342900" lvl="0" indent="-342900">
              <a:spcBef>
                <a:spcPts val="2200"/>
              </a:spcBef>
              <a:buClr>
                <a:srgbClr val="66CCCC"/>
              </a:buClr>
              <a:buSzPct val="150000"/>
              <a:buFont typeface="Courier New"/>
              <a:buChar char="o"/>
            </a:pPr>
            <a:r>
              <a:rPr lang="en-US" sz="1600" dirty="0">
                <a:solidFill>
                  <a:srgbClr val="FFFFFF"/>
                </a:solidFill>
                <a:latin typeface="Montserrat Light"/>
                <a:cs typeface="Montserrat Light"/>
              </a:rPr>
              <a:t>Prescription opioids and heroin affect your body the same way</a:t>
            </a:r>
            <a:r>
              <a:rPr lang="en-US" sz="1600" dirty="0" smtClean="0">
                <a:solidFill>
                  <a:srgbClr val="FFFFFF"/>
                </a:solidFill>
                <a:latin typeface="Montserrat Light"/>
                <a:cs typeface="Montserrat Light"/>
              </a:rPr>
              <a:t>.</a:t>
            </a:r>
            <a:endParaRPr lang="en-US" sz="1600" dirty="0">
              <a:solidFill>
                <a:srgbClr val="FFFFFF"/>
              </a:solidFill>
              <a:latin typeface="Montserrat Light"/>
              <a:cs typeface="Montserrat Light"/>
            </a:endParaRPr>
          </a:p>
        </p:txBody>
      </p:sp>
      <p:grpSp>
        <p:nvGrpSpPr>
          <p:cNvPr id="25" name="Group 24"/>
          <p:cNvGrpSpPr/>
          <p:nvPr/>
        </p:nvGrpSpPr>
        <p:grpSpPr>
          <a:xfrm>
            <a:off x="4602140" y="4060732"/>
            <a:ext cx="3773424" cy="591312"/>
            <a:chOff x="317499" y="317500"/>
            <a:chExt cx="3773424" cy="591312"/>
          </a:xfrm>
        </p:grpSpPr>
        <p:pic>
          <p:nvPicPr>
            <p:cNvPr id="17" name="PFE element 48" descr="dZvq2MqUexES33.png"/>
            <p:cNvPicPr>
              <a:picLocks/>
            </p:cNvPicPr>
            <p:nvPr/>
          </p:nvPicPr>
          <p:blipFill>
            <a:blip r:embed="rId7">
              <a:extLst>
                <a:ext uri="{28A0092B-C50C-407E-A947-70E740481C1C}">
                  <a14:useLocalDpi xmlns:a14="http://schemas.microsoft.com/office/drawing/2010/main"/>
                </a:ext>
              </a:extLst>
            </a:blip>
            <a:stretch>
              <a:fillRect/>
            </a:stretch>
          </p:blipFill>
          <p:spPr>
            <a:xfrm>
              <a:off x="317499" y="317500"/>
              <a:ext cx="3773424" cy="591312"/>
            </a:xfrm>
            <a:prstGeom prst="rect">
              <a:avLst/>
            </a:prstGeom>
          </p:spPr>
        </p:pic>
        <p:sp>
          <p:nvSpPr>
            <p:cNvPr id="24" name="Shape_70"/>
            <p:cNvSpPr/>
            <p:nvPr/>
          </p:nvSpPr>
          <p:spPr>
            <a:xfrm>
              <a:off x="317499" y="317500"/>
              <a:ext cx="3773424" cy="59131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pfehide49" hidden="1"/>
          <p:cNvSpPr txBox="1"/>
          <p:nvPr/>
        </p:nvSpPr>
        <p:spPr>
          <a:xfrm>
            <a:off x="4613486" y="4800597"/>
            <a:ext cx="3605953" cy="584776"/>
          </a:xfrm>
          <a:prstGeom prst="rect">
            <a:avLst/>
          </a:prstGeom>
          <a:noFill/>
        </p:spPr>
        <p:txBody>
          <a:bodyPr wrap="square" rtlCol="0">
            <a:spAutoFit/>
          </a:bodyPr>
          <a:lstStyle/>
          <a:p>
            <a:pPr marL="342900" lvl="0" indent="-342900">
              <a:spcBef>
                <a:spcPts val="2200"/>
              </a:spcBef>
              <a:buClr>
                <a:srgbClr val="66CCCC"/>
              </a:buClr>
              <a:buSzPct val="150000"/>
              <a:buFont typeface="Courier New"/>
              <a:buChar char="o"/>
            </a:pPr>
            <a:r>
              <a:rPr lang="en-US" sz="1600" dirty="0">
                <a:solidFill>
                  <a:srgbClr val="FFFFFF"/>
                </a:solidFill>
                <a:latin typeface="Montserrat Light"/>
                <a:cs typeface="Montserrat Light"/>
              </a:rPr>
              <a:t>Heroin affects the body but not </a:t>
            </a:r>
            <a:r>
              <a:rPr lang="en-US" sz="1600" dirty="0" smtClean="0">
                <a:solidFill>
                  <a:srgbClr val="FFFFFF"/>
                </a:solidFill>
                <a:latin typeface="Montserrat Light"/>
                <a:cs typeface="Montserrat Light"/>
              </a:rPr>
              <a:t>the </a:t>
            </a:r>
            <a:r>
              <a:rPr lang="en-US" sz="1600" dirty="0">
                <a:solidFill>
                  <a:srgbClr val="FFFFFF"/>
                </a:solidFill>
                <a:latin typeface="Montserrat Light"/>
                <a:cs typeface="Montserrat Light"/>
              </a:rPr>
              <a:t>brain.</a:t>
            </a:r>
          </a:p>
        </p:txBody>
      </p:sp>
      <p:grpSp>
        <p:nvGrpSpPr>
          <p:cNvPr id="28" name="Group 27"/>
          <p:cNvGrpSpPr/>
          <p:nvPr/>
        </p:nvGrpSpPr>
        <p:grpSpPr>
          <a:xfrm>
            <a:off x="4608999" y="4797329"/>
            <a:ext cx="3614928" cy="591312"/>
            <a:chOff x="317499" y="317500"/>
            <a:chExt cx="3614928" cy="591312"/>
          </a:xfrm>
        </p:grpSpPr>
        <p:pic>
          <p:nvPicPr>
            <p:cNvPr id="26" name="PFE element 49" descr="dZvq2MqUexES34.png"/>
            <p:cNvPicPr>
              <a:picLocks/>
            </p:cNvPicPr>
            <p:nvPr/>
          </p:nvPicPr>
          <p:blipFill>
            <a:blip r:embed="rId8">
              <a:extLst>
                <a:ext uri="{28A0092B-C50C-407E-A947-70E740481C1C}">
                  <a14:useLocalDpi xmlns:a14="http://schemas.microsoft.com/office/drawing/2010/main"/>
                </a:ext>
              </a:extLst>
            </a:blip>
            <a:stretch>
              <a:fillRect/>
            </a:stretch>
          </p:blipFill>
          <p:spPr>
            <a:xfrm>
              <a:off x="317499" y="317500"/>
              <a:ext cx="3614928" cy="591312"/>
            </a:xfrm>
            <a:prstGeom prst="rect">
              <a:avLst/>
            </a:prstGeom>
          </p:spPr>
        </p:pic>
        <p:sp>
          <p:nvSpPr>
            <p:cNvPr id="27" name="Shape_71"/>
            <p:cNvSpPr/>
            <p:nvPr/>
          </p:nvSpPr>
          <p:spPr>
            <a:xfrm>
              <a:off x="317499" y="317500"/>
              <a:ext cx="3614928" cy="59131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9" name="PFE element 50" descr="dZvq2MqUexES35.png"/>
          <p:cNvPicPr>
            <a:picLocks/>
          </p:cNvPicPr>
          <p:nvPr/>
        </p:nvPicPr>
        <p:blipFill>
          <a:blip r:embed="rId9">
            <a:extLst>
              <a:ext uri="{28A0092B-C50C-407E-A947-70E740481C1C}">
                <a14:useLocalDpi xmlns:a14="http://schemas.microsoft.com/office/drawing/2010/main"/>
              </a:ext>
            </a:extLst>
          </a:blip>
          <a:stretch>
            <a:fillRect/>
          </a:stretch>
        </p:blipFill>
        <p:spPr>
          <a:xfrm>
            <a:off x="0" y="391160"/>
            <a:ext cx="9144000" cy="1481328"/>
          </a:xfrm>
          <a:prstGeom prst="rect">
            <a:avLst/>
          </a:prstGeom>
        </p:spPr>
      </p:pic>
      <p:cxnSp>
        <p:nvCxnSpPr>
          <p:cNvPr id="23" name="Straight Connector 22"/>
          <p:cNvCxnSpPr/>
          <p:nvPr/>
        </p:nvCxnSpPr>
        <p:spPr>
          <a:xfrm>
            <a:off x="5149693" y="1513840"/>
            <a:ext cx="1820067"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3</a:t>
            </a:fld>
            <a:endParaRPr lang="en-US" dirty="0">
              <a:latin typeface="Calibri"/>
              <a:ea typeface="Calibri"/>
              <a:cs typeface="Calibri"/>
              <a:sym typeface="Calibri"/>
            </a:endParaRPr>
          </a:p>
        </p:txBody>
      </p:sp>
    </p:spTree>
    <p:extLst>
      <p:ext uri="{BB962C8B-B14F-4D97-AF65-F5344CB8AC3E}">
        <p14:creationId xmlns:p14="http://schemas.microsoft.com/office/powerpoint/2010/main" val="278399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5" name="pfehide52" hidden="1"/>
          <p:cNvSpPr txBox="1"/>
          <p:nvPr/>
        </p:nvSpPr>
        <p:spPr>
          <a:xfrm>
            <a:off x="5674361" y="3229022"/>
            <a:ext cx="2748279" cy="2450418"/>
          </a:xfrm>
          <a:prstGeom prst="rect">
            <a:avLst/>
          </a:prstGeom>
          <a:noFill/>
          <a:ln>
            <a:noFill/>
          </a:ln>
        </p:spPr>
        <p:txBody>
          <a:bodyPr lIns="91425" tIns="91425" rIns="91425" bIns="91425" anchor="t" anchorCtr="0">
            <a:noAutofit/>
          </a:bodyPr>
          <a:lstStyle/>
          <a:p>
            <a:pPr lvl="0" rtl="0">
              <a:lnSpc>
                <a:spcPct val="110000"/>
              </a:lnSpc>
              <a:spcBef>
                <a:spcPts val="0"/>
              </a:spcBef>
              <a:buClr>
                <a:schemeClr val="dk1"/>
              </a:buClr>
              <a:buSzPct val="36666"/>
              <a:buFont typeface="Arial"/>
              <a:buNone/>
            </a:pPr>
            <a:r>
              <a:rPr lang="en-US" sz="1400" dirty="0" smtClean="0">
                <a:solidFill>
                  <a:srgbClr val="15284B"/>
                </a:solidFill>
                <a:latin typeface="Montserrat Light"/>
                <a:ea typeface="Calibri"/>
                <a:cs typeface="Montserrat Light"/>
                <a:sym typeface="Calibri"/>
              </a:rPr>
              <a:t>Opioids </a:t>
            </a:r>
            <a:r>
              <a:rPr lang="en-US" sz="1400" dirty="0">
                <a:solidFill>
                  <a:srgbClr val="15284B"/>
                </a:solidFill>
                <a:latin typeface="Montserrat Light"/>
                <a:ea typeface="Calibri"/>
                <a:cs typeface="Montserrat Light"/>
                <a:sym typeface="Calibri"/>
              </a:rPr>
              <a:t>are drugs that come from the opium poppy plant or are synthetic equivalents. </a:t>
            </a:r>
            <a:endParaRPr lang="en-US" dirty="0" smtClean="0">
              <a:solidFill>
                <a:srgbClr val="15284B"/>
              </a:solidFill>
              <a:latin typeface="Montserrat Light"/>
              <a:ea typeface="Calibri"/>
              <a:cs typeface="Montserrat Light"/>
              <a:sym typeface="Calibri"/>
            </a:endParaRPr>
          </a:p>
          <a:p>
            <a:pPr lvl="0" rtl="0">
              <a:lnSpc>
                <a:spcPct val="110000"/>
              </a:lnSpc>
              <a:spcBef>
                <a:spcPts val="0"/>
              </a:spcBef>
              <a:buClr>
                <a:schemeClr val="dk1"/>
              </a:buClr>
              <a:buSzPct val="36666"/>
              <a:buFont typeface="Arial"/>
              <a:buNone/>
            </a:pPr>
            <a:endParaRPr lang="en-US" dirty="0">
              <a:solidFill>
                <a:srgbClr val="15284B"/>
              </a:solidFill>
              <a:latin typeface="Montserrat Light"/>
              <a:ea typeface="Calibri"/>
              <a:cs typeface="Montserrat Light"/>
              <a:sym typeface="Calibri"/>
            </a:endParaRPr>
          </a:p>
          <a:p>
            <a:pPr lvl="0" rtl="0">
              <a:lnSpc>
                <a:spcPct val="110000"/>
              </a:lnSpc>
              <a:spcBef>
                <a:spcPts val="0"/>
              </a:spcBef>
              <a:buClr>
                <a:schemeClr val="dk1"/>
              </a:buClr>
              <a:buSzPct val="36666"/>
              <a:buFont typeface="Arial"/>
              <a:buNone/>
            </a:pPr>
            <a:r>
              <a:rPr lang="en-US" sz="1400" dirty="0" smtClean="0">
                <a:solidFill>
                  <a:srgbClr val="15284B"/>
                </a:solidFill>
                <a:latin typeface="Montserrat Light"/>
                <a:ea typeface="Calibri"/>
                <a:cs typeface="Montserrat Light"/>
                <a:sym typeface="Calibri"/>
              </a:rPr>
              <a:t>Prescription </a:t>
            </a:r>
            <a:r>
              <a:rPr lang="en-US" sz="1400" dirty="0">
                <a:solidFill>
                  <a:srgbClr val="15284B"/>
                </a:solidFill>
                <a:latin typeface="Montserrat Light"/>
                <a:ea typeface="Calibri"/>
                <a:cs typeface="Montserrat Light"/>
                <a:sym typeface="Calibri"/>
              </a:rPr>
              <a:t>opioids are powerful medications that relieve pain by reducing the intensity of pain signals reaching the brain</a:t>
            </a:r>
            <a:r>
              <a:rPr lang="en-US" sz="1400" dirty="0" smtClean="0">
                <a:solidFill>
                  <a:srgbClr val="15284B"/>
                </a:solidFill>
                <a:latin typeface="Montserrat Light"/>
                <a:ea typeface="Calibri"/>
                <a:cs typeface="Montserrat Light"/>
                <a:sym typeface="Calibri"/>
              </a:rPr>
              <a:t>.</a:t>
            </a:r>
            <a:endParaRPr lang="en-US" dirty="0">
              <a:solidFill>
                <a:srgbClr val="15284B"/>
              </a:solidFill>
              <a:latin typeface="Montserrat Light"/>
              <a:ea typeface="Calibri"/>
              <a:cs typeface="Montserrat Light"/>
              <a:sym typeface="Calibri"/>
            </a:endParaRPr>
          </a:p>
        </p:txBody>
      </p:sp>
      <p:pic>
        <p:nvPicPr>
          <p:cNvPr id="6" name="PFE element 53" descr="dZvq2MqUexES37.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pic>
        <p:nvPicPr>
          <p:cNvPr id="11" name="Picture 10"/>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6125725" y="800947"/>
            <a:ext cx="1828800" cy="1828800"/>
          </a:xfrm>
          <a:prstGeom prst="ellipse">
            <a:avLst/>
          </a:prstGeom>
        </p:spPr>
      </p:pic>
      <p:sp>
        <p:nvSpPr>
          <p:cNvPr id="12" name="Oval 11"/>
          <p:cNvSpPr>
            <a:spLocks noChangeAspect="1"/>
          </p:cNvSpPr>
          <p:nvPr/>
        </p:nvSpPr>
        <p:spPr>
          <a:xfrm>
            <a:off x="6008213" y="693444"/>
            <a:ext cx="2057400" cy="20574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FE element 57" descr="dZvq2MqUexES39.png"/>
          <p:cNvPicPr>
            <a:picLocks/>
          </p:cNvPicPr>
          <p:nvPr/>
        </p:nvPicPr>
        <p:blipFill>
          <a:blip r:embed="rId5">
            <a:extLst>
              <a:ext uri="{28A0092B-C50C-407E-A947-70E740481C1C}">
                <a14:useLocalDpi xmlns:a14="http://schemas.microsoft.com/office/drawing/2010/main"/>
              </a:ext>
            </a:extLst>
          </a:blip>
          <a:stretch>
            <a:fillRect/>
          </a:stretch>
        </p:blipFill>
        <p:spPr>
          <a:xfrm>
            <a:off x="738388" y="1261122"/>
            <a:ext cx="4736592" cy="4815840"/>
          </a:xfrm>
          <a:prstGeom prst="rect">
            <a:avLst/>
          </a:prstGeom>
        </p:spPr>
      </p:pic>
      <p:cxnSp>
        <p:nvCxnSpPr>
          <p:cNvPr id="14" name="Straight Connector 13"/>
          <p:cNvCxnSpPr/>
          <p:nvPr/>
        </p:nvCxnSpPr>
        <p:spPr>
          <a:xfrm>
            <a:off x="3698240" y="1444119"/>
            <a:ext cx="2275840"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grpSp>
        <p:nvGrpSpPr>
          <p:cNvPr id="16" name="pfehide59" hidden="1"/>
          <p:cNvGrpSpPr/>
          <p:nvPr/>
        </p:nvGrpSpPr>
        <p:grpSpPr>
          <a:xfrm>
            <a:off x="3193515" y="1262637"/>
            <a:ext cx="1009450" cy="444243"/>
            <a:chOff x="3193515" y="1262637"/>
            <a:chExt cx="1009450" cy="444243"/>
          </a:xfrm>
        </p:grpSpPr>
        <p:sp>
          <p:nvSpPr>
            <p:cNvPr id="17" name="Oval 16" hidden="1"/>
            <p:cNvSpPr/>
            <p:nvPr/>
          </p:nvSpPr>
          <p:spPr>
            <a:xfrm>
              <a:off x="3476118" y="1262637"/>
              <a:ext cx="444243" cy="444243"/>
            </a:xfrm>
            <a:prstGeom prst="ellipse">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hape 90" hidden="1"/>
            <p:cNvSpPr txBox="1">
              <a:spLocks/>
            </p:cNvSpPr>
            <p:nvPr/>
          </p:nvSpPr>
          <p:spPr>
            <a:xfrm>
              <a:off x="3193515" y="1328373"/>
              <a:ext cx="1009450" cy="3048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buSzPct val="25000"/>
              </a:pPr>
              <a:r>
                <a:rPr lang="en-US" sz="1600" dirty="0" smtClean="0">
                  <a:solidFill>
                    <a:srgbClr val="FFFFFF"/>
                  </a:solidFill>
                  <a:latin typeface="Montserrat Light"/>
                  <a:cs typeface="Montserrat Light"/>
                </a:rPr>
                <a:t>?</a:t>
              </a:r>
              <a:endParaRPr lang="en-US" sz="1600" dirty="0">
                <a:solidFill>
                  <a:srgbClr val="FFFFFF"/>
                </a:solidFill>
                <a:latin typeface="Montserrat Light"/>
                <a:cs typeface="Montserrat Light"/>
              </a:endParaRPr>
            </a:p>
          </p:txBody>
        </p:sp>
      </p:grpSp>
      <p:grpSp>
        <p:nvGrpSpPr>
          <p:cNvPr id="20" name="Group 19"/>
          <p:cNvGrpSpPr/>
          <p:nvPr/>
        </p:nvGrpSpPr>
        <p:grpSpPr>
          <a:xfrm>
            <a:off x="3189224" y="1262254"/>
            <a:ext cx="1018032" cy="445008"/>
            <a:chOff x="317500" y="317499"/>
            <a:chExt cx="1018032" cy="445008"/>
          </a:xfrm>
        </p:grpSpPr>
        <p:pic>
          <p:nvPicPr>
            <p:cNvPr id="15" name="PFE element 59" descr="dZvq2MqUexES40.png"/>
            <p:cNvPicPr>
              <a:picLocks/>
            </p:cNvPicPr>
            <p:nvPr/>
          </p:nvPicPr>
          <p:blipFill>
            <a:blip r:embed="rId6">
              <a:extLst>
                <a:ext uri="{28A0092B-C50C-407E-A947-70E740481C1C}">
                  <a14:useLocalDpi xmlns:a14="http://schemas.microsoft.com/office/drawing/2010/main"/>
                </a:ext>
              </a:extLst>
            </a:blip>
            <a:stretch>
              <a:fillRect/>
            </a:stretch>
          </p:blipFill>
          <p:spPr>
            <a:xfrm>
              <a:off x="317500" y="317499"/>
              <a:ext cx="1018032" cy="445008"/>
            </a:xfrm>
            <a:prstGeom prst="rect">
              <a:avLst/>
            </a:prstGeom>
          </p:spPr>
        </p:pic>
        <p:sp>
          <p:nvSpPr>
            <p:cNvPr id="19" name="Shape_73"/>
            <p:cNvSpPr/>
            <p:nvPr/>
          </p:nvSpPr>
          <p:spPr>
            <a:xfrm>
              <a:off x="317500" y="317499"/>
              <a:ext cx="1018032" cy="44500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5670804" y="3305191"/>
            <a:ext cx="2755392" cy="865632"/>
            <a:chOff x="317499" y="317500"/>
            <a:chExt cx="2755392" cy="865632"/>
          </a:xfrm>
        </p:grpSpPr>
        <p:pic>
          <p:nvPicPr>
            <p:cNvPr id="28" name="PFE element 1" descr="BgoOhRbbUKSc1.png"/>
            <p:cNvPicPr>
              <a:picLocks/>
            </p:cNvPicPr>
            <p:nvPr/>
          </p:nvPicPr>
          <p:blipFill>
            <a:blip r:embed="rId7">
              <a:extLst>
                <a:ext uri="{28A0092B-C50C-407E-A947-70E740481C1C}">
                  <a14:useLocalDpi xmlns:a14="http://schemas.microsoft.com/office/drawing/2010/main" val="0"/>
                </a:ext>
              </a:extLst>
            </a:blip>
            <a:stretch>
              <a:fillRect/>
            </a:stretch>
          </p:blipFill>
          <p:spPr>
            <a:xfrm>
              <a:off x="317499" y="317500"/>
              <a:ext cx="2755392" cy="865632"/>
            </a:xfrm>
            <a:prstGeom prst="rect">
              <a:avLst/>
            </a:prstGeom>
          </p:spPr>
        </p:pic>
        <p:sp>
          <p:nvSpPr>
            <p:cNvPr id="29" name="Shape_114"/>
            <p:cNvSpPr/>
            <p:nvPr/>
          </p:nvSpPr>
          <p:spPr>
            <a:xfrm>
              <a:off x="317499" y="317500"/>
              <a:ext cx="2755392" cy="86563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5670804" y="4249619"/>
            <a:ext cx="2755392" cy="1280160"/>
            <a:chOff x="317499" y="317500"/>
            <a:chExt cx="2755392" cy="1280160"/>
          </a:xfrm>
        </p:grpSpPr>
        <p:pic>
          <p:nvPicPr>
            <p:cNvPr id="31" name="PFE element 9" descr="BgoOhRbbUKSc6.png"/>
            <p:cNvPicPr>
              <a:picLocks/>
            </p:cNvPicPr>
            <p:nvPr/>
          </p:nvPicPr>
          <p:blipFill>
            <a:blip r:embed="rId8">
              <a:extLst>
                <a:ext uri="{28A0092B-C50C-407E-A947-70E740481C1C}">
                  <a14:useLocalDpi xmlns:a14="http://schemas.microsoft.com/office/drawing/2010/main" val="0"/>
                </a:ext>
              </a:extLst>
            </a:blip>
            <a:stretch>
              <a:fillRect/>
            </a:stretch>
          </p:blipFill>
          <p:spPr>
            <a:xfrm>
              <a:off x="317499" y="317500"/>
              <a:ext cx="2755392" cy="1280160"/>
            </a:xfrm>
            <a:prstGeom prst="rect">
              <a:avLst/>
            </a:prstGeom>
          </p:spPr>
        </p:pic>
        <p:sp>
          <p:nvSpPr>
            <p:cNvPr id="32" name="Shape_116"/>
            <p:cNvSpPr/>
            <p:nvPr/>
          </p:nvSpPr>
          <p:spPr>
            <a:xfrm>
              <a:off x="317499" y="317500"/>
              <a:ext cx="2755392" cy="1280160"/>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4</a:t>
            </a:fld>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1000"/>
                                        <p:tgtEl>
                                          <p:spTgt spid="20"/>
                                        </p:tgtEl>
                                      </p:cBhvr>
                                    </p:animEffect>
                                  </p:childTnLst>
                                </p:cTn>
                              </p:par>
                              <p:par>
                                <p:cTn id="8" presetID="1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1000"/>
                                        <p:tgtEl>
                                          <p:spTgt spid="14"/>
                                        </p:tgtEl>
                                        <p:attrNameLst>
                                          <p:attrName>ppt_y</p:attrName>
                                        </p:attrNameLst>
                                      </p:cBhvr>
                                      <p:tavLst>
                                        <p:tav tm="0">
                                          <p:val>
                                            <p:strVal val="#ppt_y+#ppt_h*1.125000"/>
                                          </p:val>
                                        </p:tav>
                                        <p:tav tm="100000">
                                          <p:val>
                                            <p:strVal val="#ppt_y"/>
                                          </p:val>
                                        </p:tav>
                                      </p:tavLst>
                                    </p:anim>
                                    <p:animEffect transition="in" filter="wipe(up)">
                                      <p:cBhvr>
                                        <p:cTn id="11" dur="1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dissolve">
                                      <p:cBhvr>
                                        <p:cTn id="16" dur="2000"/>
                                        <p:tgtEl>
                                          <p:spTgt spid="27"/>
                                        </p:tgtEl>
                                      </p:cBhvr>
                                    </p:animEffect>
                                  </p:childTnLst>
                                </p:cTn>
                              </p:par>
                              <p:par>
                                <p:cTn id="17" presetID="9"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dissolve">
                                      <p:cBhvr>
                                        <p:cTn id="19"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49" name="Rectangle 48"/>
          <p:cNvSpPr/>
          <p:nvPr/>
        </p:nvSpPr>
        <p:spPr>
          <a:xfrm>
            <a:off x="-1" y="5030604"/>
            <a:ext cx="9144000" cy="122795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0" y="2280049"/>
            <a:ext cx="9144000" cy="138176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0" y="3648843"/>
            <a:ext cx="9144000" cy="138176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2987040" y="1567437"/>
            <a:ext cx="0" cy="4691123"/>
          </a:xfrm>
          <a:prstGeom prst="line">
            <a:avLst/>
          </a:prstGeom>
          <a:ln w="9525" cmpd="sng">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6069173" y="1567437"/>
            <a:ext cx="0" cy="4691123"/>
          </a:xfrm>
          <a:prstGeom prst="line">
            <a:avLst/>
          </a:prstGeom>
          <a:ln w="9525" cmpd="sng">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0" y="2267083"/>
            <a:ext cx="9144000" cy="0"/>
          </a:xfrm>
          <a:prstGeom prst="line">
            <a:avLst/>
          </a:prstGeom>
          <a:ln w="9525" cmpd="sng">
            <a:solidFill>
              <a:srgbClr val="15284B"/>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 y="3648843"/>
            <a:ext cx="9144000" cy="0"/>
          </a:xfrm>
          <a:prstGeom prst="line">
            <a:avLst/>
          </a:prstGeom>
          <a:ln w="9525" cmpd="sng">
            <a:solidFill>
              <a:srgbClr val="BFBFB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2" y="5030603"/>
            <a:ext cx="9144000" cy="0"/>
          </a:xfrm>
          <a:prstGeom prst="line">
            <a:avLst/>
          </a:prstGeom>
          <a:ln w="9525" cmpd="sng">
            <a:solidFill>
              <a:srgbClr val="BFBFBF"/>
            </a:solidFill>
            <a:prstDash val="solid"/>
          </a:ln>
          <a:effectLst/>
        </p:spPr>
        <p:style>
          <a:lnRef idx="2">
            <a:schemeClr val="accent1"/>
          </a:lnRef>
          <a:fillRef idx="0">
            <a:schemeClr val="accent1"/>
          </a:fillRef>
          <a:effectRef idx="1">
            <a:schemeClr val="accent1"/>
          </a:effectRef>
          <a:fontRef idx="minor">
            <a:schemeClr val="tx1"/>
          </a:fontRef>
        </p:style>
      </p:cxnSp>
      <p:pic>
        <p:nvPicPr>
          <p:cNvPr id="26" name="PFE element 68" descr="dZvq2MqUexES41.png"/>
          <p:cNvPicPr>
            <a:picLocks/>
          </p:cNvPicPr>
          <p:nvPr/>
        </p:nvPicPr>
        <p:blipFill>
          <a:blip r:embed="rId3">
            <a:extLst>
              <a:ext uri="{28A0092B-C50C-407E-A947-70E740481C1C}">
                <a14:useLocalDpi xmlns:a14="http://schemas.microsoft.com/office/drawing/2010/main"/>
              </a:ext>
            </a:extLst>
          </a:blip>
          <a:stretch>
            <a:fillRect/>
          </a:stretch>
        </p:blipFill>
        <p:spPr>
          <a:xfrm>
            <a:off x="2286000" y="1250533"/>
            <a:ext cx="4572000" cy="816864"/>
          </a:xfrm>
          <a:prstGeom prst="rect">
            <a:avLst/>
          </a:prstGeom>
        </p:spPr>
      </p:pic>
      <p:pic>
        <p:nvPicPr>
          <p:cNvPr id="28" name="PFE element 69" descr="dZvq2MqUexES42.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1"/>
            <a:ext cx="9144000" cy="1600200"/>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FE element 72" descr="dZvq2MqUexES44.png"/>
          <p:cNvPicPr>
            <a:picLocks/>
          </p:cNvPicPr>
          <p:nvPr/>
        </p:nvPicPr>
        <p:blipFill>
          <a:blip r:embed="rId5">
            <a:extLst>
              <a:ext uri="{28A0092B-C50C-407E-A947-70E740481C1C}">
                <a14:useLocalDpi xmlns:a14="http://schemas.microsoft.com/office/drawing/2010/main"/>
              </a:ext>
            </a:extLst>
          </a:blip>
          <a:stretch>
            <a:fillRect/>
          </a:stretch>
        </p:blipFill>
        <p:spPr>
          <a:xfrm>
            <a:off x="2456118" y="346943"/>
            <a:ext cx="1871472" cy="841248"/>
          </a:xfrm>
          <a:prstGeom prst="rect">
            <a:avLst/>
          </a:prstGeom>
        </p:spPr>
      </p:pic>
      <p:pic>
        <p:nvPicPr>
          <p:cNvPr id="39" name="PFE element 73" descr="dZvq2MqUexES45.png"/>
          <p:cNvPicPr>
            <a:picLocks/>
          </p:cNvPicPr>
          <p:nvPr/>
        </p:nvPicPr>
        <p:blipFill>
          <a:blip r:embed="rId6">
            <a:extLst>
              <a:ext uri="{28A0092B-C50C-407E-A947-70E740481C1C}">
                <a14:useLocalDpi xmlns:a14="http://schemas.microsoft.com/office/drawing/2010/main"/>
              </a:ext>
            </a:extLst>
          </a:blip>
          <a:stretch>
            <a:fillRect/>
          </a:stretch>
        </p:blipFill>
        <p:spPr>
          <a:xfrm>
            <a:off x="0" y="1646350"/>
            <a:ext cx="2987040" cy="463296"/>
          </a:xfrm>
          <a:prstGeom prst="rect">
            <a:avLst/>
          </a:prstGeom>
        </p:spPr>
      </p:pic>
      <p:pic>
        <p:nvPicPr>
          <p:cNvPr id="41" name="PFE element 74" descr="dZvq2MqUexES46.png"/>
          <p:cNvPicPr>
            <a:picLocks/>
          </p:cNvPicPr>
          <p:nvPr/>
        </p:nvPicPr>
        <p:blipFill>
          <a:blip r:embed="rId7">
            <a:extLst>
              <a:ext uri="{28A0092B-C50C-407E-A947-70E740481C1C}">
                <a14:useLocalDpi xmlns:a14="http://schemas.microsoft.com/office/drawing/2010/main"/>
              </a:ext>
            </a:extLst>
          </a:blip>
          <a:stretch>
            <a:fillRect/>
          </a:stretch>
        </p:blipFill>
        <p:spPr>
          <a:xfrm>
            <a:off x="2985817" y="1646350"/>
            <a:ext cx="3084576" cy="463296"/>
          </a:xfrm>
          <a:prstGeom prst="rect">
            <a:avLst/>
          </a:prstGeom>
        </p:spPr>
      </p:pic>
      <p:pic>
        <p:nvPicPr>
          <p:cNvPr id="43" name="PFE element 75" descr="dZvq2MqUexES47.png"/>
          <p:cNvPicPr>
            <a:picLocks/>
          </p:cNvPicPr>
          <p:nvPr/>
        </p:nvPicPr>
        <p:blipFill>
          <a:blip r:embed="rId8">
            <a:extLst>
              <a:ext uri="{28A0092B-C50C-407E-A947-70E740481C1C}">
                <a14:useLocalDpi xmlns:a14="http://schemas.microsoft.com/office/drawing/2010/main"/>
              </a:ext>
            </a:extLst>
          </a:blip>
          <a:stretch>
            <a:fillRect/>
          </a:stretch>
        </p:blipFill>
        <p:spPr>
          <a:xfrm>
            <a:off x="6067346" y="1646350"/>
            <a:ext cx="3078480" cy="463296"/>
          </a:xfrm>
          <a:prstGeom prst="rect">
            <a:avLst/>
          </a:prstGeom>
        </p:spPr>
      </p:pic>
      <p:pic>
        <p:nvPicPr>
          <p:cNvPr id="45" name="PFE element 76" descr="dZvq2MqUexES48.png"/>
          <p:cNvPicPr>
            <a:picLocks/>
          </p:cNvPicPr>
          <p:nvPr/>
        </p:nvPicPr>
        <p:blipFill>
          <a:blip r:embed="rId9">
            <a:extLst>
              <a:ext uri="{28A0092B-C50C-407E-A947-70E740481C1C}">
                <a14:useLocalDpi xmlns:a14="http://schemas.microsoft.com/office/drawing/2010/main"/>
              </a:ext>
            </a:extLst>
          </a:blip>
          <a:stretch>
            <a:fillRect/>
          </a:stretch>
        </p:blipFill>
        <p:spPr>
          <a:xfrm>
            <a:off x="417370" y="2528471"/>
            <a:ext cx="2298192" cy="615696"/>
          </a:xfrm>
          <a:prstGeom prst="rect">
            <a:avLst/>
          </a:prstGeom>
        </p:spPr>
      </p:pic>
      <p:pic>
        <p:nvPicPr>
          <p:cNvPr id="46" name="PFE element 77" descr="dZvq2MqUexES50.png"/>
          <p:cNvPicPr>
            <a:picLocks/>
          </p:cNvPicPr>
          <p:nvPr/>
        </p:nvPicPr>
        <p:blipFill>
          <a:blip r:embed="rId10">
            <a:extLst>
              <a:ext uri="{28A0092B-C50C-407E-A947-70E740481C1C}">
                <a14:useLocalDpi xmlns:a14="http://schemas.microsoft.com/office/drawing/2010/main"/>
              </a:ext>
            </a:extLst>
          </a:blip>
          <a:stretch>
            <a:fillRect/>
          </a:stretch>
        </p:blipFill>
        <p:spPr>
          <a:xfrm>
            <a:off x="3297744" y="5304321"/>
            <a:ext cx="2645664" cy="408432"/>
          </a:xfrm>
          <a:prstGeom prst="rect">
            <a:avLst/>
          </a:prstGeom>
        </p:spPr>
      </p:pic>
      <p:pic>
        <p:nvPicPr>
          <p:cNvPr id="47" name="PFE element 78" descr="dZvq2MqUexES51.png"/>
          <p:cNvPicPr>
            <a:picLocks/>
          </p:cNvPicPr>
          <p:nvPr/>
        </p:nvPicPr>
        <p:blipFill>
          <a:blip r:embed="rId11">
            <a:extLst>
              <a:ext uri="{28A0092B-C50C-407E-A947-70E740481C1C}">
                <a14:useLocalDpi xmlns:a14="http://schemas.microsoft.com/office/drawing/2010/main"/>
              </a:ext>
            </a:extLst>
          </a:blip>
          <a:stretch>
            <a:fillRect/>
          </a:stretch>
        </p:blipFill>
        <p:spPr>
          <a:xfrm>
            <a:off x="6399592" y="3978383"/>
            <a:ext cx="2639568" cy="396240"/>
          </a:xfrm>
          <a:prstGeom prst="rect">
            <a:avLst/>
          </a:prstGeom>
        </p:spPr>
      </p:pic>
      <p:cxnSp>
        <p:nvCxnSpPr>
          <p:cNvPr id="31" name="Straight Connector 30"/>
          <p:cNvCxnSpPr/>
          <p:nvPr/>
        </p:nvCxnSpPr>
        <p:spPr>
          <a:xfrm>
            <a:off x="2580641" y="1133478"/>
            <a:ext cx="1686559"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55" name="PFE element 81" descr="dZvq2MqUexES55.png"/>
          <p:cNvPicPr>
            <a:picLocks/>
          </p:cNvPicPr>
          <p:nvPr/>
        </p:nvPicPr>
        <p:blipFill>
          <a:blip r:embed="rId12">
            <a:extLst>
              <a:ext uri="{28A0092B-C50C-407E-A947-70E740481C1C}">
                <a14:useLocalDpi xmlns:a14="http://schemas.microsoft.com/office/drawing/2010/main"/>
              </a:ext>
            </a:extLst>
          </a:blip>
          <a:stretch>
            <a:fillRect/>
          </a:stretch>
        </p:blipFill>
        <p:spPr>
          <a:xfrm>
            <a:off x="3297936" y="2548604"/>
            <a:ext cx="2517648" cy="743712"/>
          </a:xfrm>
          <a:prstGeom prst="rect">
            <a:avLst/>
          </a:prstGeom>
        </p:spPr>
      </p:pic>
      <p:cxnSp>
        <p:nvCxnSpPr>
          <p:cNvPr id="40" name="Straight Connector 39"/>
          <p:cNvCxnSpPr/>
          <p:nvPr/>
        </p:nvCxnSpPr>
        <p:spPr>
          <a:xfrm>
            <a:off x="3395134" y="3320272"/>
            <a:ext cx="2222555" cy="0"/>
          </a:xfrm>
          <a:prstGeom prst="line">
            <a:avLst/>
          </a:prstGeom>
          <a:ln w="28575" cmpd="sng">
            <a:solidFill>
              <a:srgbClr val="CF0A2C"/>
            </a:solidFill>
            <a:prstDash val="dot"/>
          </a:ln>
          <a:effectLst/>
        </p:spPr>
        <p:style>
          <a:lnRef idx="2">
            <a:schemeClr val="accent1"/>
          </a:lnRef>
          <a:fillRef idx="0">
            <a:schemeClr val="accent1"/>
          </a:fillRef>
          <a:effectRef idx="1">
            <a:schemeClr val="accent1"/>
          </a:effectRef>
          <a:fontRef idx="minor">
            <a:schemeClr val="tx1"/>
          </a:fontRef>
        </p:style>
      </p:cxnSp>
      <p:pic>
        <p:nvPicPr>
          <p:cNvPr id="57" name="PFE element 84" descr="dZvq2MqUexES58.png"/>
          <p:cNvPicPr>
            <a:picLocks/>
          </p:cNvPicPr>
          <p:nvPr/>
        </p:nvPicPr>
        <p:blipFill>
          <a:blip r:embed="rId13">
            <a:extLst>
              <a:ext uri="{28A0092B-C50C-407E-A947-70E740481C1C}">
                <a14:useLocalDpi xmlns:a14="http://schemas.microsoft.com/office/drawing/2010/main"/>
              </a:ext>
            </a:extLst>
          </a:blip>
          <a:stretch>
            <a:fillRect/>
          </a:stretch>
        </p:blipFill>
        <p:spPr>
          <a:xfrm>
            <a:off x="3298556" y="4035128"/>
            <a:ext cx="2322576" cy="743712"/>
          </a:xfrm>
          <a:prstGeom prst="rect">
            <a:avLst/>
          </a:prstGeom>
        </p:spPr>
      </p:pic>
      <p:pic>
        <p:nvPicPr>
          <p:cNvPr id="58" name="PFE element 85" descr="dZvq2MqUexES60.png"/>
          <p:cNvPicPr>
            <a:picLocks/>
          </p:cNvPicPr>
          <p:nvPr/>
        </p:nvPicPr>
        <p:blipFill>
          <a:blip r:embed="rId14">
            <a:extLst>
              <a:ext uri="{28A0092B-C50C-407E-A947-70E740481C1C}">
                <a14:useLocalDpi xmlns:a14="http://schemas.microsoft.com/office/drawing/2010/main"/>
              </a:ext>
            </a:extLst>
          </a:blip>
          <a:stretch>
            <a:fillRect/>
          </a:stretch>
        </p:blipFill>
        <p:spPr>
          <a:xfrm>
            <a:off x="6399784" y="2961144"/>
            <a:ext cx="2328672" cy="365760"/>
          </a:xfrm>
          <a:prstGeom prst="rect">
            <a:avLst/>
          </a:prstGeom>
        </p:spPr>
      </p:pic>
      <p:pic>
        <p:nvPicPr>
          <p:cNvPr id="59" name="PFE element 86" descr="dZvq2MqUexES61.png"/>
          <p:cNvPicPr>
            <a:picLocks/>
          </p:cNvPicPr>
          <p:nvPr/>
        </p:nvPicPr>
        <p:blipFill>
          <a:blip r:embed="rId15">
            <a:extLst>
              <a:ext uri="{28A0092B-C50C-407E-A947-70E740481C1C}">
                <a14:useLocalDpi xmlns:a14="http://schemas.microsoft.com/office/drawing/2010/main"/>
              </a:ext>
            </a:extLst>
          </a:blip>
          <a:stretch>
            <a:fillRect/>
          </a:stretch>
        </p:blipFill>
        <p:spPr>
          <a:xfrm>
            <a:off x="6399784" y="5681924"/>
            <a:ext cx="2328672" cy="609600"/>
          </a:xfrm>
          <a:prstGeom prst="rect">
            <a:avLst/>
          </a:prstGeom>
        </p:spPr>
      </p:pic>
      <p:cxnSp>
        <p:nvCxnSpPr>
          <p:cNvPr id="38" name="Straight Connector 37"/>
          <p:cNvCxnSpPr/>
          <p:nvPr/>
        </p:nvCxnSpPr>
        <p:spPr>
          <a:xfrm>
            <a:off x="6504885" y="2998539"/>
            <a:ext cx="2222555" cy="0"/>
          </a:xfrm>
          <a:prstGeom prst="line">
            <a:avLst/>
          </a:prstGeom>
          <a:ln w="28575" cmpd="sng">
            <a:solidFill>
              <a:srgbClr val="CF0A2C"/>
            </a:solidFill>
            <a:prstDash val="dot"/>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6492240" y="4613983"/>
            <a:ext cx="2222555" cy="0"/>
          </a:xfrm>
          <a:prstGeom prst="line">
            <a:avLst/>
          </a:prstGeom>
          <a:ln w="28575" cmpd="sng">
            <a:solidFill>
              <a:srgbClr val="CF0A2C"/>
            </a:solidFill>
            <a:prstDash val="dot"/>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26737" y="5563939"/>
            <a:ext cx="2222555" cy="0"/>
          </a:xfrm>
          <a:prstGeom prst="line">
            <a:avLst/>
          </a:prstGeom>
          <a:ln w="28575" cmpd="sng">
            <a:solidFill>
              <a:srgbClr val="CF0A2C"/>
            </a:solidFill>
            <a:prstDash val="dot"/>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26737" y="6088872"/>
            <a:ext cx="2222555" cy="0"/>
          </a:xfrm>
          <a:prstGeom prst="line">
            <a:avLst/>
          </a:prstGeom>
          <a:ln w="28575" cmpd="sng">
            <a:solidFill>
              <a:srgbClr val="CF0A2C"/>
            </a:solidFill>
            <a:prstDash val="dot"/>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395134" y="5905801"/>
            <a:ext cx="2222555" cy="0"/>
          </a:xfrm>
          <a:prstGeom prst="line">
            <a:avLst/>
          </a:prstGeom>
          <a:ln w="28575" cmpd="sng">
            <a:solidFill>
              <a:srgbClr val="CF0A2C"/>
            </a:solidFill>
            <a:prstDash val="dot"/>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504885" y="5707872"/>
            <a:ext cx="2222555" cy="0"/>
          </a:xfrm>
          <a:prstGeom prst="line">
            <a:avLst/>
          </a:prstGeom>
          <a:ln w="28575" cmpd="sng">
            <a:solidFill>
              <a:srgbClr val="CF0A2C"/>
            </a:solidFill>
            <a:prstDash val="dot"/>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526737" y="4717273"/>
            <a:ext cx="2222555" cy="0"/>
          </a:xfrm>
          <a:prstGeom prst="line">
            <a:avLst/>
          </a:prstGeom>
          <a:ln w="28575" cmpd="sng">
            <a:solidFill>
              <a:srgbClr val="CF0A2C"/>
            </a:solidFill>
            <a:prstDash val="dot"/>
          </a:ln>
          <a:effectLst/>
        </p:spPr>
        <p:style>
          <a:lnRef idx="2">
            <a:schemeClr val="accent1"/>
          </a:lnRef>
          <a:fillRef idx="0">
            <a:schemeClr val="accent1"/>
          </a:fillRef>
          <a:effectRef idx="1">
            <a:schemeClr val="accent1"/>
          </a:effectRef>
          <a:fontRef idx="minor">
            <a:schemeClr val="tx1"/>
          </a:fontRef>
        </p:style>
      </p:cxnSp>
      <p:sp>
        <p:nvSpPr>
          <p:cNvPr id="3" name="pfehide94" hidden="1"/>
          <p:cNvSpPr txBox="1"/>
          <p:nvPr/>
        </p:nvSpPr>
        <p:spPr>
          <a:xfrm>
            <a:off x="3297819" y="2970160"/>
            <a:ext cx="2226733" cy="307777"/>
          </a:xfrm>
          <a:prstGeom prst="rect">
            <a:avLst/>
          </a:prstGeom>
          <a:noFill/>
        </p:spPr>
        <p:txBody>
          <a:bodyPr wrap="square" rtlCol="0">
            <a:spAutoFit/>
          </a:bodyPr>
          <a:lstStyle/>
          <a:p>
            <a:r>
              <a:rPr lang="en-US" sz="1400" dirty="0">
                <a:solidFill>
                  <a:srgbClr val="15284B"/>
                </a:solidFill>
                <a:latin typeface="Montserrat Bold"/>
                <a:ea typeface="Calibri"/>
                <a:cs typeface="Montserrat Bold"/>
                <a:sym typeface="Calibri"/>
              </a:rPr>
              <a:t>poppy</a:t>
            </a:r>
            <a:endParaRPr lang="en-US" dirty="0"/>
          </a:p>
        </p:txBody>
      </p:sp>
      <p:grpSp>
        <p:nvGrpSpPr>
          <p:cNvPr id="62" name="Group 61"/>
          <p:cNvGrpSpPr/>
          <p:nvPr/>
        </p:nvGrpSpPr>
        <p:grpSpPr>
          <a:xfrm>
            <a:off x="3292570" y="2968601"/>
            <a:ext cx="2237232" cy="310896"/>
            <a:chOff x="317499" y="317499"/>
            <a:chExt cx="2237232" cy="310896"/>
          </a:xfrm>
        </p:grpSpPr>
        <p:pic>
          <p:nvPicPr>
            <p:cNvPr id="60" name="PFE element 94" descr="dZvq2MqUexES63.png"/>
            <p:cNvPicPr>
              <a:picLocks/>
            </p:cNvPicPr>
            <p:nvPr/>
          </p:nvPicPr>
          <p:blipFill>
            <a:blip r:embed="rId16">
              <a:extLst>
                <a:ext uri="{28A0092B-C50C-407E-A947-70E740481C1C}">
                  <a14:useLocalDpi xmlns:a14="http://schemas.microsoft.com/office/drawing/2010/main"/>
                </a:ext>
              </a:extLst>
            </a:blip>
            <a:stretch>
              <a:fillRect/>
            </a:stretch>
          </p:blipFill>
          <p:spPr>
            <a:xfrm>
              <a:off x="317499" y="317499"/>
              <a:ext cx="2237232" cy="310896"/>
            </a:xfrm>
            <a:prstGeom prst="rect">
              <a:avLst/>
            </a:prstGeom>
          </p:spPr>
        </p:pic>
        <p:sp>
          <p:nvSpPr>
            <p:cNvPr id="61" name="Shape_74"/>
            <p:cNvSpPr/>
            <p:nvPr/>
          </p:nvSpPr>
          <p:spPr>
            <a:xfrm>
              <a:off x="317499" y="317499"/>
              <a:ext cx="2237232" cy="310896"/>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pfehide95" hidden="1"/>
          <p:cNvSpPr txBox="1"/>
          <p:nvPr/>
        </p:nvSpPr>
        <p:spPr>
          <a:xfrm>
            <a:off x="6400800" y="2638085"/>
            <a:ext cx="2201333" cy="307777"/>
          </a:xfrm>
          <a:prstGeom prst="rect">
            <a:avLst/>
          </a:prstGeom>
          <a:noFill/>
        </p:spPr>
        <p:txBody>
          <a:bodyPr wrap="square" rtlCol="0">
            <a:spAutoFit/>
          </a:bodyPr>
          <a:lstStyle/>
          <a:p>
            <a:r>
              <a:rPr lang="en-US" sz="1400" dirty="0">
                <a:solidFill>
                  <a:srgbClr val="15284B"/>
                </a:solidFill>
                <a:latin typeface="Montserrat Bold"/>
                <a:ea typeface="Calibri"/>
                <a:cs typeface="Montserrat Bold"/>
                <a:sym typeface="Calibri"/>
              </a:rPr>
              <a:t>Morphine</a:t>
            </a:r>
            <a:endParaRPr lang="en-US" dirty="0"/>
          </a:p>
        </p:txBody>
      </p:sp>
      <p:grpSp>
        <p:nvGrpSpPr>
          <p:cNvPr id="97" name="Group 96"/>
          <p:cNvGrpSpPr/>
          <p:nvPr/>
        </p:nvGrpSpPr>
        <p:grpSpPr>
          <a:xfrm>
            <a:off x="6398090" y="2633477"/>
            <a:ext cx="2206752" cy="316992"/>
            <a:chOff x="317499" y="317499"/>
            <a:chExt cx="2206752" cy="316992"/>
          </a:xfrm>
        </p:grpSpPr>
        <p:pic>
          <p:nvPicPr>
            <p:cNvPr id="63" name="PFE element 95" descr="dZvq2MqUexES64.png"/>
            <p:cNvPicPr>
              <a:picLocks/>
            </p:cNvPicPr>
            <p:nvPr/>
          </p:nvPicPr>
          <p:blipFill>
            <a:blip r:embed="rId17">
              <a:extLst>
                <a:ext uri="{28A0092B-C50C-407E-A947-70E740481C1C}">
                  <a14:useLocalDpi xmlns:a14="http://schemas.microsoft.com/office/drawing/2010/main"/>
                </a:ext>
              </a:extLst>
            </a:blip>
            <a:stretch>
              <a:fillRect/>
            </a:stretch>
          </p:blipFill>
          <p:spPr>
            <a:xfrm>
              <a:off x="317499" y="317499"/>
              <a:ext cx="2206752" cy="316992"/>
            </a:xfrm>
            <a:prstGeom prst="rect">
              <a:avLst/>
            </a:prstGeom>
          </p:spPr>
        </p:pic>
        <p:sp>
          <p:nvSpPr>
            <p:cNvPr id="96" name="Shape_75"/>
            <p:cNvSpPr/>
            <p:nvPr/>
          </p:nvSpPr>
          <p:spPr>
            <a:xfrm>
              <a:off x="317499" y="317499"/>
              <a:ext cx="2206752" cy="31699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pfehide96" hidden="1"/>
          <p:cNvSpPr txBox="1"/>
          <p:nvPr/>
        </p:nvSpPr>
        <p:spPr>
          <a:xfrm>
            <a:off x="421640" y="4366651"/>
            <a:ext cx="2116666" cy="307777"/>
          </a:xfrm>
          <a:prstGeom prst="rect">
            <a:avLst/>
          </a:prstGeom>
          <a:noFill/>
        </p:spPr>
        <p:txBody>
          <a:bodyPr wrap="square" rtlCol="0">
            <a:spAutoFit/>
          </a:bodyPr>
          <a:lstStyle/>
          <a:p>
            <a:pPr lvl="0"/>
            <a:r>
              <a:rPr lang="en-US" sz="1400" dirty="0" smtClean="0">
                <a:solidFill>
                  <a:srgbClr val="15284B"/>
                </a:solidFill>
                <a:latin typeface="Montserrat bold"/>
                <a:ea typeface="Calibri"/>
                <a:cs typeface="Montserrat bold"/>
                <a:sym typeface="Calibri"/>
              </a:rPr>
              <a:t>opioids</a:t>
            </a:r>
            <a:endParaRPr lang="en-US" dirty="0">
              <a:solidFill>
                <a:srgbClr val="15284B"/>
              </a:solidFill>
              <a:latin typeface="Montserrat bold"/>
              <a:ea typeface="Calibri"/>
              <a:cs typeface="Montserrat bold"/>
              <a:sym typeface="Calibri"/>
            </a:endParaRPr>
          </a:p>
        </p:txBody>
      </p:sp>
      <p:grpSp>
        <p:nvGrpSpPr>
          <p:cNvPr id="100" name="Group 99"/>
          <p:cNvGrpSpPr/>
          <p:nvPr/>
        </p:nvGrpSpPr>
        <p:grpSpPr>
          <a:xfrm>
            <a:off x="419269" y="4365091"/>
            <a:ext cx="2121408" cy="310896"/>
            <a:chOff x="317500" y="317499"/>
            <a:chExt cx="2121408" cy="310896"/>
          </a:xfrm>
        </p:grpSpPr>
        <p:pic>
          <p:nvPicPr>
            <p:cNvPr id="98" name="PFE element 96" descr="dZvq2MqUexES65.png"/>
            <p:cNvPicPr>
              <a:picLocks/>
            </p:cNvPicPr>
            <p:nvPr/>
          </p:nvPicPr>
          <p:blipFill>
            <a:blip r:embed="rId18">
              <a:extLst>
                <a:ext uri="{28A0092B-C50C-407E-A947-70E740481C1C}">
                  <a14:useLocalDpi xmlns:a14="http://schemas.microsoft.com/office/drawing/2010/main"/>
                </a:ext>
              </a:extLst>
            </a:blip>
            <a:stretch>
              <a:fillRect/>
            </a:stretch>
          </p:blipFill>
          <p:spPr>
            <a:xfrm>
              <a:off x="317500" y="317499"/>
              <a:ext cx="2121408" cy="310896"/>
            </a:xfrm>
            <a:prstGeom prst="rect">
              <a:avLst/>
            </a:prstGeom>
          </p:spPr>
        </p:pic>
        <p:sp>
          <p:nvSpPr>
            <p:cNvPr id="99" name="Shape_76"/>
            <p:cNvSpPr/>
            <p:nvPr/>
          </p:nvSpPr>
          <p:spPr>
            <a:xfrm>
              <a:off x="317500" y="317499"/>
              <a:ext cx="2121408" cy="310896"/>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pfehide97" hidden="1"/>
          <p:cNvSpPr txBox="1"/>
          <p:nvPr/>
        </p:nvSpPr>
        <p:spPr>
          <a:xfrm>
            <a:off x="6386347" y="4255404"/>
            <a:ext cx="2253827" cy="307777"/>
          </a:xfrm>
          <a:prstGeom prst="rect">
            <a:avLst/>
          </a:prstGeom>
          <a:noFill/>
        </p:spPr>
        <p:txBody>
          <a:bodyPr wrap="square" rtlCol="0">
            <a:spAutoFit/>
          </a:bodyPr>
          <a:lstStyle/>
          <a:p>
            <a:r>
              <a:rPr lang="en-US" sz="1400" dirty="0">
                <a:solidFill>
                  <a:srgbClr val="15284B"/>
                </a:solidFill>
                <a:latin typeface="Montserrat Bold"/>
                <a:cs typeface="Montserrat Bold"/>
              </a:rPr>
              <a:t>heroin</a:t>
            </a:r>
            <a:endParaRPr lang="en-US" dirty="0"/>
          </a:p>
        </p:txBody>
      </p:sp>
      <p:grpSp>
        <p:nvGrpSpPr>
          <p:cNvPr id="103" name="Group 102"/>
          <p:cNvGrpSpPr/>
          <p:nvPr/>
        </p:nvGrpSpPr>
        <p:grpSpPr>
          <a:xfrm>
            <a:off x="6382452" y="4253844"/>
            <a:ext cx="2261616" cy="310896"/>
            <a:chOff x="317499" y="317499"/>
            <a:chExt cx="2261616" cy="310896"/>
          </a:xfrm>
        </p:grpSpPr>
        <p:pic>
          <p:nvPicPr>
            <p:cNvPr id="101" name="PFE element 97" descr="dZvq2MqUexES66.png"/>
            <p:cNvPicPr>
              <a:picLocks/>
            </p:cNvPicPr>
            <p:nvPr/>
          </p:nvPicPr>
          <p:blipFill>
            <a:blip r:embed="rId19">
              <a:extLst>
                <a:ext uri="{28A0092B-C50C-407E-A947-70E740481C1C}">
                  <a14:useLocalDpi xmlns:a14="http://schemas.microsoft.com/office/drawing/2010/main"/>
                </a:ext>
              </a:extLst>
            </a:blip>
            <a:stretch>
              <a:fillRect/>
            </a:stretch>
          </p:blipFill>
          <p:spPr>
            <a:xfrm>
              <a:off x="317499" y="317499"/>
              <a:ext cx="2261616" cy="310896"/>
            </a:xfrm>
            <a:prstGeom prst="rect">
              <a:avLst/>
            </a:prstGeom>
          </p:spPr>
        </p:pic>
        <p:sp>
          <p:nvSpPr>
            <p:cNvPr id="102" name="Shape_77"/>
            <p:cNvSpPr/>
            <p:nvPr/>
          </p:nvSpPr>
          <p:spPr>
            <a:xfrm>
              <a:off x="317499" y="317499"/>
              <a:ext cx="2261616" cy="310896"/>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pfehide98" hidden="1"/>
          <p:cNvSpPr txBox="1"/>
          <p:nvPr/>
        </p:nvSpPr>
        <p:spPr>
          <a:xfrm>
            <a:off x="435184" y="5211316"/>
            <a:ext cx="2226733" cy="307777"/>
          </a:xfrm>
          <a:prstGeom prst="rect">
            <a:avLst/>
          </a:prstGeom>
          <a:noFill/>
        </p:spPr>
        <p:txBody>
          <a:bodyPr wrap="square" rtlCol="0">
            <a:spAutoFit/>
          </a:bodyPr>
          <a:lstStyle/>
          <a:p>
            <a:r>
              <a:rPr lang="en-US" sz="1400" dirty="0">
                <a:solidFill>
                  <a:srgbClr val="15284B"/>
                </a:solidFill>
                <a:latin typeface="Montserrat Bold"/>
                <a:cs typeface="Montserrat Bold"/>
              </a:rPr>
              <a:t>Fully </a:t>
            </a:r>
            <a:r>
              <a:rPr lang="en-US" sz="1400" dirty="0" smtClean="0">
                <a:solidFill>
                  <a:srgbClr val="15284B"/>
                </a:solidFill>
                <a:latin typeface="Montserrat Bold"/>
                <a:cs typeface="Montserrat Bold"/>
              </a:rPr>
              <a:t>synthetic</a:t>
            </a:r>
            <a:endParaRPr lang="en-US" dirty="0">
              <a:solidFill>
                <a:srgbClr val="15284B"/>
              </a:solidFill>
              <a:latin typeface="Montserrat Bold"/>
              <a:cs typeface="Montserrat Bold"/>
            </a:endParaRPr>
          </a:p>
        </p:txBody>
      </p:sp>
      <p:grpSp>
        <p:nvGrpSpPr>
          <p:cNvPr id="106" name="Group 105"/>
          <p:cNvGrpSpPr/>
          <p:nvPr/>
        </p:nvGrpSpPr>
        <p:grpSpPr>
          <a:xfrm>
            <a:off x="432983" y="5206709"/>
            <a:ext cx="2231136" cy="316992"/>
            <a:chOff x="317499" y="317499"/>
            <a:chExt cx="2231136" cy="316992"/>
          </a:xfrm>
        </p:grpSpPr>
        <p:pic>
          <p:nvPicPr>
            <p:cNvPr id="104" name="PFE element 98" descr="dZvq2MqUexES67.png"/>
            <p:cNvPicPr>
              <a:picLocks/>
            </p:cNvPicPr>
            <p:nvPr/>
          </p:nvPicPr>
          <p:blipFill>
            <a:blip r:embed="rId20">
              <a:extLst>
                <a:ext uri="{28A0092B-C50C-407E-A947-70E740481C1C}">
                  <a14:useLocalDpi xmlns:a14="http://schemas.microsoft.com/office/drawing/2010/main"/>
                </a:ext>
              </a:extLst>
            </a:blip>
            <a:stretch>
              <a:fillRect/>
            </a:stretch>
          </p:blipFill>
          <p:spPr>
            <a:xfrm>
              <a:off x="317499" y="317499"/>
              <a:ext cx="2231136" cy="316992"/>
            </a:xfrm>
            <a:prstGeom prst="rect">
              <a:avLst/>
            </a:prstGeom>
          </p:spPr>
        </p:pic>
        <p:sp>
          <p:nvSpPr>
            <p:cNvPr id="105" name="Shape_78"/>
            <p:cNvSpPr/>
            <p:nvPr/>
          </p:nvSpPr>
          <p:spPr>
            <a:xfrm>
              <a:off x="317499" y="317499"/>
              <a:ext cx="2231136" cy="31699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pfehide99" hidden="1"/>
          <p:cNvSpPr txBox="1"/>
          <p:nvPr/>
        </p:nvSpPr>
        <p:spPr>
          <a:xfrm>
            <a:off x="425133" y="5753355"/>
            <a:ext cx="1989666" cy="307777"/>
          </a:xfrm>
          <a:prstGeom prst="rect">
            <a:avLst/>
          </a:prstGeom>
          <a:noFill/>
        </p:spPr>
        <p:txBody>
          <a:bodyPr wrap="square" rtlCol="0">
            <a:spAutoFit/>
          </a:bodyPr>
          <a:lstStyle/>
          <a:p>
            <a:r>
              <a:rPr lang="en-US" sz="1400" dirty="0">
                <a:solidFill>
                  <a:srgbClr val="15284B"/>
                </a:solidFill>
                <a:latin typeface="Montserrat Bold"/>
                <a:ea typeface="Calibri"/>
                <a:cs typeface="Montserrat Bold"/>
                <a:sym typeface="Calibri"/>
              </a:rPr>
              <a:t>opioids</a:t>
            </a:r>
            <a:endParaRPr lang="en-US" dirty="0"/>
          </a:p>
        </p:txBody>
      </p:sp>
      <p:grpSp>
        <p:nvGrpSpPr>
          <p:cNvPr id="109" name="Group 108"/>
          <p:cNvGrpSpPr/>
          <p:nvPr/>
        </p:nvGrpSpPr>
        <p:grpSpPr>
          <a:xfrm>
            <a:off x="420222" y="5748748"/>
            <a:ext cx="1999488" cy="316992"/>
            <a:chOff x="317500" y="317499"/>
            <a:chExt cx="1999488" cy="316992"/>
          </a:xfrm>
        </p:grpSpPr>
        <p:pic>
          <p:nvPicPr>
            <p:cNvPr id="107" name="PFE element 99" descr="dZvq2MqUexES68.png"/>
            <p:cNvPicPr>
              <a:picLocks/>
            </p:cNvPicPr>
            <p:nvPr/>
          </p:nvPicPr>
          <p:blipFill>
            <a:blip r:embed="rId21">
              <a:extLst>
                <a:ext uri="{28A0092B-C50C-407E-A947-70E740481C1C}">
                  <a14:useLocalDpi xmlns:a14="http://schemas.microsoft.com/office/drawing/2010/main"/>
                </a:ext>
              </a:extLst>
            </a:blip>
            <a:stretch>
              <a:fillRect/>
            </a:stretch>
          </p:blipFill>
          <p:spPr>
            <a:xfrm>
              <a:off x="317500" y="317499"/>
              <a:ext cx="1999488" cy="316992"/>
            </a:xfrm>
            <a:prstGeom prst="rect">
              <a:avLst/>
            </a:prstGeom>
          </p:spPr>
        </p:pic>
        <p:sp>
          <p:nvSpPr>
            <p:cNvPr id="108" name="Shape_79"/>
            <p:cNvSpPr/>
            <p:nvPr/>
          </p:nvSpPr>
          <p:spPr>
            <a:xfrm>
              <a:off x="317500" y="317499"/>
              <a:ext cx="1999488" cy="31699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pfehide100" hidden="1"/>
          <p:cNvSpPr txBox="1"/>
          <p:nvPr/>
        </p:nvSpPr>
        <p:spPr>
          <a:xfrm>
            <a:off x="3310464" y="5574065"/>
            <a:ext cx="2253827" cy="307777"/>
          </a:xfrm>
          <a:prstGeom prst="rect">
            <a:avLst/>
          </a:prstGeom>
          <a:noFill/>
        </p:spPr>
        <p:txBody>
          <a:bodyPr wrap="square" rtlCol="0">
            <a:spAutoFit/>
          </a:bodyPr>
          <a:lstStyle/>
          <a:p>
            <a:r>
              <a:rPr lang="en-US" sz="1400" dirty="0">
                <a:solidFill>
                  <a:srgbClr val="15284B"/>
                </a:solidFill>
                <a:latin typeface="Montserrat Bold"/>
                <a:ea typeface="Calibri"/>
                <a:cs typeface="Montserrat Bold"/>
                <a:sym typeface="Calibri"/>
              </a:rPr>
              <a:t>manmade</a:t>
            </a:r>
            <a:endParaRPr lang="en-US" dirty="0"/>
          </a:p>
        </p:txBody>
      </p:sp>
      <p:sp>
        <p:nvSpPr>
          <p:cNvPr id="25" name="pfehide101" hidden="1"/>
          <p:cNvSpPr txBox="1"/>
          <p:nvPr/>
        </p:nvSpPr>
        <p:spPr>
          <a:xfrm>
            <a:off x="6399103" y="5349293"/>
            <a:ext cx="2099733" cy="307777"/>
          </a:xfrm>
          <a:prstGeom prst="rect">
            <a:avLst/>
          </a:prstGeom>
          <a:noFill/>
        </p:spPr>
        <p:txBody>
          <a:bodyPr wrap="square" rtlCol="0">
            <a:spAutoFit/>
          </a:bodyPr>
          <a:lstStyle/>
          <a:p>
            <a:r>
              <a:rPr lang="en-US" sz="1400" dirty="0">
                <a:solidFill>
                  <a:srgbClr val="15284B"/>
                </a:solidFill>
                <a:latin typeface="Montserrat Bold"/>
                <a:cs typeface="Montserrat Bold"/>
              </a:rPr>
              <a:t>Fentanyl</a:t>
            </a:r>
            <a:endParaRPr lang="en-US" dirty="0"/>
          </a:p>
        </p:txBody>
      </p:sp>
      <p:grpSp>
        <p:nvGrpSpPr>
          <p:cNvPr id="115" name="Group 114"/>
          <p:cNvGrpSpPr/>
          <p:nvPr/>
        </p:nvGrpSpPr>
        <p:grpSpPr>
          <a:xfrm>
            <a:off x="6394361" y="5347733"/>
            <a:ext cx="2109216" cy="310896"/>
            <a:chOff x="317499" y="317499"/>
            <a:chExt cx="2109216" cy="310896"/>
          </a:xfrm>
        </p:grpSpPr>
        <p:pic>
          <p:nvPicPr>
            <p:cNvPr id="113" name="PFE element 101" descr="dZvq2MqUexES70.png"/>
            <p:cNvPicPr>
              <a:picLocks/>
            </p:cNvPicPr>
            <p:nvPr/>
          </p:nvPicPr>
          <p:blipFill>
            <a:blip r:embed="rId22">
              <a:extLst>
                <a:ext uri="{28A0092B-C50C-407E-A947-70E740481C1C}">
                  <a14:useLocalDpi xmlns:a14="http://schemas.microsoft.com/office/drawing/2010/main"/>
                </a:ext>
              </a:extLst>
            </a:blip>
            <a:stretch>
              <a:fillRect/>
            </a:stretch>
          </p:blipFill>
          <p:spPr>
            <a:xfrm>
              <a:off x="317499" y="317499"/>
              <a:ext cx="2109216" cy="310896"/>
            </a:xfrm>
            <a:prstGeom prst="rect">
              <a:avLst/>
            </a:prstGeom>
          </p:spPr>
        </p:pic>
        <p:sp>
          <p:nvSpPr>
            <p:cNvPr id="114" name="Shape_81"/>
            <p:cNvSpPr/>
            <p:nvPr/>
          </p:nvSpPr>
          <p:spPr>
            <a:xfrm>
              <a:off x="317499" y="317499"/>
              <a:ext cx="2109216" cy="310896"/>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16" name="PFE element 102" descr="dZvq2MqUexES71.png"/>
          <p:cNvPicPr>
            <a:picLocks/>
          </p:cNvPicPr>
          <p:nvPr/>
        </p:nvPicPr>
        <p:blipFill>
          <a:blip r:embed="rId23">
            <a:extLst>
              <a:ext uri="{28A0092B-C50C-407E-A947-70E740481C1C}">
                <a14:useLocalDpi xmlns:a14="http://schemas.microsoft.com/office/drawing/2010/main"/>
              </a:ext>
            </a:extLst>
          </a:blip>
          <a:stretch>
            <a:fillRect/>
          </a:stretch>
        </p:blipFill>
        <p:spPr>
          <a:xfrm>
            <a:off x="4302347" y="519112"/>
            <a:ext cx="3432048" cy="560832"/>
          </a:xfrm>
          <a:prstGeom prst="rect">
            <a:avLst/>
          </a:prstGeom>
        </p:spPr>
      </p:pic>
      <p:sp>
        <p:nvSpPr>
          <p:cNvPr id="2" name="Slide Number Placeholder 1"/>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5</a:t>
            </a:fld>
            <a:endParaRPr lang="en-US" dirty="0">
              <a:latin typeface="Calibri"/>
              <a:ea typeface="Calibri"/>
              <a:cs typeface="Calibri"/>
              <a:sym typeface="Calibri"/>
            </a:endParaRPr>
          </a:p>
        </p:txBody>
      </p:sp>
      <p:pic>
        <p:nvPicPr>
          <p:cNvPr id="69" name="PFE element 23" descr="RQUJZGfHCfQD17.png"/>
          <p:cNvPicPr>
            <a:picLocks/>
          </p:cNvPicPr>
          <p:nvPr/>
        </p:nvPicPr>
        <p:blipFill>
          <a:blip r:embed="rId24">
            <a:extLst>
              <a:ext uri="{28A0092B-C50C-407E-A947-70E740481C1C}">
                <a14:useLocalDpi xmlns:a14="http://schemas.microsoft.com/office/drawing/2010/main" val="0"/>
              </a:ext>
            </a:extLst>
          </a:blip>
          <a:stretch>
            <a:fillRect/>
          </a:stretch>
        </p:blipFill>
        <p:spPr>
          <a:xfrm>
            <a:off x="417372" y="3938308"/>
            <a:ext cx="1719072" cy="530352"/>
          </a:xfrm>
          <a:prstGeom prst="rect">
            <a:avLst/>
          </a:prstGeom>
        </p:spPr>
      </p:pic>
      <p:grpSp>
        <p:nvGrpSpPr>
          <p:cNvPr id="73" name="Group 72"/>
          <p:cNvGrpSpPr/>
          <p:nvPr/>
        </p:nvGrpSpPr>
        <p:grpSpPr>
          <a:xfrm>
            <a:off x="3309617" y="5572506"/>
            <a:ext cx="2255520" cy="310896"/>
            <a:chOff x="317499" y="317499"/>
            <a:chExt cx="2255520" cy="310896"/>
          </a:xfrm>
        </p:grpSpPr>
        <p:pic>
          <p:nvPicPr>
            <p:cNvPr id="74" name="PFE element 41" descr="RQUJZGfHCfQD29.png"/>
            <p:cNvPicPr>
              <a:picLocks/>
            </p:cNvPicPr>
            <p:nvPr/>
          </p:nvPicPr>
          <p:blipFill>
            <a:blip r:embed="rId25">
              <a:extLst>
                <a:ext uri="{28A0092B-C50C-407E-A947-70E740481C1C}">
                  <a14:useLocalDpi xmlns:a14="http://schemas.microsoft.com/office/drawing/2010/main" val="0"/>
                </a:ext>
              </a:extLst>
            </a:blip>
            <a:stretch>
              <a:fillRect/>
            </a:stretch>
          </p:blipFill>
          <p:spPr>
            <a:xfrm>
              <a:off x="317499" y="317499"/>
              <a:ext cx="2255520" cy="310896"/>
            </a:xfrm>
            <a:prstGeom prst="rect">
              <a:avLst/>
            </a:prstGeom>
          </p:spPr>
        </p:pic>
        <p:sp>
          <p:nvSpPr>
            <p:cNvPr id="75" name="Shape_6"/>
            <p:cNvSpPr/>
            <p:nvPr/>
          </p:nvSpPr>
          <p:spPr>
            <a:xfrm>
              <a:off x="317499" y="317499"/>
              <a:ext cx="2255520" cy="310896"/>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6" name="PFE element 21" descr="RQUJZGfHCfQD13.png"/>
          <p:cNvPicPr>
            <a:picLocks/>
          </p:cNvPicPr>
          <p:nvPr/>
        </p:nvPicPr>
        <p:blipFill>
          <a:blip r:embed="rId26">
            <a:extLst>
              <a:ext uri="{28A0092B-C50C-407E-A947-70E740481C1C}">
                <a14:useLocalDpi xmlns:a14="http://schemas.microsoft.com/office/drawing/2010/main" val="0"/>
              </a:ext>
            </a:extLst>
          </a:blip>
          <a:stretch>
            <a:fillRect/>
          </a:stretch>
        </p:blipFill>
        <p:spPr>
          <a:xfrm>
            <a:off x="415545" y="5504562"/>
            <a:ext cx="2115312"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dissolve">
                                      <p:cBhvr>
                                        <p:cTn id="7" dur="20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dissolve">
                                      <p:cBhvr>
                                        <p:cTn id="12" dur="20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dissolve">
                                      <p:cBhvr>
                                        <p:cTn id="17" dur="20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dissolve">
                                      <p:cBhvr>
                                        <p:cTn id="22" dur="2000"/>
                                        <p:tgtEl>
                                          <p:spTgt spid="10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dissolve">
                                      <p:cBhvr>
                                        <p:cTn id="27" dur="2000"/>
                                        <p:tgtEl>
                                          <p:spTgt spid="10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9"/>
                                        </p:tgtEl>
                                        <p:attrNameLst>
                                          <p:attrName>style.visibility</p:attrName>
                                        </p:attrNameLst>
                                      </p:cBhvr>
                                      <p:to>
                                        <p:strVal val="visible"/>
                                      </p:to>
                                    </p:set>
                                    <p:animEffect transition="in" filter="dissolve">
                                      <p:cBhvr>
                                        <p:cTn id="32" dur="2000"/>
                                        <p:tgtEl>
                                          <p:spTgt spid="10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dissolve">
                                      <p:cBhvr>
                                        <p:cTn id="37" dur="2000"/>
                                        <p:tgtEl>
                                          <p:spTgt spid="7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15"/>
                                        </p:tgtEl>
                                        <p:attrNameLst>
                                          <p:attrName>style.visibility</p:attrName>
                                        </p:attrNameLst>
                                      </p:cBhvr>
                                      <p:to>
                                        <p:strVal val="visible"/>
                                      </p:to>
                                    </p:set>
                                    <p:animEffect transition="in" filter="dissolve">
                                      <p:cBhvr>
                                        <p:cTn id="42" dur="2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3" grpId="0"/>
      <p:bldP spid="15" grpId="0"/>
      <p:bldP spid="21"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7" name="Rectangle 6"/>
          <p:cNvSpPr/>
          <p:nvPr/>
        </p:nvSpPr>
        <p:spPr>
          <a:xfrm>
            <a:off x="0" y="0"/>
            <a:ext cx="9144000" cy="6248400"/>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pfehide104" hidden="1"/>
          <p:cNvSpPr txBox="1"/>
          <p:nvPr/>
        </p:nvSpPr>
        <p:spPr>
          <a:xfrm>
            <a:off x="1488284" y="2304705"/>
            <a:ext cx="2606196" cy="1268228"/>
          </a:xfrm>
          <a:prstGeom prst="rect">
            <a:avLst/>
          </a:prstGeom>
          <a:noFill/>
          <a:ln>
            <a:noFill/>
          </a:ln>
        </p:spPr>
        <p:txBody>
          <a:bodyPr lIns="91425" tIns="45700" rIns="91425" bIns="45700" anchor="t" anchorCtr="0">
            <a:noAutofit/>
          </a:bodyPr>
          <a:lstStyle/>
          <a:p>
            <a:pPr marR="0" lvl="0" algn="l" rtl="0">
              <a:spcBef>
                <a:spcPts val="0"/>
              </a:spcBef>
              <a:buClr>
                <a:schemeClr val="dk1"/>
              </a:buClr>
              <a:buSzPct val="100000"/>
            </a:pPr>
            <a:r>
              <a:rPr lang="en-US" sz="1800" dirty="0">
                <a:solidFill>
                  <a:srgbClr val="FFFFFF"/>
                </a:solidFill>
                <a:latin typeface="Montserrat Light"/>
                <a:ea typeface="Calibri"/>
                <a:cs typeface="Montserrat Light"/>
                <a:sym typeface="Calibri"/>
              </a:rPr>
              <a:t>What might someone who is addicted to </a:t>
            </a:r>
            <a:r>
              <a:rPr lang="en-US" sz="1800" dirty="0" smtClean="0">
                <a:solidFill>
                  <a:srgbClr val="FFFFFF"/>
                </a:solidFill>
                <a:latin typeface="Montserrat Light"/>
                <a:ea typeface="Calibri"/>
                <a:cs typeface="Montserrat Light"/>
                <a:sym typeface="Calibri"/>
              </a:rPr>
              <a:t/>
            </a:r>
            <a:br>
              <a:rPr lang="en-US" sz="1800" dirty="0" smtClean="0">
                <a:solidFill>
                  <a:srgbClr val="FFFFFF"/>
                </a:solidFill>
                <a:latin typeface="Montserrat Light"/>
                <a:ea typeface="Calibri"/>
                <a:cs typeface="Montserrat Light"/>
                <a:sym typeface="Calibri"/>
              </a:rPr>
            </a:br>
            <a:r>
              <a:rPr lang="en-US" sz="1800" dirty="0" smtClean="0">
                <a:solidFill>
                  <a:srgbClr val="FFFFFF"/>
                </a:solidFill>
                <a:latin typeface="Montserrat Light"/>
                <a:ea typeface="Calibri"/>
                <a:cs typeface="Montserrat Light"/>
                <a:sym typeface="Calibri"/>
              </a:rPr>
              <a:t>opioids </a:t>
            </a:r>
            <a:r>
              <a:rPr lang="en-US" sz="1800" dirty="0">
                <a:solidFill>
                  <a:srgbClr val="FFFFFF"/>
                </a:solidFill>
                <a:latin typeface="Montserrat Light"/>
                <a:ea typeface="Calibri"/>
                <a:cs typeface="Montserrat Light"/>
                <a:sym typeface="Calibri"/>
              </a:rPr>
              <a:t>look like? </a:t>
            </a:r>
            <a:endParaRPr lang="en-US" sz="1800" dirty="0" smtClean="0">
              <a:solidFill>
                <a:srgbClr val="FFFFFF"/>
              </a:solidFill>
              <a:latin typeface="Montserrat Light"/>
              <a:ea typeface="Calibri"/>
              <a:cs typeface="Montserrat Light"/>
              <a:sym typeface="Calibri"/>
            </a:endParaRPr>
          </a:p>
        </p:txBody>
      </p:sp>
      <p:grpSp>
        <p:nvGrpSpPr>
          <p:cNvPr id="11" name="Group 10"/>
          <p:cNvGrpSpPr/>
          <p:nvPr/>
        </p:nvGrpSpPr>
        <p:grpSpPr>
          <a:xfrm>
            <a:off x="1486838" y="2301787"/>
            <a:ext cx="2609088" cy="1274064"/>
            <a:chOff x="317500" y="317500"/>
            <a:chExt cx="2609088" cy="1274064"/>
          </a:xfrm>
        </p:grpSpPr>
        <p:pic>
          <p:nvPicPr>
            <p:cNvPr id="8" name="PFE element 104" descr="dZvq2MqUexES73.png"/>
            <p:cNvPicPr>
              <a:picLocks/>
            </p:cNvPicPr>
            <p:nvPr/>
          </p:nvPicPr>
          <p:blipFill>
            <a:blip r:embed="rId3">
              <a:extLst>
                <a:ext uri="{28A0092B-C50C-407E-A947-70E740481C1C}">
                  <a14:useLocalDpi xmlns:a14="http://schemas.microsoft.com/office/drawing/2010/main"/>
                </a:ext>
              </a:extLst>
            </a:blip>
            <a:stretch>
              <a:fillRect/>
            </a:stretch>
          </p:blipFill>
          <p:spPr>
            <a:xfrm>
              <a:off x="317500" y="317500"/>
              <a:ext cx="2609088" cy="1274064"/>
            </a:xfrm>
            <a:prstGeom prst="rect">
              <a:avLst/>
            </a:prstGeom>
          </p:spPr>
        </p:pic>
        <p:sp>
          <p:nvSpPr>
            <p:cNvPr id="9" name="Shape_82"/>
            <p:cNvSpPr/>
            <p:nvPr/>
          </p:nvSpPr>
          <p:spPr>
            <a:xfrm>
              <a:off x="317500" y="317500"/>
              <a:ext cx="2609088" cy="1274064"/>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PFE element 105" descr="dZvq2MqUexES74.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pic>
        <p:nvPicPr>
          <p:cNvPr id="16" name="PFE element 107" descr="dZvq2MqUexES76.png"/>
          <p:cNvPicPr>
            <a:picLocks/>
          </p:cNvPicPr>
          <p:nvPr/>
        </p:nvPicPr>
        <p:blipFill>
          <a:blip r:embed="rId5">
            <a:extLst>
              <a:ext uri="{28A0092B-C50C-407E-A947-70E740481C1C}">
                <a14:useLocalDpi xmlns:a14="http://schemas.microsoft.com/office/drawing/2010/main"/>
              </a:ext>
            </a:extLst>
          </a:blip>
          <a:stretch>
            <a:fillRect/>
          </a:stretch>
        </p:blipFill>
        <p:spPr>
          <a:xfrm>
            <a:off x="591214" y="183896"/>
            <a:ext cx="4297680" cy="1847088"/>
          </a:xfrm>
          <a:prstGeom prst="rect">
            <a:avLst/>
          </a:prstGeom>
        </p:spPr>
      </p:pic>
      <p:sp>
        <p:nvSpPr>
          <p:cNvPr id="10" name="Oval 9"/>
          <p:cNvSpPr>
            <a:spLocks noChangeAspect="1"/>
          </p:cNvSpPr>
          <p:nvPr/>
        </p:nvSpPr>
        <p:spPr>
          <a:xfrm>
            <a:off x="4188557" y="1361440"/>
            <a:ext cx="4299126" cy="4299126"/>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a:off x="726284" y="1686560"/>
            <a:ext cx="3622196"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15" name="Picture 14">
            <a:hlinkClick r:id="rId6"/>
          </p:cNvPr>
          <p:cNvPicPr preferRelativeResize="0">
            <a:picLocks/>
          </p:cNvPicPr>
          <p:nvPr/>
        </p:nvPicPr>
        <p:blipFill>
          <a:blip r:embed="rId7" cstate="screen">
            <a:extLst>
              <a:ext uri="{28A0092B-C50C-407E-A947-70E740481C1C}">
                <a14:useLocalDpi xmlns:a14="http://schemas.microsoft.com/office/drawing/2010/main"/>
              </a:ext>
            </a:extLst>
          </a:blip>
          <a:stretch>
            <a:fillRect/>
          </a:stretch>
        </p:blipFill>
        <p:spPr>
          <a:xfrm>
            <a:off x="4334256" y="1512493"/>
            <a:ext cx="4005072" cy="4005072"/>
          </a:xfrm>
          <a:prstGeom prst="ellipse">
            <a:avLst/>
          </a:prstGeom>
        </p:spPr>
      </p:pic>
      <p:sp>
        <p:nvSpPr>
          <p:cNvPr id="2" name="pfehide111" hidden="1"/>
          <p:cNvSpPr txBox="1"/>
          <p:nvPr/>
        </p:nvSpPr>
        <p:spPr>
          <a:xfrm>
            <a:off x="1488284" y="3691467"/>
            <a:ext cx="2480733" cy="923330"/>
          </a:xfrm>
          <a:prstGeom prst="rect">
            <a:avLst/>
          </a:prstGeom>
          <a:noFill/>
        </p:spPr>
        <p:txBody>
          <a:bodyPr wrap="square" rtlCol="0">
            <a:spAutoFit/>
          </a:bodyPr>
          <a:lstStyle/>
          <a:p>
            <a:pPr lvl="0">
              <a:buClr>
                <a:schemeClr val="dk1"/>
              </a:buClr>
              <a:buSzPct val="100000"/>
            </a:pPr>
            <a:r>
              <a:rPr lang="en-US" sz="1800" dirty="0">
                <a:solidFill>
                  <a:srgbClr val="FFFFFF"/>
                </a:solidFill>
                <a:latin typeface="Montserrat Light"/>
                <a:ea typeface="Calibri"/>
                <a:cs typeface="Montserrat Light"/>
                <a:sym typeface="Calibri"/>
              </a:rPr>
              <a:t>Are there </a:t>
            </a:r>
            <a:br>
              <a:rPr lang="en-US" sz="1800" dirty="0">
                <a:solidFill>
                  <a:srgbClr val="FFFFFF"/>
                </a:solidFill>
                <a:latin typeface="Montserrat Light"/>
                <a:ea typeface="Calibri"/>
                <a:cs typeface="Montserrat Light"/>
                <a:sym typeface="Calibri"/>
              </a:rPr>
            </a:br>
            <a:r>
              <a:rPr lang="en-US" sz="1800" dirty="0">
                <a:solidFill>
                  <a:srgbClr val="FFFFFF"/>
                </a:solidFill>
                <a:latin typeface="Montserrat Light"/>
                <a:ea typeface="Calibri"/>
                <a:cs typeface="Montserrat Light"/>
                <a:sym typeface="Calibri"/>
              </a:rPr>
              <a:t>certain features? </a:t>
            </a:r>
          </a:p>
          <a:p>
            <a:endParaRPr lang="en-US" sz="1800" dirty="0"/>
          </a:p>
        </p:txBody>
      </p:sp>
      <p:grpSp>
        <p:nvGrpSpPr>
          <p:cNvPr id="20" name="Group 19"/>
          <p:cNvGrpSpPr/>
          <p:nvPr/>
        </p:nvGrpSpPr>
        <p:grpSpPr>
          <a:xfrm>
            <a:off x="1485067" y="3686788"/>
            <a:ext cx="2487168" cy="932688"/>
            <a:chOff x="317499" y="317500"/>
            <a:chExt cx="2487168" cy="932688"/>
          </a:xfrm>
        </p:grpSpPr>
        <p:pic>
          <p:nvPicPr>
            <p:cNvPr id="18" name="PFE element 111" descr="dZvq2MqUexES77.png"/>
            <p:cNvPicPr>
              <a:picLocks/>
            </p:cNvPicPr>
            <p:nvPr/>
          </p:nvPicPr>
          <p:blipFill>
            <a:blip r:embed="rId8">
              <a:extLst>
                <a:ext uri="{28A0092B-C50C-407E-A947-70E740481C1C}">
                  <a14:useLocalDpi xmlns:a14="http://schemas.microsoft.com/office/drawing/2010/main"/>
                </a:ext>
              </a:extLst>
            </a:blip>
            <a:stretch>
              <a:fillRect/>
            </a:stretch>
          </p:blipFill>
          <p:spPr>
            <a:xfrm>
              <a:off x="317499" y="317500"/>
              <a:ext cx="2487168" cy="932688"/>
            </a:xfrm>
            <a:prstGeom prst="rect">
              <a:avLst/>
            </a:prstGeom>
          </p:spPr>
        </p:pic>
        <p:sp>
          <p:nvSpPr>
            <p:cNvPr id="19" name="Shape_83"/>
            <p:cNvSpPr/>
            <p:nvPr/>
          </p:nvSpPr>
          <p:spPr>
            <a:xfrm>
              <a:off x="317499" y="317500"/>
              <a:ext cx="2487168" cy="93268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pfehide112" hidden="1"/>
          <p:cNvSpPr txBox="1"/>
          <p:nvPr/>
        </p:nvSpPr>
        <p:spPr>
          <a:xfrm>
            <a:off x="1488284" y="4538133"/>
            <a:ext cx="2277533" cy="923330"/>
          </a:xfrm>
          <a:prstGeom prst="rect">
            <a:avLst/>
          </a:prstGeom>
          <a:noFill/>
        </p:spPr>
        <p:txBody>
          <a:bodyPr wrap="square" rtlCol="0">
            <a:spAutoFit/>
          </a:bodyPr>
          <a:lstStyle/>
          <a:p>
            <a:pPr lvl="0">
              <a:buClr>
                <a:schemeClr val="dk1"/>
              </a:buClr>
              <a:buSzPct val="100000"/>
            </a:pPr>
            <a:r>
              <a:rPr lang="en-US" sz="1800" dirty="0" smtClean="0">
                <a:solidFill>
                  <a:srgbClr val="FFFFFF"/>
                </a:solidFill>
                <a:latin typeface="Montserrat Light"/>
                <a:ea typeface="Calibri"/>
                <a:cs typeface="Montserrat Light"/>
                <a:sym typeface="Calibri"/>
              </a:rPr>
              <a:t>How </a:t>
            </a:r>
            <a:r>
              <a:rPr lang="en-US" sz="1800" dirty="0">
                <a:solidFill>
                  <a:srgbClr val="FFFFFF"/>
                </a:solidFill>
                <a:latin typeface="Montserrat Light"/>
                <a:ea typeface="Calibri"/>
                <a:cs typeface="Montserrat Light"/>
                <a:sym typeface="Calibri"/>
              </a:rPr>
              <a:t>could </a:t>
            </a:r>
          </a:p>
          <a:p>
            <a:pPr lvl="0">
              <a:buClr>
                <a:schemeClr val="dk1"/>
              </a:buClr>
              <a:buSzPct val="100000"/>
            </a:pPr>
            <a:r>
              <a:rPr lang="en-US" sz="1800" dirty="0">
                <a:solidFill>
                  <a:srgbClr val="FFFFFF"/>
                </a:solidFill>
                <a:latin typeface="Montserrat Light"/>
                <a:ea typeface="Calibri"/>
                <a:cs typeface="Montserrat Light"/>
                <a:sym typeface="Calibri"/>
              </a:rPr>
              <a:t>you tell?</a:t>
            </a:r>
          </a:p>
          <a:p>
            <a:endParaRPr lang="en-US" sz="1800" dirty="0"/>
          </a:p>
        </p:txBody>
      </p:sp>
      <p:grpSp>
        <p:nvGrpSpPr>
          <p:cNvPr id="23" name="Group 22"/>
          <p:cNvGrpSpPr/>
          <p:nvPr/>
        </p:nvGrpSpPr>
        <p:grpSpPr>
          <a:xfrm>
            <a:off x="1487098" y="4536502"/>
            <a:ext cx="2279904" cy="926592"/>
            <a:chOff x="317499" y="317500"/>
            <a:chExt cx="2279904" cy="926592"/>
          </a:xfrm>
        </p:grpSpPr>
        <p:pic>
          <p:nvPicPr>
            <p:cNvPr id="21" name="PFE element 112" descr="dZvq2MqUexES78.png"/>
            <p:cNvPicPr>
              <a:picLocks/>
            </p:cNvPicPr>
            <p:nvPr/>
          </p:nvPicPr>
          <p:blipFill>
            <a:blip r:embed="rId9">
              <a:extLst>
                <a:ext uri="{28A0092B-C50C-407E-A947-70E740481C1C}">
                  <a14:useLocalDpi xmlns:a14="http://schemas.microsoft.com/office/drawing/2010/main"/>
                </a:ext>
              </a:extLst>
            </a:blip>
            <a:stretch>
              <a:fillRect/>
            </a:stretch>
          </p:blipFill>
          <p:spPr>
            <a:xfrm>
              <a:off x="317499" y="317500"/>
              <a:ext cx="2279904" cy="926592"/>
            </a:xfrm>
            <a:prstGeom prst="rect">
              <a:avLst/>
            </a:prstGeom>
          </p:spPr>
        </p:pic>
        <p:sp>
          <p:nvSpPr>
            <p:cNvPr id="22" name="Shape_84"/>
            <p:cNvSpPr/>
            <p:nvPr/>
          </p:nvSpPr>
          <p:spPr>
            <a:xfrm>
              <a:off x="317499" y="317500"/>
              <a:ext cx="2279904" cy="92659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6</a:t>
            </a:fld>
            <a:endParaRPr lang="en-US" dirty="0">
              <a:latin typeface="Calibri"/>
              <a:ea typeface="Calibri"/>
              <a:cs typeface="Calibri"/>
              <a:sym typeface="Calibri"/>
            </a:endParaRPr>
          </a:p>
        </p:txBody>
      </p:sp>
    </p:spTree>
    <p:extLst>
      <p:ext uri="{BB962C8B-B14F-4D97-AF65-F5344CB8AC3E}">
        <p14:creationId xmlns:p14="http://schemas.microsoft.com/office/powerpoint/2010/main" val="180481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1000" fill="hold"/>
                                        <p:tgtEl>
                                          <p:spTgt spid="20"/>
                                        </p:tgtEl>
                                        <p:attrNameLst>
                                          <p:attrName>ppt_x</p:attrName>
                                        </p:attrNameLst>
                                      </p:cBhvr>
                                      <p:tavLst>
                                        <p:tav tm="0">
                                          <p:val>
                                            <p:strVal val="#ppt_x"/>
                                          </p:val>
                                        </p:tav>
                                        <p:tav tm="100000">
                                          <p:val>
                                            <p:strVal val="#ppt_x"/>
                                          </p:val>
                                        </p:tav>
                                      </p:tavLst>
                                    </p:anim>
                                    <p:anim calcmode="lin" valueType="num">
                                      <p:cBhvr additive="base">
                                        <p:cTn id="14"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ppt_x"/>
                                          </p:val>
                                        </p:tav>
                                        <p:tav tm="100000">
                                          <p:val>
                                            <p:strVal val="#ppt_x"/>
                                          </p:val>
                                        </p:tav>
                                      </p:tavLst>
                                    </p:anim>
                                    <p:anim calcmode="lin" valueType="num">
                                      <p:cBhvr additive="base">
                                        <p:cTn id="20"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8" name="PFE element 113" descr="dZvq2MqUexES79.png"/>
          <p:cNvPicPr>
            <a:picLocks/>
          </p:cNvPicPr>
          <p:nvPr/>
        </p:nvPicPr>
        <p:blipFill>
          <a:blip r:embed="rId3">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12" name="Rectangle 11"/>
          <p:cNvSpPr/>
          <p:nvPr/>
        </p:nvSpPr>
        <p:spPr>
          <a:xfrm>
            <a:off x="0" y="208930"/>
            <a:ext cx="9144000" cy="6064870"/>
          </a:xfrm>
          <a:prstGeom prst="rect">
            <a:avLst/>
          </a:prstGeom>
          <a:solidFill>
            <a:srgbClr val="5078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FE element 116" descr="dZvq2MqUexES81.png"/>
          <p:cNvPicPr>
            <a:picLocks/>
          </p:cNvPicPr>
          <p:nvPr/>
        </p:nvPicPr>
        <p:blipFill>
          <a:blip r:embed="rId4">
            <a:extLst>
              <a:ext uri="{28A0092B-C50C-407E-A947-70E740481C1C}">
                <a14:useLocalDpi xmlns:a14="http://schemas.microsoft.com/office/drawing/2010/main"/>
              </a:ext>
            </a:extLst>
          </a:blip>
          <a:stretch>
            <a:fillRect/>
          </a:stretch>
        </p:blipFill>
        <p:spPr>
          <a:xfrm>
            <a:off x="586402" y="463296"/>
            <a:ext cx="4047744" cy="1609344"/>
          </a:xfrm>
          <a:prstGeom prst="rect">
            <a:avLst/>
          </a:prstGeom>
        </p:spPr>
      </p:pic>
      <p:sp>
        <p:nvSpPr>
          <p:cNvPr id="15" name="pfehide117" hidden="1"/>
          <p:cNvSpPr txBox="1"/>
          <p:nvPr/>
        </p:nvSpPr>
        <p:spPr>
          <a:xfrm>
            <a:off x="1407004" y="2497506"/>
            <a:ext cx="3733956" cy="669028"/>
          </a:xfrm>
          <a:prstGeom prst="rect">
            <a:avLst/>
          </a:prstGeom>
          <a:noFill/>
          <a:ln>
            <a:noFill/>
          </a:ln>
        </p:spPr>
        <p:txBody>
          <a:bodyPr lIns="91425" tIns="45700" rIns="91425" bIns="45700" anchor="t" anchorCtr="0">
            <a:noAutofit/>
          </a:bodyPr>
          <a:lstStyle/>
          <a:p>
            <a:pPr lvl="0">
              <a:buClr>
                <a:schemeClr val="dk1"/>
              </a:buClr>
              <a:buSzPct val="25000"/>
            </a:pPr>
            <a:r>
              <a:rPr lang="en-US" sz="1800" dirty="0">
                <a:solidFill>
                  <a:srgbClr val="FFFFFF"/>
                </a:solidFill>
                <a:latin typeface="Montserrat Light"/>
                <a:ea typeface="Calibri"/>
                <a:cs typeface="Montserrat Light"/>
                <a:sym typeface="Calibri"/>
              </a:rPr>
              <a:t>What do you notice </a:t>
            </a:r>
            <a:r>
              <a:rPr lang="en-US" sz="1800" dirty="0" smtClean="0">
                <a:solidFill>
                  <a:srgbClr val="FFFFFF"/>
                </a:solidFill>
                <a:latin typeface="Montserrat Light"/>
                <a:ea typeface="Calibri"/>
                <a:cs typeface="Montserrat Light"/>
                <a:sym typeface="Calibri"/>
              </a:rPr>
              <a:t>about </a:t>
            </a:r>
            <a:r>
              <a:rPr lang="en-US" sz="1800" dirty="0">
                <a:solidFill>
                  <a:srgbClr val="FFFFFF"/>
                </a:solidFill>
                <a:latin typeface="Montserrat Light"/>
                <a:ea typeface="Calibri"/>
                <a:cs typeface="Montserrat Light"/>
                <a:sym typeface="Calibri"/>
              </a:rPr>
              <a:t>the two brains in each image</a:t>
            </a:r>
            <a:r>
              <a:rPr lang="en-US" sz="1800" dirty="0" smtClean="0">
                <a:solidFill>
                  <a:srgbClr val="FFFFFF"/>
                </a:solidFill>
                <a:latin typeface="Montserrat Light"/>
                <a:ea typeface="Calibri"/>
                <a:cs typeface="Montserrat Light"/>
                <a:sym typeface="Calibri"/>
              </a:rPr>
              <a:t>? </a:t>
            </a:r>
          </a:p>
        </p:txBody>
      </p:sp>
      <p:grpSp>
        <p:nvGrpSpPr>
          <p:cNvPr id="21" name="Group 20"/>
          <p:cNvGrpSpPr/>
          <p:nvPr/>
        </p:nvGrpSpPr>
        <p:grpSpPr>
          <a:xfrm>
            <a:off x="1402510" y="2493692"/>
            <a:ext cx="3742944" cy="676656"/>
            <a:chOff x="317500" y="317500"/>
            <a:chExt cx="3742944" cy="676656"/>
          </a:xfrm>
        </p:grpSpPr>
        <p:pic>
          <p:nvPicPr>
            <p:cNvPr id="11" name="PFE element 117" descr="dZvq2MqUexES82.png"/>
            <p:cNvPicPr>
              <a:picLocks/>
            </p:cNvPicPr>
            <p:nvPr/>
          </p:nvPicPr>
          <p:blipFill>
            <a:blip r:embed="rId5">
              <a:extLst>
                <a:ext uri="{28A0092B-C50C-407E-A947-70E740481C1C}">
                  <a14:useLocalDpi xmlns:a14="http://schemas.microsoft.com/office/drawing/2010/main"/>
                </a:ext>
              </a:extLst>
            </a:blip>
            <a:stretch>
              <a:fillRect/>
            </a:stretch>
          </p:blipFill>
          <p:spPr>
            <a:xfrm>
              <a:off x="317500" y="317500"/>
              <a:ext cx="3742944" cy="676656"/>
            </a:xfrm>
            <a:prstGeom prst="rect">
              <a:avLst/>
            </a:prstGeom>
          </p:spPr>
        </p:pic>
        <p:sp>
          <p:nvSpPr>
            <p:cNvPr id="20" name="Shape_85"/>
            <p:cNvSpPr/>
            <p:nvPr/>
          </p:nvSpPr>
          <p:spPr>
            <a:xfrm>
              <a:off x="317500" y="317500"/>
              <a:ext cx="3742944" cy="676656"/>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4" name="Straight Connector 13"/>
          <p:cNvCxnSpPr/>
          <p:nvPr/>
        </p:nvCxnSpPr>
        <p:spPr>
          <a:xfrm>
            <a:off x="695804" y="2032000"/>
            <a:ext cx="2646836"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22" name="PFE element 119" descr="dZvq2MqUexES83.png"/>
          <p:cNvPicPr>
            <a:picLocks/>
          </p:cNvPicPr>
          <p:nvPr/>
        </p:nvPicPr>
        <p:blipFill>
          <a:blip r:embed="rId6">
            <a:extLst>
              <a:ext uri="{28A0092B-C50C-407E-A947-70E740481C1C}">
                <a14:useLocalDpi xmlns:a14="http://schemas.microsoft.com/office/drawing/2010/main"/>
              </a:ext>
            </a:extLst>
          </a:blip>
          <a:stretch>
            <a:fillRect/>
          </a:stretch>
        </p:blipFill>
        <p:spPr>
          <a:xfrm>
            <a:off x="5687332" y="774806"/>
            <a:ext cx="2316480" cy="2316480"/>
          </a:xfrm>
          <a:prstGeom prst="rect">
            <a:avLst/>
          </a:prstGeom>
        </p:spPr>
      </p:pic>
      <p:pic>
        <p:nvPicPr>
          <p:cNvPr id="23" name="PFE element 120" descr="dZvq2MqUexES85.png"/>
          <p:cNvPicPr>
            <a:picLocks/>
          </p:cNvPicPr>
          <p:nvPr/>
        </p:nvPicPr>
        <p:blipFill>
          <a:blip r:embed="rId7">
            <a:extLst>
              <a:ext uri="{28A0092B-C50C-407E-A947-70E740481C1C}">
                <a14:useLocalDpi xmlns:a14="http://schemas.microsoft.com/office/drawing/2010/main"/>
              </a:ext>
            </a:extLst>
          </a:blip>
          <a:stretch>
            <a:fillRect/>
          </a:stretch>
        </p:blipFill>
        <p:spPr>
          <a:xfrm>
            <a:off x="5687332" y="3333130"/>
            <a:ext cx="2316480" cy="2316480"/>
          </a:xfrm>
          <a:prstGeom prst="rect">
            <a:avLst/>
          </a:prstGeom>
        </p:spPr>
      </p:pic>
      <p:sp>
        <p:nvSpPr>
          <p:cNvPr id="29" name="Oval 28">
            <a:hlinkClick r:id="rId8"/>
          </p:cNvPr>
          <p:cNvSpPr>
            <a:spLocks noChangeAspect="1"/>
          </p:cNvSpPr>
          <p:nvPr/>
        </p:nvSpPr>
        <p:spPr>
          <a:xfrm>
            <a:off x="1480663" y="5012267"/>
            <a:ext cx="685800" cy="685800"/>
          </a:xfrm>
          <a:prstGeom prst="ellipse">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FE element 122" descr="dZvq2MqUexES87.png"/>
          <p:cNvPicPr>
            <a:picLocks/>
          </p:cNvPicPr>
          <p:nvPr/>
        </p:nvPicPr>
        <p:blipFill>
          <a:blip r:embed="rId9">
            <a:extLst>
              <a:ext uri="{28A0092B-C50C-407E-A947-70E740481C1C}">
                <a14:useLocalDpi xmlns:a14="http://schemas.microsoft.com/office/drawing/2010/main"/>
              </a:ext>
            </a:extLst>
          </a:blip>
          <a:stretch>
            <a:fillRect/>
          </a:stretch>
        </p:blipFill>
        <p:spPr>
          <a:xfrm>
            <a:off x="1476091" y="5195476"/>
            <a:ext cx="694944" cy="310896"/>
          </a:xfrm>
          <a:prstGeom prst="rect">
            <a:avLst/>
          </a:prstGeom>
        </p:spPr>
      </p:pic>
      <p:cxnSp>
        <p:nvCxnSpPr>
          <p:cNvPr id="31" name="Straight Connector 30"/>
          <p:cNvCxnSpPr/>
          <p:nvPr/>
        </p:nvCxnSpPr>
        <p:spPr>
          <a:xfrm>
            <a:off x="0" y="5367867"/>
            <a:ext cx="1480663"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2" name="pfehide124" hidden="1"/>
          <p:cNvSpPr txBox="1"/>
          <p:nvPr/>
        </p:nvSpPr>
        <p:spPr>
          <a:xfrm>
            <a:off x="1407005" y="3283627"/>
            <a:ext cx="3733956" cy="369332"/>
          </a:xfrm>
          <a:prstGeom prst="rect">
            <a:avLst/>
          </a:prstGeom>
          <a:noFill/>
        </p:spPr>
        <p:txBody>
          <a:bodyPr wrap="square" rtlCol="0">
            <a:spAutoFit/>
          </a:bodyPr>
          <a:lstStyle/>
          <a:p>
            <a:pPr lvl="0">
              <a:buClr>
                <a:schemeClr val="dk1"/>
              </a:buClr>
              <a:buSzPct val="25000"/>
            </a:pPr>
            <a:r>
              <a:rPr lang="en-US" sz="1800" dirty="0">
                <a:solidFill>
                  <a:srgbClr val="FFFFFF"/>
                </a:solidFill>
                <a:latin typeface="Montserrat Light"/>
                <a:ea typeface="Calibri"/>
                <a:cs typeface="Montserrat Light"/>
                <a:sym typeface="Calibri"/>
              </a:rPr>
              <a:t>How are they different</a:t>
            </a:r>
            <a:r>
              <a:rPr lang="en-US" sz="1800" dirty="0" smtClean="0">
                <a:solidFill>
                  <a:srgbClr val="FFFFFF"/>
                </a:solidFill>
                <a:latin typeface="Montserrat Light"/>
                <a:ea typeface="Calibri"/>
                <a:cs typeface="Montserrat Light"/>
                <a:sym typeface="Calibri"/>
              </a:rPr>
              <a:t>?</a:t>
            </a:r>
            <a:endParaRPr lang="en-US" sz="1800" dirty="0">
              <a:solidFill>
                <a:srgbClr val="FFFFFF"/>
              </a:solidFill>
              <a:latin typeface="Montserrat Light"/>
              <a:ea typeface="Calibri"/>
              <a:cs typeface="Montserrat Light"/>
              <a:sym typeface="Calibri"/>
            </a:endParaRPr>
          </a:p>
        </p:txBody>
      </p:sp>
      <p:grpSp>
        <p:nvGrpSpPr>
          <p:cNvPr id="27" name="Group 26"/>
          <p:cNvGrpSpPr/>
          <p:nvPr/>
        </p:nvGrpSpPr>
        <p:grpSpPr>
          <a:xfrm>
            <a:off x="1402511" y="3276269"/>
            <a:ext cx="3742944" cy="384048"/>
            <a:chOff x="317500" y="317500"/>
            <a:chExt cx="3742944" cy="384048"/>
          </a:xfrm>
        </p:grpSpPr>
        <p:pic>
          <p:nvPicPr>
            <p:cNvPr id="25" name="PFE element 124" descr="dZvq2MqUexES88.png"/>
            <p:cNvPicPr>
              <a:picLocks/>
            </p:cNvPicPr>
            <p:nvPr/>
          </p:nvPicPr>
          <p:blipFill>
            <a:blip r:embed="rId10">
              <a:extLst>
                <a:ext uri="{28A0092B-C50C-407E-A947-70E740481C1C}">
                  <a14:useLocalDpi xmlns:a14="http://schemas.microsoft.com/office/drawing/2010/main"/>
                </a:ext>
              </a:extLst>
            </a:blip>
            <a:stretch>
              <a:fillRect/>
            </a:stretch>
          </p:blipFill>
          <p:spPr>
            <a:xfrm>
              <a:off x="317500" y="317500"/>
              <a:ext cx="3742944" cy="384048"/>
            </a:xfrm>
            <a:prstGeom prst="rect">
              <a:avLst/>
            </a:prstGeom>
          </p:spPr>
        </p:pic>
        <p:sp>
          <p:nvSpPr>
            <p:cNvPr id="26" name="Shape_86"/>
            <p:cNvSpPr/>
            <p:nvPr/>
          </p:nvSpPr>
          <p:spPr>
            <a:xfrm>
              <a:off x="317500" y="317500"/>
              <a:ext cx="3742944" cy="38404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pfehide125" hidden="1"/>
          <p:cNvSpPr txBox="1"/>
          <p:nvPr/>
        </p:nvSpPr>
        <p:spPr>
          <a:xfrm>
            <a:off x="1407005" y="3811939"/>
            <a:ext cx="3733955" cy="923330"/>
          </a:xfrm>
          <a:prstGeom prst="rect">
            <a:avLst/>
          </a:prstGeom>
          <a:noFill/>
        </p:spPr>
        <p:txBody>
          <a:bodyPr wrap="square" rtlCol="0">
            <a:spAutoFit/>
          </a:bodyPr>
          <a:lstStyle/>
          <a:p>
            <a:pPr lvl="0"/>
            <a:r>
              <a:rPr lang="en-US" sz="1800" dirty="0">
                <a:solidFill>
                  <a:srgbClr val="FFFFFF"/>
                </a:solidFill>
                <a:latin typeface="Montserrat Light"/>
                <a:ea typeface="Calibri"/>
                <a:cs typeface="Montserrat Light"/>
                <a:sym typeface="Calibri"/>
              </a:rPr>
              <a:t>How do you think these differences might be impacting the human body</a:t>
            </a:r>
            <a:r>
              <a:rPr lang="en-US" sz="1800" dirty="0" smtClean="0">
                <a:solidFill>
                  <a:srgbClr val="FFFFFF"/>
                </a:solidFill>
                <a:latin typeface="Montserrat Light"/>
                <a:ea typeface="Calibri"/>
                <a:cs typeface="Montserrat Light"/>
                <a:sym typeface="Calibri"/>
              </a:rPr>
              <a:t>?</a:t>
            </a:r>
            <a:endParaRPr lang="en-US" sz="1800" dirty="0"/>
          </a:p>
        </p:txBody>
      </p:sp>
      <p:grpSp>
        <p:nvGrpSpPr>
          <p:cNvPr id="33" name="Group 32"/>
          <p:cNvGrpSpPr/>
          <p:nvPr/>
        </p:nvGrpSpPr>
        <p:grpSpPr>
          <a:xfrm>
            <a:off x="1402511" y="3810308"/>
            <a:ext cx="3742944" cy="926592"/>
            <a:chOff x="317499" y="317500"/>
            <a:chExt cx="3742944" cy="926592"/>
          </a:xfrm>
        </p:grpSpPr>
        <p:pic>
          <p:nvPicPr>
            <p:cNvPr id="28" name="PFE element 125" descr="dZvq2MqUexES89.png"/>
            <p:cNvPicPr>
              <a:picLocks/>
            </p:cNvPicPr>
            <p:nvPr/>
          </p:nvPicPr>
          <p:blipFill>
            <a:blip r:embed="rId11">
              <a:extLst>
                <a:ext uri="{28A0092B-C50C-407E-A947-70E740481C1C}">
                  <a14:useLocalDpi xmlns:a14="http://schemas.microsoft.com/office/drawing/2010/main"/>
                </a:ext>
              </a:extLst>
            </a:blip>
            <a:stretch>
              <a:fillRect/>
            </a:stretch>
          </p:blipFill>
          <p:spPr>
            <a:xfrm>
              <a:off x="317499" y="317500"/>
              <a:ext cx="3742944" cy="926592"/>
            </a:xfrm>
            <a:prstGeom prst="rect">
              <a:avLst/>
            </a:prstGeom>
          </p:spPr>
        </p:pic>
        <p:sp>
          <p:nvSpPr>
            <p:cNvPr id="32" name="Shape_87"/>
            <p:cNvSpPr/>
            <p:nvPr/>
          </p:nvSpPr>
          <p:spPr>
            <a:xfrm>
              <a:off x="317499" y="317500"/>
              <a:ext cx="3742944" cy="926592"/>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7</a:t>
            </a:fld>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1000" fill="hold"/>
                                        <p:tgtEl>
                                          <p:spTgt spid="27"/>
                                        </p:tgtEl>
                                        <p:attrNameLst>
                                          <p:attrName>ppt_x</p:attrName>
                                        </p:attrNameLst>
                                      </p:cBhvr>
                                      <p:tavLst>
                                        <p:tav tm="0">
                                          <p:val>
                                            <p:strVal val="0-#ppt_w/2"/>
                                          </p:val>
                                        </p:tav>
                                        <p:tav tm="100000">
                                          <p:val>
                                            <p:strVal val="#ppt_x"/>
                                          </p:val>
                                        </p:tav>
                                      </p:tavLst>
                                    </p:anim>
                                    <p:anim calcmode="lin" valueType="num">
                                      <p:cBhvr additive="base">
                                        <p:cTn id="14"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0-#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8" name="Rectangle 7"/>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FE element 127" descr="dZvq2MqUexES90.png"/>
          <p:cNvPicPr>
            <a:picLocks/>
          </p:cNvPicPr>
          <p:nvPr/>
        </p:nvPicPr>
        <p:blipFill>
          <a:blip r:embed="rId3">
            <a:extLst>
              <a:ext uri="{28A0092B-C50C-407E-A947-70E740481C1C}">
                <a14:useLocalDpi xmlns:a14="http://schemas.microsoft.com/office/drawing/2010/main"/>
              </a:ext>
            </a:extLst>
          </a:blip>
          <a:stretch>
            <a:fillRect/>
          </a:stretch>
        </p:blipFill>
        <p:spPr>
          <a:xfrm>
            <a:off x="0" y="270591"/>
            <a:ext cx="9144000" cy="1030224"/>
          </a:xfrm>
          <a:prstGeom prst="rect">
            <a:avLst/>
          </a:prstGeom>
        </p:spPr>
      </p:pic>
      <p:pic>
        <p:nvPicPr>
          <p:cNvPr id="9" name="PFE element 128" descr="dZvq2MqUexES92.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cxnSp>
        <p:nvCxnSpPr>
          <p:cNvPr id="7" name="Straight Connector 6"/>
          <p:cNvCxnSpPr/>
          <p:nvPr/>
        </p:nvCxnSpPr>
        <p:spPr>
          <a:xfrm>
            <a:off x="955307" y="1288623"/>
            <a:ext cx="4954426"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l="-59350" r="-59048" b="57067"/>
          <a:stretch/>
        </p:blipFill>
        <p:spPr>
          <a:xfrm>
            <a:off x="0" y="1744133"/>
            <a:ext cx="9144000" cy="4504267"/>
          </a:xfrm>
          <a:prstGeom prst="rect">
            <a:avLst/>
          </a:prstGeom>
        </p:spPr>
      </p:pic>
      <p:sp>
        <p:nvSpPr>
          <p:cNvPr id="4" name="Slide Number Placeholder 3"/>
          <p:cNvSpPr>
            <a:spLocks noGrp="1"/>
          </p:cNvSpPr>
          <p:nvPr>
            <p:ph type="sldNum" idx="12"/>
          </p:nvPr>
        </p:nvSpPr>
        <p:spPr/>
        <p:txBody>
          <a:bodyPr/>
          <a:lstStyle/>
          <a:p>
            <a:pPr>
              <a:buSzPct val="25000"/>
            </a:pPr>
            <a:fld id="{00000000-1234-1234-1234-123412341234}" type="slidenum">
              <a:rPr lang="en-US" smtClean="0">
                <a:latin typeface="Calibri"/>
                <a:ea typeface="Calibri"/>
                <a:cs typeface="Calibri"/>
                <a:sym typeface="Calibri"/>
              </a:rPr>
              <a:pPr>
                <a:buSzPct val="25000"/>
              </a:pPr>
              <a:t>8</a:t>
            </a:fld>
            <a:endParaRPr lang="en-US"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5284B"/>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3257</TotalTime>
  <Words>2011</Words>
  <Application>Microsoft Office PowerPoint</Application>
  <PresentationFormat>On-screen Show (4:3)</PresentationFormat>
  <Paragraphs>213</Paragraphs>
  <Slides>25</Slides>
  <Notes>25</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Courier New</vt:lpstr>
      <vt:lpstr>Montserrat bold</vt:lpstr>
      <vt:lpstr>Montserrat bold</vt:lpstr>
      <vt:lpstr>Montserrat ExtraLight</vt:lpstr>
      <vt:lpstr>Montserrat ExtraLight</vt:lpstr>
      <vt:lpstr>Montserrat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Discuss: What do you know?</dc:title>
  <dc:creator>staff</dc:creator>
  <cp:lastModifiedBy>staff</cp:lastModifiedBy>
  <cp:revision>747</cp:revision>
  <dcterms:modified xsi:type="dcterms:W3CDTF">2019-01-23T16:43:05Z</dcterms:modified>
</cp:coreProperties>
</file>