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F58357-AAC8-4486-A172-8A59C655D354}" type="datetimeFigureOut">
              <a:rPr lang="en-US" smtClean="0"/>
              <a:t>11/14/2017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A75C96-793F-4BC8-8C4B-86E6B880ABE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F58357-AAC8-4486-A172-8A59C655D35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75C96-793F-4BC8-8C4B-86E6B880AB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0A75C96-793F-4BC8-8C4B-86E6B880ABE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F58357-AAC8-4486-A172-8A59C655D35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F58357-AAC8-4486-A172-8A59C655D35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0A75C96-793F-4BC8-8C4B-86E6B880ABE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7F58357-AAC8-4486-A172-8A59C655D354}" type="datetimeFigureOut">
              <a:rPr lang="en-US" smtClean="0"/>
              <a:t>11/14/2017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A75C96-793F-4BC8-8C4B-86E6B880ABE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7F58357-AAC8-4486-A172-8A59C655D35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75C96-793F-4BC8-8C4B-86E6B880ABE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F58357-AAC8-4486-A172-8A59C655D354}" type="datetimeFigureOut">
              <a:rPr lang="en-US" smtClean="0"/>
              <a:t>11/14/2017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0A75C96-793F-4BC8-8C4B-86E6B880ABE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F58357-AAC8-4486-A172-8A59C655D35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0A75C96-793F-4BC8-8C4B-86E6B880AB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7F58357-AAC8-4486-A172-8A59C655D35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A75C96-793F-4BC8-8C4B-86E6B880AB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A75C96-793F-4BC8-8C4B-86E6B880ABE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7F58357-AAC8-4486-A172-8A59C655D354}" type="datetimeFigureOut">
              <a:rPr lang="en-US" smtClean="0"/>
              <a:t>11/14/2017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0A75C96-793F-4BC8-8C4B-86E6B880ABE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7F58357-AAC8-4486-A172-8A59C655D354}" type="datetimeFigureOut">
              <a:rPr lang="en-US" smtClean="0"/>
              <a:t>11/14/2017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7F58357-AAC8-4486-A172-8A59C655D354}" type="datetimeFigureOut">
              <a:rPr lang="en-US" smtClean="0"/>
              <a:t>11/14/2017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A75C96-793F-4BC8-8C4B-86E6B880ABE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orthernpolarbears.com/Page/115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Autofit/>
          </a:bodyPr>
          <a:lstStyle/>
          <a:p>
            <a:r>
              <a:rPr lang="en-US" cap="small" dirty="0" smtClean="0"/>
              <a:t>Skimming at the DQ Grill &amp; Chill</a:t>
            </a:r>
            <a:endParaRPr lang="en-US" cap="small" dirty="0"/>
          </a:p>
        </p:txBody>
      </p:sp>
      <p:pic>
        <p:nvPicPr>
          <p:cNvPr id="1026" name="Picture 2" descr="Related image"/>
          <p:cNvPicPr>
            <a:picLocks noChangeAspect="1" noChangeArrowheads="1"/>
          </p:cNvPicPr>
          <p:nvPr/>
        </p:nvPicPr>
        <p:blipFill>
          <a:blip r:embed="rId2" cstate="print"/>
          <a:srcRect/>
          <a:stretch>
            <a:fillRect/>
          </a:stretch>
        </p:blipFill>
        <p:spPr bwMode="auto">
          <a:xfrm>
            <a:off x="1752600" y="2209800"/>
            <a:ext cx="5715000"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The Gettysburg DQ Grill and Chill is a </a:t>
            </a:r>
            <a:r>
              <a:rPr lang="en-US" dirty="0" smtClean="0"/>
              <a:t>classic example </a:t>
            </a:r>
            <a:r>
              <a:rPr lang="en-US" dirty="0"/>
              <a:t>of a family owned, small business.  The shop’s floor plan is typical of businesses in this market.  The ice cream machines are located just behind the counter with topping rails located to the left.  Customers place their orders at the register, receive a number </a:t>
            </a:r>
            <a:r>
              <a:rPr lang="en-US" dirty="0" smtClean="0"/>
              <a:t>associated</a:t>
            </a:r>
            <a:br>
              <a:rPr lang="en-US" dirty="0" smtClean="0"/>
            </a:br>
            <a:r>
              <a:rPr lang="en-US" dirty="0" smtClean="0"/>
              <a:t>to </a:t>
            </a:r>
            <a:r>
              <a:rPr lang="en-US" dirty="0"/>
              <a:t>their order, and then wait </a:t>
            </a:r>
            <a:r>
              <a:rPr lang="en-US" dirty="0" smtClean="0"/>
              <a:t/>
            </a:r>
            <a:br>
              <a:rPr lang="en-US" dirty="0" smtClean="0"/>
            </a:br>
            <a:r>
              <a:rPr lang="en-US" dirty="0" smtClean="0"/>
              <a:t>to </a:t>
            </a:r>
            <a:r>
              <a:rPr lang="en-US" dirty="0"/>
              <a:t>the left of </a:t>
            </a:r>
            <a:r>
              <a:rPr lang="en-US" dirty="0" smtClean="0"/>
              <a:t>the registers </a:t>
            </a:r>
            <a:r>
              <a:rPr lang="en-US" dirty="0"/>
              <a:t>or </a:t>
            </a:r>
            <a:r>
              <a:rPr lang="en-US" dirty="0" smtClean="0"/>
              <a:t/>
            </a:r>
            <a:br>
              <a:rPr lang="en-US" dirty="0" smtClean="0"/>
            </a:br>
            <a:r>
              <a:rPr lang="en-US" dirty="0" smtClean="0"/>
              <a:t>at </a:t>
            </a:r>
            <a:r>
              <a:rPr lang="en-US" dirty="0"/>
              <a:t>a table for their number </a:t>
            </a:r>
            <a:r>
              <a:rPr lang="en-US" dirty="0" smtClean="0"/>
              <a:t/>
            </a:r>
            <a:br>
              <a:rPr lang="en-US" dirty="0" smtClean="0"/>
            </a:br>
            <a:r>
              <a:rPr lang="en-US" dirty="0" smtClean="0"/>
              <a:t>to </a:t>
            </a:r>
            <a:r>
              <a:rPr lang="en-US" dirty="0"/>
              <a:t>be called.  In most cases </a:t>
            </a:r>
            <a:r>
              <a:rPr lang="en-US" dirty="0" smtClean="0"/>
              <a:t>a</a:t>
            </a:r>
            <a:br>
              <a:rPr lang="en-US" dirty="0" smtClean="0"/>
            </a:br>
            <a:r>
              <a:rPr lang="en-US" dirty="0" smtClean="0"/>
              <a:t>single </a:t>
            </a:r>
            <a:r>
              <a:rPr lang="en-US" dirty="0"/>
              <a:t>employee serves a </a:t>
            </a:r>
            <a:r>
              <a:rPr lang="en-US" dirty="0" smtClean="0"/>
              <a:t/>
            </a:r>
            <a:br>
              <a:rPr lang="en-US" dirty="0" smtClean="0"/>
            </a:br>
            <a:r>
              <a:rPr lang="en-US" dirty="0" smtClean="0"/>
              <a:t>customer </a:t>
            </a:r>
            <a:r>
              <a:rPr lang="en-US" dirty="0"/>
              <a:t>from order to check </a:t>
            </a:r>
            <a:r>
              <a:rPr lang="en-US" dirty="0" smtClean="0"/>
              <a:t/>
            </a:r>
            <a:br>
              <a:rPr lang="en-US" dirty="0" smtClean="0"/>
            </a:br>
            <a:r>
              <a:rPr lang="en-US" dirty="0" smtClean="0"/>
              <a:t>out</a:t>
            </a:r>
            <a:r>
              <a:rPr lang="en-US" dirty="0"/>
              <a:t>.</a:t>
            </a:r>
          </a:p>
        </p:txBody>
      </p:sp>
      <p:pic>
        <p:nvPicPr>
          <p:cNvPr id="4098" name="Picture 2" descr="C:\Users\staff\Desktop\20171114_200051.jpg"/>
          <p:cNvPicPr>
            <a:picLocks noChangeAspect="1" noChangeArrowheads="1"/>
          </p:cNvPicPr>
          <p:nvPr/>
        </p:nvPicPr>
        <p:blipFill>
          <a:blip r:embed="rId2" cstate="print"/>
          <a:srcRect/>
          <a:stretch>
            <a:fillRect/>
          </a:stretch>
        </p:blipFill>
        <p:spPr bwMode="auto">
          <a:xfrm>
            <a:off x="4876800" y="3733800"/>
            <a:ext cx="3366500" cy="2362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aff\Desktop\20171114_200105.jpg"/>
          <p:cNvPicPr>
            <a:picLocks noChangeAspect="1" noChangeArrowheads="1"/>
          </p:cNvPicPr>
          <p:nvPr/>
        </p:nvPicPr>
        <p:blipFill>
          <a:blip r:embed="rId2" cstate="print"/>
          <a:stretch>
            <a:fillRect/>
          </a:stretch>
        </p:blipFill>
        <p:spPr bwMode="auto">
          <a:xfrm>
            <a:off x="457200" y="533400"/>
            <a:ext cx="3352800" cy="2514600"/>
          </a:xfrm>
          <a:prstGeom prst="rect">
            <a:avLst/>
          </a:prstGeom>
          <a:noFill/>
        </p:spPr>
      </p:pic>
      <p:pic>
        <p:nvPicPr>
          <p:cNvPr id="5124" name="Picture 4" descr="C:\Users\staff\Desktop\20171114_200111.jpg"/>
          <p:cNvPicPr>
            <a:picLocks noChangeAspect="1" noChangeArrowheads="1"/>
          </p:cNvPicPr>
          <p:nvPr/>
        </p:nvPicPr>
        <p:blipFill>
          <a:blip r:embed="rId3" cstate="print"/>
          <a:srcRect/>
          <a:stretch>
            <a:fillRect/>
          </a:stretch>
        </p:blipFill>
        <p:spPr bwMode="auto">
          <a:xfrm>
            <a:off x="5257800" y="457200"/>
            <a:ext cx="3352800" cy="2514600"/>
          </a:xfrm>
          <a:prstGeom prst="rect">
            <a:avLst/>
          </a:prstGeom>
          <a:noFill/>
        </p:spPr>
      </p:pic>
      <p:pic>
        <p:nvPicPr>
          <p:cNvPr id="5125" name="Picture 5" descr="C:\Users\staff\Desktop\20171114_195905.jpg"/>
          <p:cNvPicPr>
            <a:picLocks noChangeAspect="1" noChangeArrowheads="1"/>
          </p:cNvPicPr>
          <p:nvPr/>
        </p:nvPicPr>
        <p:blipFill>
          <a:blip r:embed="rId4" cstate="print"/>
          <a:srcRect/>
          <a:stretch>
            <a:fillRect/>
          </a:stretch>
        </p:blipFill>
        <p:spPr bwMode="auto">
          <a:xfrm>
            <a:off x="381000" y="3810000"/>
            <a:ext cx="3149600" cy="2362200"/>
          </a:xfrm>
          <a:prstGeom prst="rect">
            <a:avLst/>
          </a:prstGeom>
          <a:noFill/>
        </p:spPr>
      </p:pic>
      <p:pic>
        <p:nvPicPr>
          <p:cNvPr id="5123" name="Picture 3" descr="C:\Users\staff\Desktop\20171114_195836.jpg"/>
          <p:cNvPicPr>
            <a:picLocks noChangeAspect="1" noChangeArrowheads="1"/>
          </p:cNvPicPr>
          <p:nvPr/>
        </p:nvPicPr>
        <p:blipFill>
          <a:blip r:embed="rId5" cstate="print"/>
          <a:srcRect/>
          <a:stretch>
            <a:fillRect/>
          </a:stretch>
        </p:blipFill>
        <p:spPr bwMode="auto">
          <a:xfrm>
            <a:off x="3124200" y="2514600"/>
            <a:ext cx="2946400" cy="2209800"/>
          </a:xfrm>
          <a:prstGeom prst="rect">
            <a:avLst/>
          </a:prstGeom>
          <a:noFill/>
        </p:spPr>
      </p:pic>
      <p:pic>
        <p:nvPicPr>
          <p:cNvPr id="5126" name="Picture 6" descr="C:\Users\staff\Desktop\20171114_195927.jpg"/>
          <p:cNvPicPr>
            <a:picLocks noChangeAspect="1" noChangeArrowheads="1"/>
          </p:cNvPicPr>
          <p:nvPr/>
        </p:nvPicPr>
        <p:blipFill>
          <a:blip r:embed="rId6" cstate="print"/>
          <a:srcRect/>
          <a:stretch>
            <a:fillRect/>
          </a:stretch>
        </p:blipFill>
        <p:spPr bwMode="auto">
          <a:xfrm>
            <a:off x="5715000" y="3886200"/>
            <a:ext cx="3048000" cy="228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pPr marL="0" indent="0">
              <a:buNone/>
            </a:pPr>
            <a:r>
              <a:rPr lang="en-US" sz="2800" dirty="0" smtClean="0"/>
              <a:t>A basic principle for preventing fraud is to segregate the duties of custody, authority, and reporting.  No one employee should be responsible for two or more of these duties.  At Dairy Queen the employees have </a:t>
            </a:r>
            <a:r>
              <a:rPr lang="en-US" sz="2800" dirty="0" smtClean="0"/>
              <a:t>					access </a:t>
            </a:r>
            <a:r>
              <a:rPr lang="en-US" sz="2800" dirty="0" smtClean="0"/>
              <a:t>to the ice cream and </a:t>
            </a:r>
            <a:r>
              <a:rPr lang="en-US" sz="2800" dirty="0" smtClean="0"/>
              <a:t>					toppings </a:t>
            </a:r>
            <a:r>
              <a:rPr lang="en-US" sz="2800" dirty="0" smtClean="0"/>
              <a:t>(custody) and sell </a:t>
            </a:r>
            <a:r>
              <a:rPr lang="en-US" sz="2800" dirty="0" smtClean="0"/>
              <a:t>					these </a:t>
            </a:r>
            <a:r>
              <a:rPr lang="en-US" sz="2800" dirty="0" smtClean="0"/>
              <a:t>items to customers </a:t>
            </a:r>
            <a:r>
              <a:rPr lang="en-US" sz="2800" dirty="0" smtClean="0"/>
              <a:t>					(</a:t>
            </a:r>
            <a:r>
              <a:rPr lang="en-US" sz="2800" dirty="0" smtClean="0"/>
              <a:t>authority).  </a:t>
            </a:r>
          </a:p>
          <a:p>
            <a:pPr>
              <a:buNone/>
            </a:pPr>
            <a:endParaRPr lang="en-US" dirty="0"/>
          </a:p>
        </p:txBody>
      </p:sp>
      <p:pic>
        <p:nvPicPr>
          <p:cNvPr id="6146" name="Picture 2" descr="Image result for Dq grill and chill"/>
          <p:cNvPicPr>
            <a:picLocks noChangeAspect="1" noChangeArrowheads="1"/>
          </p:cNvPicPr>
          <p:nvPr/>
        </p:nvPicPr>
        <p:blipFill>
          <a:blip r:embed="rId2" cstate="print"/>
          <a:srcRect/>
          <a:stretch>
            <a:fillRect/>
          </a:stretch>
        </p:blipFill>
        <p:spPr bwMode="auto">
          <a:xfrm>
            <a:off x="381000" y="3428999"/>
            <a:ext cx="3581400" cy="26575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301752" y="1527048"/>
            <a:ext cx="4727448" cy="4572000"/>
          </a:xfrm>
        </p:spPr>
        <p:txBody>
          <a:bodyPr>
            <a:normAutofit fontScale="77500" lnSpcReduction="20000"/>
          </a:bodyPr>
          <a:lstStyle/>
          <a:p>
            <a:pPr marL="0" indent="0">
              <a:buNone/>
            </a:pPr>
            <a:r>
              <a:rPr lang="en-US" dirty="0" smtClean="0"/>
              <a:t>Owner’s Kurt and Dana Kluck are well aware that this lack of segregation of duties places their business at risk.  Employees are very familiar with the pricing of the store’s ice cream menu.  Rather than using the cash register, employees could mentally calculate the total sales amount.  The money taken from the customer could go in the employee’s pocket rather than the cash register.  This type of fraud is known as </a:t>
            </a:r>
            <a:r>
              <a:rPr lang="en-US" i="1" dirty="0" smtClean="0"/>
              <a:t>skimming</a:t>
            </a:r>
            <a:r>
              <a:rPr lang="en-US" dirty="0" smtClean="0"/>
              <a:t>.  Despite this risk, the </a:t>
            </a:r>
            <a:r>
              <a:rPr lang="en-US" dirty="0" err="1" smtClean="0"/>
              <a:t>Kluck’s</a:t>
            </a:r>
            <a:r>
              <a:rPr lang="en-US" dirty="0" smtClean="0"/>
              <a:t> believe that the one-on-one service provided by their employees enhances the friendly atmosphere that has made their shop a local landmark.</a:t>
            </a:r>
          </a:p>
          <a:p>
            <a:pPr>
              <a:buNone/>
            </a:pPr>
            <a:endParaRPr lang="en-US" dirty="0"/>
          </a:p>
        </p:txBody>
      </p:sp>
      <p:pic>
        <p:nvPicPr>
          <p:cNvPr id="20482" name="Picture 2" descr="C:\Users\staff\Desktop\20171114_200130.jpg"/>
          <p:cNvPicPr>
            <a:picLocks noChangeAspect="1" noChangeArrowheads="1"/>
          </p:cNvPicPr>
          <p:nvPr/>
        </p:nvPicPr>
        <p:blipFill>
          <a:blip r:embed="rId2" cstate="print"/>
          <a:srcRect/>
          <a:stretch>
            <a:fillRect/>
          </a:stretch>
        </p:blipFill>
        <p:spPr bwMode="auto">
          <a:xfrm>
            <a:off x="5105400" y="2362200"/>
            <a:ext cx="3454400" cy="259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a:xfrm>
            <a:off x="4191000" y="1600200"/>
            <a:ext cx="4572000" cy="4572000"/>
          </a:xfrm>
        </p:spPr>
        <p:txBody>
          <a:bodyPr>
            <a:normAutofit fontScale="92500" lnSpcReduction="20000"/>
          </a:bodyPr>
          <a:lstStyle/>
          <a:p>
            <a:pPr marL="0" indent="0">
              <a:buNone/>
            </a:pPr>
            <a:r>
              <a:rPr lang="en-US" dirty="0" smtClean="0"/>
              <a:t>The </a:t>
            </a:r>
            <a:r>
              <a:rPr lang="en-US" dirty="0" err="1" smtClean="0"/>
              <a:t>Kluck’s</a:t>
            </a:r>
            <a:r>
              <a:rPr lang="en-US" dirty="0" smtClean="0"/>
              <a:t> contract a local janitorial service to clean the store each morning.  Unknown to the employees, the janitorial service has also been instructed to measure the volume of product (ice cream and toppings).  The daily difference in product volumes indicates how much product was actually sold.  For example, selling ten small cones should use 60 ounces of ice cream mix and ten cones.</a:t>
            </a:r>
            <a:endParaRPr lang="en-US" dirty="0"/>
          </a:p>
        </p:txBody>
      </p:sp>
      <p:pic>
        <p:nvPicPr>
          <p:cNvPr id="21507" name="Picture 3" descr="C:\Users\staff\Desktop\20171114_200228.jpg"/>
          <p:cNvPicPr>
            <a:picLocks noChangeAspect="1" noChangeArrowheads="1"/>
          </p:cNvPicPr>
          <p:nvPr/>
        </p:nvPicPr>
        <p:blipFill>
          <a:blip r:embed="rId2" cstate="print"/>
          <a:srcRect/>
          <a:stretch>
            <a:fillRect/>
          </a:stretch>
        </p:blipFill>
        <p:spPr bwMode="auto">
          <a:xfrm rot="5400000">
            <a:off x="-139700" y="1816100"/>
            <a:ext cx="2946400" cy="2209800"/>
          </a:xfrm>
          <a:prstGeom prst="rect">
            <a:avLst/>
          </a:prstGeom>
          <a:noFill/>
        </p:spPr>
      </p:pic>
      <p:pic>
        <p:nvPicPr>
          <p:cNvPr id="21506" name="Picture 2" descr="C:\Users\staff\Desktop\20171114_200241.jpg"/>
          <p:cNvPicPr>
            <a:picLocks noChangeAspect="1" noChangeArrowheads="1"/>
          </p:cNvPicPr>
          <p:nvPr/>
        </p:nvPicPr>
        <p:blipFill>
          <a:blip r:embed="rId3" cstate="print"/>
          <a:srcRect/>
          <a:stretch>
            <a:fillRect/>
          </a:stretch>
        </p:blipFill>
        <p:spPr bwMode="auto">
          <a:xfrm rot="5400000">
            <a:off x="1727200" y="3759200"/>
            <a:ext cx="2641600"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sz="quarter" idx="1"/>
          </p:nvPr>
        </p:nvSpPr>
        <p:spPr>
          <a:xfrm>
            <a:off x="301752" y="1371600"/>
            <a:ext cx="8503920" cy="5105400"/>
          </a:xfrm>
        </p:spPr>
        <p:txBody>
          <a:bodyPr>
            <a:normAutofit lnSpcReduction="10000"/>
          </a:bodyPr>
          <a:lstStyle/>
          <a:p>
            <a:pPr marL="0" indent="0">
              <a:buNone/>
            </a:pPr>
            <a:r>
              <a:rPr lang="en-US" dirty="0" smtClean="0"/>
              <a:t>The </a:t>
            </a:r>
            <a:r>
              <a:rPr lang="en-US" dirty="0" err="1" smtClean="0"/>
              <a:t>Kluck’s</a:t>
            </a:r>
            <a:r>
              <a:rPr lang="en-US" dirty="0" smtClean="0"/>
              <a:t> have asked you, the Flawless </a:t>
            </a:r>
            <a:r>
              <a:rPr lang="en-US" dirty="0" smtClean="0"/>
              <a:t>Forensic Accounting </a:t>
            </a:r>
            <a:r>
              <a:rPr lang="en-US" dirty="0" smtClean="0"/>
              <a:t>Firm (FFAF), to perform an analysis to determine if any of their employees are skimming sales.  They have provided you with data for the past four months.  The data includes the quantity sales of each ice cream menu item, the names of the two employees working that day, and the actual product usage as determined by the janitorial </a:t>
            </a:r>
            <a:r>
              <a:rPr lang="en-US" dirty="0" smtClean="0"/>
              <a:t/>
            </a:r>
            <a:br>
              <a:rPr lang="en-US" dirty="0" smtClean="0"/>
            </a:br>
            <a:r>
              <a:rPr lang="en-US" dirty="0" smtClean="0"/>
              <a:t>service</a:t>
            </a:r>
            <a:r>
              <a:rPr lang="en-US" dirty="0" smtClean="0"/>
              <a:t>.   As a result of product errors </a:t>
            </a:r>
            <a:r>
              <a:rPr lang="en-US" dirty="0" smtClean="0"/>
              <a:t/>
            </a:r>
            <a:br>
              <a:rPr lang="en-US" dirty="0" smtClean="0"/>
            </a:br>
            <a:r>
              <a:rPr lang="en-US" dirty="0" smtClean="0"/>
              <a:t>and </a:t>
            </a:r>
            <a:r>
              <a:rPr lang="en-US" dirty="0" smtClean="0"/>
              <a:t>breakage, a 3.0% difference </a:t>
            </a:r>
            <a:r>
              <a:rPr lang="en-US" dirty="0" smtClean="0"/>
              <a:t/>
            </a:r>
            <a:br>
              <a:rPr lang="en-US" dirty="0" smtClean="0"/>
            </a:br>
            <a:r>
              <a:rPr lang="en-US" dirty="0" smtClean="0"/>
              <a:t>between </a:t>
            </a:r>
            <a:r>
              <a:rPr lang="en-US" dirty="0" smtClean="0"/>
              <a:t>the actual and expected </a:t>
            </a:r>
            <a:r>
              <a:rPr lang="en-US" dirty="0" smtClean="0"/>
              <a:t/>
            </a:r>
            <a:br>
              <a:rPr lang="en-US" dirty="0" smtClean="0"/>
            </a:br>
            <a:r>
              <a:rPr lang="en-US" dirty="0" smtClean="0"/>
              <a:t>volume </a:t>
            </a:r>
            <a:r>
              <a:rPr lang="en-US" dirty="0" smtClean="0"/>
              <a:t>of product used is considered </a:t>
            </a:r>
            <a:r>
              <a:rPr lang="en-US" dirty="0" smtClean="0"/>
              <a:t/>
            </a:r>
            <a:br>
              <a:rPr lang="en-US" dirty="0" smtClean="0"/>
            </a:br>
            <a:r>
              <a:rPr lang="en-US" dirty="0" smtClean="0"/>
              <a:t>acceptable</a:t>
            </a:r>
            <a:r>
              <a:rPr lang="en-US" dirty="0" smtClean="0"/>
              <a:t>. </a:t>
            </a:r>
          </a:p>
          <a:p>
            <a:pPr>
              <a:buNone/>
            </a:pPr>
            <a:endParaRPr lang="en-US" dirty="0"/>
          </a:p>
        </p:txBody>
      </p:sp>
      <p:pic>
        <p:nvPicPr>
          <p:cNvPr id="22530" name="Picture 2" descr="C:\Users\staff\Desktop\FFAF.png"/>
          <p:cNvPicPr>
            <a:picLocks noChangeAspect="1" noChangeArrowheads="1"/>
          </p:cNvPicPr>
          <p:nvPr/>
        </p:nvPicPr>
        <p:blipFill>
          <a:blip r:embed="rId2" cstate="print"/>
          <a:srcRect/>
          <a:stretch>
            <a:fillRect/>
          </a:stretch>
        </p:blipFill>
        <p:spPr bwMode="auto">
          <a:xfrm>
            <a:off x="6172200" y="4419600"/>
            <a:ext cx="2584185" cy="1143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sz="quarter" idx="1"/>
          </p:nvPr>
        </p:nvSpPr>
        <p:spPr/>
        <p:txBody>
          <a:bodyPr/>
          <a:lstStyle/>
          <a:p>
            <a:pPr>
              <a:buNone/>
            </a:pPr>
            <a:r>
              <a:rPr lang="en-US" dirty="0" smtClean="0"/>
              <a:t>Open the spreadsheet FA_DQ.xls.   Click the instruction tab.  Follow the instructions then provide the </a:t>
            </a:r>
            <a:r>
              <a:rPr lang="en-US" dirty="0" err="1" smtClean="0"/>
              <a:t>Kluck’s</a:t>
            </a:r>
            <a:r>
              <a:rPr lang="en-US" dirty="0" smtClean="0"/>
              <a:t> with answers </a:t>
            </a:r>
            <a:r>
              <a:rPr lang="en-US" dirty="0" smtClean="0"/>
              <a:t>to the questions.</a:t>
            </a:r>
          </a:p>
          <a:p>
            <a:pPr>
              <a:buNone/>
            </a:pPr>
            <a:endParaRPr lang="en-US" dirty="0" smtClean="0"/>
          </a:p>
          <a:p>
            <a:pPr>
              <a:buNone/>
            </a:pPr>
            <a:r>
              <a:rPr lang="en-US" dirty="0" err="1" smtClean="0">
                <a:hlinkClick r:id="rId2"/>
              </a:rPr>
              <a:t>Kluck's</a:t>
            </a:r>
            <a:r>
              <a:rPr lang="en-US" dirty="0" smtClean="0">
                <a:hlinkClick r:id="rId2"/>
              </a:rPr>
              <a:t> Accounting I Homepage</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TotalTime>
  <Words>397</Words>
  <Application>Microsoft Office PowerPoint</Application>
  <PresentationFormat>On-screen Show (4:3)</PresentationFormat>
  <Paragraphs>15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Skimming at the DQ Grill &amp; Chill</vt:lpstr>
      <vt:lpstr>Background:</vt:lpstr>
      <vt:lpstr>Slide 3</vt:lpstr>
      <vt:lpstr>Background:</vt:lpstr>
      <vt:lpstr>Background:</vt:lpstr>
      <vt:lpstr>Background:</vt:lpstr>
      <vt:lpstr>Your Task:</vt:lpstr>
      <vt:lpstr>DIRECTIONS: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Skimming at the DQ Grill &amp; Chill</dc:title>
  <dc:creator>staff</dc:creator>
  <cp:lastModifiedBy>staff</cp:lastModifiedBy>
  <cp:revision>4</cp:revision>
  <dcterms:created xsi:type="dcterms:W3CDTF">2017-11-15T02:31:12Z</dcterms:created>
  <dcterms:modified xsi:type="dcterms:W3CDTF">2017-11-15T03:02:41Z</dcterms:modified>
</cp:coreProperties>
</file>