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sldIdLst>
    <p:sldId id="256" r:id="rId2"/>
    <p:sldId id="260" r:id="rId3"/>
    <p:sldId id="257" r:id="rId4"/>
    <p:sldId id="258" r:id="rId5"/>
    <p:sldId id="259" r:id="rId6"/>
    <p:sldId id="261"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5303" autoAdjust="0"/>
  </p:normalViewPr>
  <p:slideViewPr>
    <p:cSldViewPr>
      <p:cViewPr varScale="1">
        <p:scale>
          <a:sx n="39" d="100"/>
          <a:sy n="39" d="100"/>
        </p:scale>
        <p:origin x="-22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2646CC-7C8B-408D-B011-348447ED0EBF}" type="datetimeFigureOut">
              <a:rPr lang="en-US" smtClean="0"/>
              <a:pPr/>
              <a:t>10/5/2016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EAB807-2A0D-4047-96F9-4CABA92B25A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 the last couple of days we have been looking at the overall picture of organelles</a:t>
            </a:r>
            <a:r>
              <a:rPr lang="en-US" baseline="0" dirty="0" smtClean="0"/>
              <a:t> and parts of a cell. Today we will look a little bit closer at one part of the cell, the cell membrane. What do we know about the cell membrane so far?</a:t>
            </a:r>
            <a:endParaRPr lang="en-US" dirty="0"/>
          </a:p>
        </p:txBody>
      </p:sp>
      <p:sp>
        <p:nvSpPr>
          <p:cNvPr id="4" name="Slide Number Placeholder 3"/>
          <p:cNvSpPr>
            <a:spLocks noGrp="1"/>
          </p:cNvSpPr>
          <p:nvPr>
            <p:ph type="sldNum" sz="quarter" idx="10"/>
          </p:nvPr>
        </p:nvSpPr>
        <p:spPr/>
        <p:txBody>
          <a:bodyPr/>
          <a:lstStyle/>
          <a:p>
            <a:fld id="{23EAB807-2A0D-4047-96F9-4CABA92B25A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cell</a:t>
            </a:r>
            <a:r>
              <a:rPr lang="en-US" baseline="0" dirty="0" smtClean="0"/>
              <a:t> membrane is called “selectively permeable” That means it is “picky” about the molecules it lets into and out of the cell. The cell membrane can control what goes in and out of the cell by using diffusion, osmosis and active transport.</a:t>
            </a:r>
            <a:endParaRPr lang="en-US" dirty="0"/>
          </a:p>
        </p:txBody>
      </p:sp>
      <p:sp>
        <p:nvSpPr>
          <p:cNvPr id="4" name="Slide Number Placeholder 3"/>
          <p:cNvSpPr>
            <a:spLocks noGrp="1"/>
          </p:cNvSpPr>
          <p:nvPr>
            <p:ph type="sldNum" sz="quarter" idx="10"/>
          </p:nvPr>
        </p:nvSpPr>
        <p:spPr/>
        <p:txBody>
          <a:bodyPr/>
          <a:lstStyle/>
          <a:p>
            <a:fld id="{23EAB807-2A0D-4047-96F9-4CABA92B25A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Diffusion is the movement of molecules from</a:t>
            </a:r>
            <a:r>
              <a:rPr lang="en-US" baseline="0" dirty="0" smtClean="0"/>
              <a:t> an area of high concentration to an area of low concentration. That means the molecules move down the concentration gradient. This is the easy way to move things across the cell membrane into or out of a cell. It’s like sledding downhill. Easy right! So whether or not molecules are able to diffuse across the cell membrane depends on the size and type of molecule. For example, small molecules or particles can cross over the membrane or through small pores in the membrane. Two examples are CO2 and O2.</a:t>
            </a:r>
            <a:endParaRPr lang="en-US" dirty="0"/>
          </a:p>
        </p:txBody>
      </p:sp>
      <p:sp>
        <p:nvSpPr>
          <p:cNvPr id="4" name="Slide Number Placeholder 3"/>
          <p:cNvSpPr>
            <a:spLocks noGrp="1"/>
          </p:cNvSpPr>
          <p:nvPr>
            <p:ph type="sldNum" sz="quarter" idx="10"/>
          </p:nvPr>
        </p:nvSpPr>
        <p:spPr/>
        <p:txBody>
          <a:bodyPr/>
          <a:lstStyle/>
          <a:p>
            <a:fld id="{23EAB807-2A0D-4047-96F9-4CABA92B25A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Osmosis only deals with the movement of water</a:t>
            </a:r>
            <a:r>
              <a:rPr lang="en-US" baseline="0" dirty="0" smtClean="0"/>
              <a:t> across the cell membrane. </a:t>
            </a:r>
            <a:endParaRPr lang="en-US" dirty="0"/>
          </a:p>
        </p:txBody>
      </p:sp>
      <p:sp>
        <p:nvSpPr>
          <p:cNvPr id="4" name="Slide Number Placeholder 3"/>
          <p:cNvSpPr>
            <a:spLocks noGrp="1"/>
          </p:cNvSpPr>
          <p:nvPr>
            <p:ph type="sldNum" sz="quarter" idx="10"/>
          </p:nvPr>
        </p:nvSpPr>
        <p:spPr/>
        <p:txBody>
          <a:bodyPr/>
          <a:lstStyle/>
          <a:p>
            <a:fld id="{23EAB807-2A0D-4047-96F9-4CABA92B25A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Active transport is like the toll booth on the turnpike. A big protein that is in the cell membrane pumps certain</a:t>
            </a:r>
            <a:r>
              <a:rPr lang="en-US" baseline="0" dirty="0" smtClean="0"/>
              <a:t> substances across, for a fee of ATP (form of energy/money produced by the mitochondria). Anytime the cell uses active transport to pump substances in or out, it costs the cell ATP “money”. Very expensive. So the cell needs lots of glucose to make more ATP in the mitochondria. Active transport moves substances against the concentration gradient. It is like sledding uphill! Not so easy! How do you get up the hill at Ski </a:t>
            </a:r>
            <a:r>
              <a:rPr lang="en-US" baseline="0" dirty="0" err="1" smtClean="0"/>
              <a:t>Roundtop</a:t>
            </a:r>
            <a:r>
              <a:rPr lang="en-US" baseline="0" dirty="0" smtClean="0"/>
              <a:t>? It takes energy. Just like in the cell, it takes ATP.</a:t>
            </a:r>
            <a:endParaRPr lang="en-US" dirty="0"/>
          </a:p>
        </p:txBody>
      </p:sp>
      <p:sp>
        <p:nvSpPr>
          <p:cNvPr id="4" name="Slide Number Placeholder 3"/>
          <p:cNvSpPr>
            <a:spLocks noGrp="1"/>
          </p:cNvSpPr>
          <p:nvPr>
            <p:ph type="sldNum" sz="quarter" idx="10"/>
          </p:nvPr>
        </p:nvSpPr>
        <p:spPr/>
        <p:txBody>
          <a:bodyPr/>
          <a:lstStyle/>
          <a:p>
            <a:fld id="{23EAB807-2A0D-4047-96F9-4CABA92B25A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4000" cy="6856413"/>
            <a:chOff x="0" y="0"/>
            <a:chExt cx="5760" cy="4319"/>
          </a:xfrm>
        </p:grpSpPr>
        <p:sp>
          <p:nvSpPr>
            <p:cNvPr id="819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819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819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819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819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820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820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820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820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820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820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820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820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820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820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821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821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821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821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821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821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821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821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821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821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822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822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822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822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822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822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822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822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822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822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823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8231" name="Group 39"/>
            <p:cNvGrpSpPr>
              <a:grpSpLocks/>
            </p:cNvGrpSpPr>
            <p:nvPr userDrawn="1"/>
          </p:nvGrpSpPr>
          <p:grpSpPr bwMode="auto">
            <a:xfrm>
              <a:off x="0" y="1632"/>
              <a:ext cx="5758" cy="1858"/>
              <a:chOff x="0" y="1632"/>
              <a:chExt cx="5758" cy="1858"/>
            </a:xfrm>
          </p:grpSpPr>
          <p:sp>
            <p:nvSpPr>
              <p:cNvPr id="823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823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8234"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823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8236" name="Rectangle 44"/>
          <p:cNvSpPr>
            <a:spLocks noGrp="1" noChangeArrowheads="1"/>
          </p:cNvSpPr>
          <p:nvPr>
            <p:ph type="dt" sz="quarter" idx="2"/>
          </p:nvPr>
        </p:nvSpPr>
        <p:spPr/>
        <p:txBody>
          <a:bodyPr/>
          <a:lstStyle>
            <a:lvl1pPr>
              <a:defRPr/>
            </a:lvl1pPr>
          </a:lstStyle>
          <a:p>
            <a:endParaRPr lang="en-US"/>
          </a:p>
        </p:txBody>
      </p:sp>
      <p:sp>
        <p:nvSpPr>
          <p:cNvPr id="8237" name="Rectangle 45"/>
          <p:cNvSpPr>
            <a:spLocks noGrp="1" noChangeArrowheads="1"/>
          </p:cNvSpPr>
          <p:nvPr>
            <p:ph type="ftr" sz="quarter" idx="3"/>
          </p:nvPr>
        </p:nvSpPr>
        <p:spPr/>
        <p:txBody>
          <a:bodyPr/>
          <a:lstStyle>
            <a:lvl1pPr>
              <a:defRPr/>
            </a:lvl1pPr>
          </a:lstStyle>
          <a:p>
            <a:endParaRPr lang="en-US"/>
          </a:p>
        </p:txBody>
      </p:sp>
      <p:sp>
        <p:nvSpPr>
          <p:cNvPr id="8238" name="Rectangle 46"/>
          <p:cNvSpPr>
            <a:spLocks noGrp="1" noChangeArrowheads="1"/>
          </p:cNvSpPr>
          <p:nvPr>
            <p:ph type="sldNum" sz="quarter" idx="4"/>
          </p:nvPr>
        </p:nvSpPr>
        <p:spPr/>
        <p:txBody>
          <a:bodyPr/>
          <a:lstStyle>
            <a:lvl1pPr>
              <a:defRPr/>
            </a:lvl1pPr>
          </a:lstStyle>
          <a:p>
            <a:fld id="{A8AE9D83-DCC9-46BC-90F2-06A35565B94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A00598-22B2-4288-9621-E0EDF387AE6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857F95-382A-4566-A6A1-5887BB2712B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13C3DC32-5A64-4644-BCD0-598505EB072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D95A3BC-9021-4EBC-858D-F74441A7E33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AA1D4EC-49B0-4D3F-AE6B-4E01B7FDA67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78C6C32-5443-4C96-8BCC-B89FF0CF5CF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B4E27B-CE92-46F3-9693-93BB97575C8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FBECF1D-2253-4734-9B92-C60277E187E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83B14BE-6E6B-45FE-B71F-35F0425A087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054B9B9-1206-43A1-A3CD-5DD6FA39651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558F37-2BC1-4E47-B5CC-43591975CD6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49DC98-4E74-4B9A-85FE-B721BC203B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9144000" cy="6856413"/>
            <a:chOff x="0" y="0"/>
            <a:chExt cx="5760" cy="4319"/>
          </a:xfrm>
        </p:grpSpPr>
        <p:sp>
          <p:nvSpPr>
            <p:cNvPr id="717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717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717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717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717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717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717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717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717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718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718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718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718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718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718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718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718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718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718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719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719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719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719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719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719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719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719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719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719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720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720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720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720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720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720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720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7207" name="Group 39"/>
            <p:cNvGrpSpPr>
              <a:grpSpLocks/>
            </p:cNvGrpSpPr>
            <p:nvPr userDrawn="1"/>
          </p:nvGrpSpPr>
          <p:grpSpPr bwMode="auto">
            <a:xfrm>
              <a:off x="0" y="1632"/>
              <a:ext cx="5758" cy="1858"/>
              <a:chOff x="0" y="1632"/>
              <a:chExt cx="5758" cy="1858"/>
            </a:xfrm>
          </p:grpSpPr>
          <p:sp>
            <p:nvSpPr>
              <p:cNvPr id="720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720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721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21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21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721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721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64E22AAA-A3C0-4238-AD37-391C338376A6}"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6"/>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indiana.edu/~phys215/lecture/lecnotes/diff.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Diffusion, osmosis, and active transport</a:t>
            </a:r>
          </a:p>
        </p:txBody>
      </p:sp>
      <p:sp>
        <p:nvSpPr>
          <p:cNvPr id="2051" name="Rectangle 3"/>
          <p:cNvSpPr>
            <a:spLocks noGrp="1" noChangeArrowheads="1"/>
          </p:cNvSpPr>
          <p:nvPr>
            <p:ph type="subTitle" idx="1"/>
          </p:nvPr>
        </p:nvSpPr>
        <p:spPr>
          <a:xfrm>
            <a:off x="1371600" y="3886200"/>
            <a:ext cx="6400800" cy="2438400"/>
          </a:xfrm>
        </p:spPr>
        <p:txBody>
          <a:bodyPr/>
          <a:lstStyle/>
          <a:p>
            <a:r>
              <a:rPr lang="en-US" smtClean="0"/>
              <a:t>Jeopardy </a:t>
            </a:r>
            <a:r>
              <a:rPr lang="en-US" dirty="0" smtClean="0"/>
              <a:t>answer: What are three ways that a cell can exchange molecules with its environment?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Cell Membrane</a:t>
            </a:r>
          </a:p>
        </p:txBody>
      </p:sp>
      <p:sp>
        <p:nvSpPr>
          <p:cNvPr id="7171" name="Rectangle 3"/>
          <p:cNvSpPr>
            <a:spLocks noGrp="1" noChangeArrowheads="1"/>
          </p:cNvSpPr>
          <p:nvPr>
            <p:ph type="body" sz="half" idx="1"/>
          </p:nvPr>
        </p:nvSpPr>
        <p:spPr>
          <a:xfrm>
            <a:off x="0" y="1524000"/>
            <a:ext cx="6477000" cy="4525963"/>
          </a:xfrm>
        </p:spPr>
        <p:txBody>
          <a:bodyPr/>
          <a:lstStyle/>
          <a:p>
            <a:pPr eaLnBrk="1" hangingPunct="1"/>
            <a:r>
              <a:rPr lang="en-US" sz="2800" dirty="0" smtClean="0"/>
              <a:t>“Cell’s skin” ( screen, gatekeeper)</a:t>
            </a:r>
          </a:p>
          <a:p>
            <a:pPr lvl="1" eaLnBrk="1" hangingPunct="1"/>
            <a:r>
              <a:rPr lang="en-US" sz="2400" dirty="0" err="1" smtClean="0"/>
              <a:t>Phospholipid</a:t>
            </a:r>
            <a:r>
              <a:rPr lang="en-US" sz="2400" dirty="0" smtClean="0"/>
              <a:t> </a:t>
            </a:r>
            <a:r>
              <a:rPr lang="en-US" sz="2400" dirty="0" err="1" smtClean="0"/>
              <a:t>bilayer</a:t>
            </a:r>
            <a:r>
              <a:rPr lang="en-US" sz="2400" dirty="0" smtClean="0"/>
              <a:t> – is selectively permeable</a:t>
            </a:r>
          </a:p>
          <a:p>
            <a:pPr lvl="1" eaLnBrk="1" hangingPunct="1"/>
            <a:r>
              <a:rPr lang="en-US" sz="2400" dirty="0" smtClean="0"/>
              <a:t>Lets food, water, </a:t>
            </a:r>
          </a:p>
          <a:p>
            <a:pPr lvl="1" eaLnBrk="1" hangingPunct="1">
              <a:buNone/>
            </a:pPr>
            <a:r>
              <a:rPr lang="en-US" sz="2400" dirty="0" smtClean="0"/>
              <a:t>nutrients in; keeps </a:t>
            </a:r>
          </a:p>
          <a:p>
            <a:pPr lvl="1" eaLnBrk="1" hangingPunct="1">
              <a:buNone/>
            </a:pPr>
            <a:r>
              <a:rPr lang="en-US" sz="2400" dirty="0" smtClean="0"/>
              <a:t>poisons out</a:t>
            </a:r>
          </a:p>
          <a:p>
            <a:pPr lvl="1" eaLnBrk="1" hangingPunct="1"/>
            <a:r>
              <a:rPr lang="en-US" sz="2400" dirty="0" smtClean="0"/>
              <a:t>In plants, just inside </a:t>
            </a:r>
          </a:p>
          <a:p>
            <a:pPr lvl="1" eaLnBrk="1" hangingPunct="1">
              <a:buNone/>
            </a:pPr>
            <a:r>
              <a:rPr lang="en-US" sz="2400" dirty="0" smtClean="0"/>
              <a:t>cell wall</a:t>
            </a:r>
          </a:p>
          <a:p>
            <a:pPr lvl="1" eaLnBrk="1" hangingPunct="1"/>
            <a:r>
              <a:rPr lang="en-US" sz="2400" dirty="0" smtClean="0"/>
              <a:t>In animals, </a:t>
            </a:r>
          </a:p>
          <a:p>
            <a:pPr lvl="1" eaLnBrk="1" hangingPunct="1">
              <a:buNone/>
            </a:pPr>
            <a:r>
              <a:rPr lang="en-US" sz="2400" dirty="0" smtClean="0"/>
              <a:t>the outer covering of the cell</a:t>
            </a:r>
          </a:p>
        </p:txBody>
      </p:sp>
      <p:pic>
        <p:nvPicPr>
          <p:cNvPr id="7172" name="Picture 9" descr="Cell%20membrane"/>
          <p:cNvPicPr>
            <a:picLocks noGrp="1" noChangeAspect="1" noChangeArrowheads="1"/>
          </p:cNvPicPr>
          <p:nvPr>
            <p:ph sz="quarter" idx="3"/>
          </p:nvPr>
        </p:nvPicPr>
        <p:blipFill>
          <a:blip r:embed="rId3" cstate="print"/>
          <a:srcRect t="21136"/>
          <a:stretch>
            <a:fillRect/>
          </a:stretch>
        </p:blipFill>
        <p:spPr>
          <a:xfrm>
            <a:off x="4572000" y="2514600"/>
            <a:ext cx="4267200" cy="3675063"/>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7"/>
          <p:cNvSpPr>
            <a:spLocks noGrp="1" noChangeArrowheads="1"/>
          </p:cNvSpPr>
          <p:nvPr>
            <p:ph type="title"/>
          </p:nvPr>
        </p:nvSpPr>
        <p:spPr/>
        <p:txBody>
          <a:bodyPr/>
          <a:lstStyle/>
          <a:p>
            <a:r>
              <a:rPr lang="en-US"/>
              <a:t>Diffusion</a:t>
            </a:r>
          </a:p>
        </p:txBody>
      </p:sp>
      <p:sp>
        <p:nvSpPr>
          <p:cNvPr id="3080" name="Rectangle 8"/>
          <p:cNvSpPr>
            <a:spLocks noGrp="1" noChangeArrowheads="1"/>
          </p:cNvSpPr>
          <p:nvPr>
            <p:ph type="body" idx="1"/>
          </p:nvPr>
        </p:nvSpPr>
        <p:spPr/>
        <p:txBody>
          <a:bodyPr/>
          <a:lstStyle/>
          <a:p>
            <a:r>
              <a:rPr lang="en-US" dirty="0"/>
              <a:t>Diffusion is the process by which food molecules, oxygen, water, and other materials enter and leave a cell through the cell membrane</a:t>
            </a:r>
            <a:r>
              <a:rPr lang="en-US" dirty="0" smtClean="0"/>
              <a:t>.</a:t>
            </a:r>
          </a:p>
          <a:p>
            <a:r>
              <a:rPr lang="en-US" dirty="0" smtClean="0"/>
              <a:t>Molecules moving through diffusion ALWAYS move down the concentration gradient – meaning from a higher concentration to a </a:t>
            </a:r>
            <a:r>
              <a:rPr lang="en-US" smtClean="0"/>
              <a:t>lower concentration.</a:t>
            </a:r>
            <a:endParaRPr lang="en-US" dirty="0"/>
          </a:p>
          <a:p>
            <a:r>
              <a:rPr lang="en-US" dirty="0">
                <a:hlinkClick r:id="rId3"/>
              </a:rPr>
              <a:t>Diffusion Link</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Osmosis</a:t>
            </a:r>
          </a:p>
        </p:txBody>
      </p:sp>
      <p:sp>
        <p:nvSpPr>
          <p:cNvPr id="9219" name="Rectangle 3"/>
          <p:cNvSpPr>
            <a:spLocks noGrp="1" noChangeArrowheads="1"/>
          </p:cNvSpPr>
          <p:nvPr>
            <p:ph type="body" sz="half" idx="1"/>
          </p:nvPr>
        </p:nvSpPr>
        <p:spPr/>
        <p:txBody>
          <a:bodyPr/>
          <a:lstStyle/>
          <a:p>
            <a:r>
              <a:rPr lang="en-US" sz="2800"/>
              <a:t>Osmosis is a special type of diffusion in which WATER passes into and out of the cell. </a:t>
            </a:r>
          </a:p>
        </p:txBody>
      </p:sp>
      <p:pic>
        <p:nvPicPr>
          <p:cNvPr id="9221" name="Picture 5" descr="osmosis"/>
          <p:cNvPicPr>
            <a:picLocks noGrp="1" noChangeAspect="1" noChangeArrowheads="1"/>
          </p:cNvPicPr>
          <p:nvPr>
            <p:ph sz="half" idx="2"/>
          </p:nvPr>
        </p:nvPicPr>
        <p:blipFill>
          <a:blip r:embed="rId3" cstate="print"/>
          <a:srcRect/>
          <a:stretch>
            <a:fillRect/>
          </a:stretch>
        </p:blipFill>
        <p:spPr>
          <a:xfrm>
            <a:off x="4648200" y="2152650"/>
            <a:ext cx="4267200" cy="4095750"/>
          </a:xfrm>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Active Transport</a:t>
            </a:r>
          </a:p>
        </p:txBody>
      </p:sp>
      <p:sp>
        <p:nvSpPr>
          <p:cNvPr id="11267" name="Rectangle 3"/>
          <p:cNvSpPr>
            <a:spLocks noGrp="1" noChangeArrowheads="1"/>
          </p:cNvSpPr>
          <p:nvPr>
            <p:ph type="body" sz="half" idx="1"/>
          </p:nvPr>
        </p:nvSpPr>
        <p:spPr/>
        <p:txBody>
          <a:bodyPr/>
          <a:lstStyle/>
          <a:p>
            <a:r>
              <a:rPr lang="en-US" sz="2800"/>
              <a:t>An energy requiring process that can “carry” a substance into and out of a cell.</a:t>
            </a:r>
          </a:p>
        </p:txBody>
      </p:sp>
      <p:pic>
        <p:nvPicPr>
          <p:cNvPr id="11269" name="Picture 5" descr="ch05c4"/>
          <p:cNvPicPr>
            <a:picLocks noGrp="1" noChangeAspect="1" noChangeArrowheads="1"/>
          </p:cNvPicPr>
          <p:nvPr>
            <p:ph sz="half" idx="2"/>
          </p:nvPr>
        </p:nvPicPr>
        <p:blipFill>
          <a:blip r:embed="rId3" cstate="print"/>
          <a:srcRect/>
          <a:stretch>
            <a:fillRect/>
          </a:stretch>
        </p:blipFill>
        <p:spPr>
          <a:xfrm>
            <a:off x="4114800" y="2160588"/>
            <a:ext cx="4529138" cy="4164012"/>
          </a:xfrm>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604838" y="528638"/>
            <a:ext cx="7934325" cy="5800725"/>
          </a:xfrm>
          <a:prstGeom prst="rect">
            <a:avLst/>
          </a:prstGeom>
          <a:noFill/>
          <a:ln w="9525">
            <a:noFill/>
            <a:miter lim="800000"/>
            <a:headEnd/>
            <a:tailEnd/>
          </a:ln>
        </p:spPr>
      </p:pic>
      <p:pic>
        <p:nvPicPr>
          <p:cNvPr id="2051" name="Picture 3"/>
          <p:cNvPicPr>
            <a:picLocks noChangeAspect="1" noChangeArrowheads="1"/>
          </p:cNvPicPr>
          <p:nvPr/>
        </p:nvPicPr>
        <p:blipFill>
          <a:blip r:embed="rId2" cstate="print"/>
          <a:srcRect/>
          <a:stretch>
            <a:fillRect/>
          </a:stretch>
        </p:blipFill>
        <p:spPr bwMode="auto">
          <a:xfrm>
            <a:off x="604838" y="528638"/>
            <a:ext cx="7934325" cy="580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979</TotalTime>
  <Words>504</Words>
  <Application>Microsoft Office PowerPoint</Application>
  <PresentationFormat>On-screen Show (4:3)</PresentationFormat>
  <Paragraphs>30</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Beam</vt:lpstr>
      <vt:lpstr>Diffusion, osmosis, and active transport</vt:lpstr>
      <vt:lpstr>Cell Membrane</vt:lpstr>
      <vt:lpstr>Diffusion</vt:lpstr>
      <vt:lpstr>Osmosis</vt:lpstr>
      <vt:lpstr>Active Transport</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 osmosis, and active transport</dc:title>
  <dc:creator>NYCSD</dc:creator>
  <cp:lastModifiedBy>staff</cp:lastModifiedBy>
  <cp:revision>19</cp:revision>
  <dcterms:created xsi:type="dcterms:W3CDTF">2007-10-04T11:12:27Z</dcterms:created>
  <dcterms:modified xsi:type="dcterms:W3CDTF">2016-10-05T18:15:51Z</dcterms:modified>
</cp:coreProperties>
</file>